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4" r:id="rId3"/>
    <p:sldId id="335" r:id="rId4"/>
    <p:sldId id="336" r:id="rId5"/>
    <p:sldId id="341" r:id="rId6"/>
    <p:sldId id="337" r:id="rId7"/>
    <p:sldId id="338" r:id="rId8"/>
    <p:sldId id="342" r:id="rId9"/>
    <p:sldId id="343" r:id="rId10"/>
    <p:sldId id="344" r:id="rId11"/>
    <p:sldId id="345" r:id="rId12"/>
    <p:sldId id="339" r:id="rId13"/>
    <p:sldId id="346" r:id="rId14"/>
    <p:sldId id="262" r:id="rId15"/>
    <p:sldId id="263" r:id="rId16"/>
    <p:sldId id="264" r:id="rId17"/>
    <p:sldId id="311" r:id="rId18"/>
    <p:sldId id="265" r:id="rId19"/>
    <p:sldId id="266" r:id="rId20"/>
    <p:sldId id="331" r:id="rId21"/>
    <p:sldId id="320" r:id="rId22"/>
    <p:sldId id="332" r:id="rId23"/>
    <p:sldId id="340" r:id="rId24"/>
    <p:sldId id="316" r:id="rId25"/>
    <p:sldId id="314" r:id="rId26"/>
    <p:sldId id="315" r:id="rId27"/>
    <p:sldId id="318" r:id="rId28"/>
    <p:sldId id="317" r:id="rId29"/>
    <p:sldId id="319" r:id="rId30"/>
    <p:sldId id="32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1D1"/>
    <a:srgbClr val="FFFF99"/>
    <a:srgbClr val="7E6000"/>
    <a:srgbClr val="E1C7A6"/>
    <a:srgbClr val="00FF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2" autoAdjust="0"/>
    <p:restoredTop sz="94708" autoAdjust="0"/>
  </p:normalViewPr>
  <p:slideViewPr>
    <p:cSldViewPr>
      <p:cViewPr varScale="1">
        <p:scale>
          <a:sx n="95" d="100"/>
          <a:sy n="95" d="100"/>
        </p:scale>
        <p:origin x="109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0" name="Picture 2" descr="N:\users\christopher.graney\GRANEY\DriveSavers Restore\Observatory\Logos\JCTC-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62800" y="6186292"/>
            <a:ext cx="1930400" cy="6305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2/24/2016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2/24/2016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2/24/2016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2/24/2016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2/24/2016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2/24/2016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2/24/2016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2/24/2016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2/24/2016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2/24/2016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2" descr="N:\users\christopher.graney\GRANEY\DriveSavers Restore\Observatory\Logos\JCTC-small.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162800" y="6186292"/>
            <a:ext cx="1930400" cy="630579"/>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54078" y="228600"/>
            <a:ext cx="5876279" cy="3416320"/>
          </a:xfrm>
          <a:prstGeom prst="rect">
            <a:avLst/>
          </a:prstGeom>
          <a:noFill/>
        </p:spPr>
        <p:txBody>
          <a:bodyPr wrap="square" rtlCol="0">
            <a:spAutoFit/>
          </a:bodyPr>
          <a:lstStyle/>
          <a:p>
            <a:r>
              <a:rPr lang="en-US" sz="4800" b="1" i="1" dirty="0" smtClean="0">
                <a:solidFill>
                  <a:schemeClr val="bg1"/>
                </a:solidFill>
                <a:latin typeface="Book Antiqua" panose="02040602050305030304" pitchFamily="18" charset="0"/>
              </a:rPr>
              <a:t>You </a:t>
            </a:r>
            <a:r>
              <a:rPr lang="en-US" sz="4800" b="1" i="1" dirty="0">
                <a:solidFill>
                  <a:schemeClr val="bg1"/>
                </a:solidFill>
                <a:latin typeface="Book Antiqua" panose="02040602050305030304" pitchFamily="18" charset="0"/>
              </a:rPr>
              <a:t>Would Not Have Stood With </a:t>
            </a:r>
            <a:r>
              <a:rPr lang="en-US" sz="4800" b="1" i="1" dirty="0" smtClean="0">
                <a:solidFill>
                  <a:schemeClr val="bg1"/>
                </a:solidFill>
                <a:latin typeface="Book Antiqua" panose="02040602050305030304" pitchFamily="18" charset="0"/>
              </a:rPr>
              <a:t>Galileo</a:t>
            </a:r>
            <a:r>
              <a:rPr lang="en-US" sz="4400" b="1" i="1" dirty="0" smtClean="0">
                <a:solidFill>
                  <a:schemeClr val="bg1"/>
                </a:solidFill>
                <a:latin typeface="Book Antiqua" panose="02040602050305030304" pitchFamily="18" charset="0"/>
              </a:rPr>
              <a:t/>
            </a:r>
            <a:br>
              <a:rPr lang="en-US" sz="4400" b="1" i="1" dirty="0" smtClean="0">
                <a:solidFill>
                  <a:schemeClr val="bg1"/>
                </a:solidFill>
                <a:latin typeface="Book Antiqua" panose="02040602050305030304" pitchFamily="18" charset="0"/>
              </a:rPr>
            </a:br>
            <a:r>
              <a:rPr lang="en-US" sz="2400" b="1" strike="sngStrike" dirty="0" smtClean="0">
                <a:solidFill>
                  <a:srgbClr val="E1C7A6"/>
                </a:solidFill>
              </a:rPr>
              <a:t>The </a:t>
            </a:r>
            <a:r>
              <a:rPr lang="en-US" sz="2400" b="1" strike="sngStrike" dirty="0">
                <a:solidFill>
                  <a:srgbClr val="E1C7A6"/>
                </a:solidFill>
              </a:rPr>
              <a:t>surprising (and forgotten) strength of the science against Copernicus in Galileo’s time</a:t>
            </a:r>
          </a:p>
        </p:txBody>
      </p:sp>
      <p:sp>
        <p:nvSpPr>
          <p:cNvPr id="7" name="TextBox 6"/>
          <p:cNvSpPr txBox="1"/>
          <p:nvPr/>
        </p:nvSpPr>
        <p:spPr>
          <a:xfrm>
            <a:off x="4267200" y="4446181"/>
            <a:ext cx="4648200" cy="1508105"/>
          </a:xfrm>
          <a:prstGeom prst="rect">
            <a:avLst/>
          </a:prstGeom>
          <a:noFill/>
        </p:spPr>
        <p:txBody>
          <a:bodyPr wrap="square" rtlCol="0">
            <a:spAutoFit/>
          </a:bodyPr>
          <a:lstStyle/>
          <a:p>
            <a:r>
              <a:rPr lang="en-US" sz="3200" i="1" dirty="0" smtClean="0">
                <a:solidFill>
                  <a:schemeClr val="bg1"/>
                </a:solidFill>
                <a:latin typeface="Book Antiqua" panose="02040602050305030304" pitchFamily="18" charset="0"/>
              </a:rPr>
              <a:t>Christopher M. Graney</a:t>
            </a:r>
          </a:p>
          <a:p>
            <a:r>
              <a:rPr lang="en-US" sz="2000" dirty="0" smtClean="0">
                <a:solidFill>
                  <a:srgbClr val="E1C7A6"/>
                </a:solidFill>
              </a:rPr>
              <a:t>Jefferson Community &amp; Technical College</a:t>
            </a:r>
          </a:p>
          <a:p>
            <a:r>
              <a:rPr lang="en-US" sz="2000" dirty="0" smtClean="0">
                <a:solidFill>
                  <a:srgbClr val="E1C7A6"/>
                </a:solidFill>
              </a:rPr>
              <a:t>Louisville, Kentucky (USA)</a:t>
            </a:r>
          </a:p>
          <a:p>
            <a:r>
              <a:rPr lang="en-US" sz="2000" dirty="0" smtClean="0">
                <a:solidFill>
                  <a:srgbClr val="E1C7A6"/>
                </a:solidFill>
              </a:rPr>
              <a:t>christopher.graney@kctcs.edu</a:t>
            </a:r>
            <a:endParaRPr lang="en-US" sz="2000" dirty="0">
              <a:solidFill>
                <a:srgbClr val="E1C7A6"/>
              </a:solidFill>
            </a:endParaRP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574361"/>
            <a:ext cx="1981200" cy="2141118"/>
          </a:xfrm>
          <a:prstGeom prst="rect">
            <a:avLst/>
          </a:prstGeom>
          <a:noFill/>
          <a:ln>
            <a:noFill/>
          </a:ln>
          <a:effectLst>
            <a:glow rad="228600">
              <a:srgbClr val="E1C7A6">
                <a:alpha val="40000"/>
              </a:srgb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0247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5274" y="228600"/>
            <a:ext cx="8049126" cy="6309420"/>
          </a:xfrm>
          <a:prstGeom prst="rect">
            <a:avLst/>
          </a:prstGeom>
          <a:noFill/>
        </p:spPr>
        <p:txBody>
          <a:bodyPr wrap="square" rtlCol="0">
            <a:spAutoFit/>
          </a:bodyPr>
          <a:lstStyle/>
          <a:p>
            <a:r>
              <a:rPr lang="en-US" sz="3200" cap="all" dirty="0" err="1">
                <a:solidFill>
                  <a:schemeClr val="bg1"/>
                </a:solidFill>
              </a:rPr>
              <a:t>Ingoli’s</a:t>
            </a:r>
            <a:r>
              <a:rPr lang="en-US" sz="3200" cap="all" dirty="0">
                <a:solidFill>
                  <a:schemeClr val="bg1"/>
                </a:solidFill>
              </a:rPr>
              <a:t> Arguments:</a:t>
            </a:r>
          </a:p>
          <a:p>
            <a:endParaRPr lang="en-US" sz="3200" dirty="0">
              <a:solidFill>
                <a:schemeClr val="bg1"/>
              </a:solidFill>
            </a:endParaRPr>
          </a:p>
          <a:p>
            <a:r>
              <a:rPr lang="en-US" sz="2000" b="1" i="1" dirty="0" smtClean="0">
                <a:solidFill>
                  <a:srgbClr val="EFE1D1"/>
                </a:solidFill>
              </a:rPr>
              <a:t>Galileo attributed the rejection of Copernicus to these arguments</a:t>
            </a:r>
          </a:p>
          <a:p>
            <a:endParaRPr lang="en-US" sz="2000" b="1" i="1" dirty="0">
              <a:solidFill>
                <a:srgbClr val="EFE1D1"/>
              </a:solidFill>
            </a:endParaRPr>
          </a:p>
          <a:p>
            <a:endParaRPr lang="en-US" sz="2000" b="1" i="1" dirty="0" smtClean="0">
              <a:solidFill>
                <a:srgbClr val="EFE1D1"/>
              </a:solidFill>
            </a:endParaRPr>
          </a:p>
          <a:p>
            <a:r>
              <a:rPr lang="en-US" sz="2000" b="1" dirty="0" smtClean="0">
                <a:solidFill>
                  <a:schemeClr val="bg1"/>
                </a:solidFill>
              </a:rPr>
              <a:t>#</a:t>
            </a:r>
            <a:r>
              <a:rPr lang="en-US" sz="2000" b="1" dirty="0">
                <a:solidFill>
                  <a:schemeClr val="bg1"/>
                </a:solidFill>
              </a:rPr>
              <a:t>13) </a:t>
            </a:r>
            <a:r>
              <a:rPr lang="en-US" sz="2000" b="1" dirty="0" smtClean="0">
                <a:solidFill>
                  <a:schemeClr val="bg1"/>
                </a:solidFill>
              </a:rPr>
              <a:t>Earth’s </a:t>
            </a:r>
            <a:r>
              <a:rPr lang="en-US" sz="2000" b="1" dirty="0">
                <a:solidFill>
                  <a:schemeClr val="bg1"/>
                </a:solidFill>
              </a:rPr>
              <a:t>motion should have an observable effect on daylight. </a:t>
            </a:r>
            <a:endParaRPr lang="en-US" sz="2000" b="1" dirty="0" smtClean="0">
              <a:solidFill>
                <a:schemeClr val="bg1"/>
              </a:solidFill>
            </a:endParaRPr>
          </a:p>
          <a:p>
            <a:endParaRPr lang="en-US" sz="2000" b="1" dirty="0">
              <a:solidFill>
                <a:schemeClr val="bg1"/>
              </a:solidFill>
            </a:endParaRPr>
          </a:p>
          <a:p>
            <a:r>
              <a:rPr lang="en-US" sz="2000" b="1" dirty="0" smtClean="0">
                <a:solidFill>
                  <a:schemeClr val="bg1"/>
                </a:solidFill>
              </a:rPr>
              <a:t>#14) The </a:t>
            </a:r>
            <a:r>
              <a:rPr lang="en-US" sz="2000" b="1" dirty="0">
                <a:solidFill>
                  <a:schemeClr val="bg1"/>
                </a:solidFill>
              </a:rPr>
              <a:t>observed motions of comets are inconsistent with a moving Earth. </a:t>
            </a:r>
            <a:endParaRPr lang="en-US" sz="2000" b="1" dirty="0" smtClean="0">
              <a:solidFill>
                <a:schemeClr val="bg1"/>
              </a:solidFill>
            </a:endParaRPr>
          </a:p>
          <a:p>
            <a:endParaRPr lang="en-US" sz="2000" b="1" dirty="0">
              <a:solidFill>
                <a:schemeClr val="bg1"/>
              </a:solidFill>
            </a:endParaRPr>
          </a:p>
          <a:p>
            <a:r>
              <a:rPr lang="en-US" sz="2000" b="1" dirty="0" smtClean="0">
                <a:solidFill>
                  <a:schemeClr val="bg1"/>
                </a:solidFill>
              </a:rPr>
              <a:t>#15- #17) Three issues regarding how Copernicus keeps Earth’s axis aimed at the North star while Earth circles the sun.</a:t>
            </a:r>
          </a:p>
          <a:p>
            <a:endParaRPr lang="en-US" sz="2000" b="1" dirty="0">
              <a:solidFill>
                <a:schemeClr val="bg1"/>
              </a:solidFill>
            </a:endParaRPr>
          </a:p>
          <a:p>
            <a:r>
              <a:rPr lang="en-US" sz="2000" b="1" dirty="0" smtClean="0">
                <a:solidFill>
                  <a:schemeClr val="bg1"/>
                </a:solidFill>
              </a:rPr>
              <a:t>#18) Earth </a:t>
            </a:r>
            <a:r>
              <a:rPr lang="en-US" sz="2000" b="1" dirty="0">
                <a:solidFill>
                  <a:schemeClr val="bg1"/>
                </a:solidFill>
              </a:rPr>
              <a:t>is heavy </a:t>
            </a:r>
            <a:r>
              <a:rPr lang="en-US" sz="2000" b="1" dirty="0" smtClean="0">
                <a:solidFill>
                  <a:schemeClr val="bg1"/>
                </a:solidFill>
              </a:rPr>
              <a:t>-- hard </a:t>
            </a:r>
            <a:r>
              <a:rPr lang="en-US" sz="2000" b="1" dirty="0">
                <a:solidFill>
                  <a:schemeClr val="bg1"/>
                </a:solidFill>
              </a:rPr>
              <a:t>to make </a:t>
            </a:r>
            <a:r>
              <a:rPr lang="en-US" sz="2000" b="1" dirty="0" smtClean="0">
                <a:solidFill>
                  <a:schemeClr val="bg1"/>
                </a:solidFill>
              </a:rPr>
              <a:t>move.  </a:t>
            </a:r>
          </a:p>
          <a:p>
            <a:endParaRPr lang="en-US" sz="2000" b="1" dirty="0">
              <a:solidFill>
                <a:schemeClr val="bg1"/>
              </a:solidFill>
            </a:endParaRPr>
          </a:p>
          <a:p>
            <a:r>
              <a:rPr lang="en-US" sz="2000" b="1" dirty="0" smtClean="0">
                <a:solidFill>
                  <a:schemeClr val="bg1"/>
                </a:solidFill>
              </a:rPr>
              <a:t>#19) Heavy </a:t>
            </a:r>
            <a:r>
              <a:rPr lang="en-US" sz="2000" b="1" dirty="0">
                <a:solidFill>
                  <a:schemeClr val="bg1"/>
                </a:solidFill>
              </a:rPr>
              <a:t>stuff moves naturally toward the center of </a:t>
            </a:r>
            <a:r>
              <a:rPr lang="en-US" sz="2000" b="1" dirty="0" smtClean="0">
                <a:solidFill>
                  <a:schemeClr val="bg1"/>
                </a:solidFill>
              </a:rPr>
              <a:t>Earth.  Earth</a:t>
            </a:r>
            <a:r>
              <a:rPr lang="en-US" sz="2000" b="1" dirty="0">
                <a:solidFill>
                  <a:schemeClr val="bg1"/>
                </a:solidFill>
              </a:rPr>
              <a:t>, being composed of heavy stuff, cannot move naturally around the sun</a:t>
            </a:r>
            <a:r>
              <a:rPr lang="en-US" sz="2000" b="1" dirty="0" smtClean="0">
                <a:solidFill>
                  <a:schemeClr val="bg1"/>
                </a:solidFill>
              </a:rPr>
              <a:t>.</a:t>
            </a:r>
          </a:p>
          <a:p>
            <a:endParaRPr lang="en-US" sz="2000" b="1" i="1" dirty="0">
              <a:solidFill>
                <a:schemeClr val="bg1"/>
              </a:solidFill>
            </a:endParaRPr>
          </a:p>
          <a:p>
            <a:endParaRPr lang="en-US" sz="2000" b="1" i="1" dirty="0">
              <a:solidFill>
                <a:srgbClr val="EFE1D1"/>
              </a:solidFill>
            </a:endParaRPr>
          </a:p>
        </p:txBody>
      </p:sp>
    </p:spTree>
    <p:extLst>
      <p:ext uri="{BB962C8B-B14F-4D97-AF65-F5344CB8AC3E}">
        <p14:creationId xmlns:p14="http://schemas.microsoft.com/office/powerpoint/2010/main" val="256408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5274" y="228600"/>
            <a:ext cx="8049126" cy="6247864"/>
          </a:xfrm>
          <a:prstGeom prst="rect">
            <a:avLst/>
          </a:prstGeom>
          <a:noFill/>
        </p:spPr>
        <p:txBody>
          <a:bodyPr wrap="square" rtlCol="0">
            <a:spAutoFit/>
          </a:bodyPr>
          <a:lstStyle/>
          <a:p>
            <a:r>
              <a:rPr lang="en-US" sz="3200" cap="all" dirty="0" err="1">
                <a:solidFill>
                  <a:schemeClr val="bg1"/>
                </a:solidFill>
              </a:rPr>
              <a:t>Ingoli’s</a:t>
            </a:r>
            <a:r>
              <a:rPr lang="en-US" sz="3200" cap="all" dirty="0">
                <a:solidFill>
                  <a:schemeClr val="bg1"/>
                </a:solidFill>
              </a:rPr>
              <a:t> Arguments:</a:t>
            </a:r>
          </a:p>
          <a:p>
            <a:endParaRPr lang="en-US" sz="3200" dirty="0">
              <a:solidFill>
                <a:schemeClr val="bg1"/>
              </a:solidFill>
            </a:endParaRPr>
          </a:p>
          <a:p>
            <a:r>
              <a:rPr lang="en-US" sz="2000" b="1" i="1" dirty="0" smtClean="0">
                <a:solidFill>
                  <a:srgbClr val="EFE1D1"/>
                </a:solidFill>
              </a:rPr>
              <a:t>Galileo attributed the rejection of Copernicus to these arguments</a:t>
            </a:r>
          </a:p>
          <a:p>
            <a:endParaRPr lang="en-US" sz="2000" b="1" i="1" dirty="0">
              <a:solidFill>
                <a:srgbClr val="EFE1D1"/>
              </a:solidFill>
            </a:endParaRPr>
          </a:p>
          <a:p>
            <a:endParaRPr lang="en-US" sz="2000" b="1" i="1" dirty="0" smtClean="0">
              <a:solidFill>
                <a:srgbClr val="EFE1D1"/>
              </a:solidFill>
            </a:endParaRPr>
          </a:p>
          <a:p>
            <a:r>
              <a:rPr lang="en-US" sz="2000" b="1" dirty="0" smtClean="0">
                <a:solidFill>
                  <a:schemeClr val="bg1"/>
                </a:solidFill>
              </a:rPr>
              <a:t>#20</a:t>
            </a:r>
            <a:r>
              <a:rPr lang="en-US" sz="2000" b="1" dirty="0">
                <a:solidFill>
                  <a:schemeClr val="bg1"/>
                </a:solidFill>
              </a:rPr>
              <a:t>) </a:t>
            </a:r>
            <a:r>
              <a:rPr lang="en-US" sz="2000" b="1" dirty="0" smtClean="0">
                <a:solidFill>
                  <a:schemeClr val="bg1"/>
                </a:solidFill>
              </a:rPr>
              <a:t>Copernicus </a:t>
            </a:r>
            <a:r>
              <a:rPr lang="en-US" sz="2000" b="1" dirty="0">
                <a:solidFill>
                  <a:schemeClr val="bg1"/>
                </a:solidFill>
              </a:rPr>
              <a:t>lacked consistency in what he put into </a:t>
            </a:r>
            <a:r>
              <a:rPr lang="en-US" sz="2000" b="1" dirty="0" smtClean="0">
                <a:solidFill>
                  <a:schemeClr val="bg1"/>
                </a:solidFill>
              </a:rPr>
              <a:t>motion -- both </a:t>
            </a:r>
            <a:r>
              <a:rPr lang="en-US" sz="2000" b="1" dirty="0">
                <a:solidFill>
                  <a:schemeClr val="bg1"/>
                </a:solidFill>
              </a:rPr>
              <a:t>a dark body like Earth and bright bodies like the planets</a:t>
            </a:r>
            <a:r>
              <a:rPr lang="en-US" sz="2000" b="1" dirty="0" smtClean="0">
                <a:solidFill>
                  <a:schemeClr val="bg1"/>
                </a:solidFill>
              </a:rPr>
              <a:t>.</a:t>
            </a:r>
          </a:p>
          <a:p>
            <a:endParaRPr lang="en-US" sz="2000" b="1" dirty="0">
              <a:solidFill>
                <a:schemeClr val="bg1"/>
              </a:solidFill>
            </a:endParaRPr>
          </a:p>
          <a:p>
            <a:r>
              <a:rPr lang="en-US" sz="2000" b="1" dirty="0" smtClean="0">
                <a:solidFill>
                  <a:schemeClr val="bg1"/>
                </a:solidFill>
              </a:rPr>
              <a:t>#21) Scripture—Joshua </a:t>
            </a:r>
            <a:r>
              <a:rPr lang="en-US" sz="2000" b="1" dirty="0">
                <a:solidFill>
                  <a:schemeClr val="bg1"/>
                </a:solidFill>
              </a:rPr>
              <a:t>commanding the sun to stand still.  </a:t>
            </a:r>
            <a:endParaRPr lang="en-US" sz="2000" b="1" dirty="0" smtClean="0">
              <a:solidFill>
                <a:schemeClr val="bg1"/>
              </a:solidFill>
            </a:endParaRPr>
          </a:p>
          <a:p>
            <a:endParaRPr lang="en-US" sz="2000" b="1" dirty="0">
              <a:solidFill>
                <a:schemeClr val="bg1"/>
              </a:solidFill>
            </a:endParaRPr>
          </a:p>
          <a:p>
            <a:r>
              <a:rPr lang="en-US" sz="2000" b="1" dirty="0" smtClean="0">
                <a:solidFill>
                  <a:schemeClr val="bg1"/>
                </a:solidFill>
              </a:rPr>
              <a:t>#22) Traditional hymns.</a:t>
            </a:r>
          </a:p>
          <a:p>
            <a:endParaRPr lang="en-US" sz="2000" b="1" dirty="0">
              <a:solidFill>
                <a:schemeClr val="bg1"/>
              </a:solidFill>
            </a:endParaRPr>
          </a:p>
          <a:p>
            <a:endParaRPr lang="en-US" sz="2000" b="1" dirty="0" smtClean="0">
              <a:solidFill>
                <a:schemeClr val="bg1"/>
              </a:solidFill>
            </a:endParaRPr>
          </a:p>
          <a:p>
            <a:r>
              <a:rPr lang="en-US" sz="2800" b="1" i="1" dirty="0" smtClean="0">
                <a:solidFill>
                  <a:schemeClr val="bg1"/>
                </a:solidFill>
                <a:latin typeface="Book Antiqua" panose="02040602050305030304" pitchFamily="18" charset="0"/>
              </a:rPr>
              <a:t>      Skip the religious ones, Galileo!</a:t>
            </a:r>
          </a:p>
          <a:p>
            <a:r>
              <a:rPr lang="en-US" sz="2800" b="1" i="1" dirty="0" smtClean="0">
                <a:solidFill>
                  <a:schemeClr val="bg1"/>
                </a:solidFill>
                <a:latin typeface="Book Antiqua" panose="02040602050305030304" pitchFamily="18" charset="0"/>
              </a:rPr>
              <a:t>                                                            </a:t>
            </a:r>
            <a:r>
              <a:rPr lang="en-US" sz="2000" b="1" i="1" dirty="0" smtClean="0">
                <a:solidFill>
                  <a:schemeClr val="bg1"/>
                </a:solidFill>
                <a:latin typeface="Book Antiqua" panose="02040602050305030304" pitchFamily="18" charset="0"/>
              </a:rPr>
              <a:t>--</a:t>
            </a:r>
            <a:r>
              <a:rPr lang="en-US" sz="2000" b="1" i="1" dirty="0" err="1" smtClean="0">
                <a:solidFill>
                  <a:schemeClr val="bg1"/>
                </a:solidFill>
                <a:latin typeface="Book Antiqua" panose="02040602050305030304" pitchFamily="18" charset="0"/>
              </a:rPr>
              <a:t>Ingoli</a:t>
            </a:r>
            <a:endParaRPr lang="en-US" sz="2800" b="1" dirty="0">
              <a:solidFill>
                <a:schemeClr val="bg1"/>
              </a:solidFill>
            </a:endParaRPr>
          </a:p>
          <a:p>
            <a:endParaRPr lang="en-US" sz="2000" b="1" dirty="0" smtClean="0">
              <a:solidFill>
                <a:schemeClr val="bg1"/>
              </a:solidFill>
            </a:endParaRPr>
          </a:p>
          <a:p>
            <a:endParaRPr lang="en-US" sz="2000" b="1" i="1" dirty="0">
              <a:solidFill>
                <a:schemeClr val="bg1"/>
              </a:solidFill>
            </a:endParaRPr>
          </a:p>
          <a:p>
            <a:endParaRPr lang="en-US" sz="2000" b="1" i="1" dirty="0">
              <a:solidFill>
                <a:srgbClr val="EFE1D1"/>
              </a:solidFill>
            </a:endParaRPr>
          </a:p>
        </p:txBody>
      </p:sp>
    </p:spTree>
    <p:extLst>
      <p:ext uri="{BB962C8B-B14F-4D97-AF65-F5344CB8AC3E}">
        <p14:creationId xmlns:p14="http://schemas.microsoft.com/office/powerpoint/2010/main" val="2087211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https://upload.wikimedia.org/wikipedia/commons/2/2b/Tycho_Brahe.JPG"/>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09600" y="846138"/>
            <a:ext cx="2886075" cy="4286250"/>
          </a:xfrm>
          <a:prstGeom prst="rect">
            <a:avLst/>
          </a:prstGeom>
          <a:noFill/>
          <a:ln>
            <a:noFill/>
          </a:ln>
        </p:spPr>
      </p:pic>
      <p:pic>
        <p:nvPicPr>
          <p:cNvPr id="5" name="Picture 4" descr="https://upload.wikimedia.org/wikipedia/commons/thumb/b/bc/Tycho-Brahe-Mural-Quadrant.jpg/569px-Tycho-Brahe-Mural-Quadrant.jpg"/>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038600" y="274638"/>
            <a:ext cx="4143596" cy="5592762"/>
          </a:xfrm>
          <a:prstGeom prst="rect">
            <a:avLst/>
          </a:prstGeom>
          <a:noFill/>
          <a:ln>
            <a:noFill/>
          </a:ln>
        </p:spPr>
      </p:pic>
    </p:spTree>
    <p:extLst>
      <p:ext uri="{BB962C8B-B14F-4D97-AF65-F5344CB8AC3E}">
        <p14:creationId xmlns:p14="http://schemas.microsoft.com/office/powerpoint/2010/main" val="2944500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942474"/>
            <a:ext cx="4285486" cy="4343400"/>
          </a:xfrm>
          <a:prstGeom prst="rect">
            <a:avLst/>
          </a:prstGeom>
          <a:noFill/>
          <a:ln>
            <a:noFill/>
          </a:ln>
          <a:effectLst>
            <a:glow rad="228600">
              <a:schemeClr val="tx1">
                <a:lumMod val="75000"/>
                <a:lumOff val="2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s://upload.wikimedia.org/wikipedia/commons/2/2b/Tycho_Brahe.JPG"/>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57200" y="918411"/>
            <a:ext cx="2886075" cy="4286250"/>
          </a:xfrm>
          <a:prstGeom prst="rect">
            <a:avLst/>
          </a:prstGeom>
          <a:noFill/>
          <a:ln>
            <a:noFill/>
          </a:ln>
        </p:spPr>
      </p:pic>
    </p:spTree>
    <p:extLst>
      <p:ext uri="{BB962C8B-B14F-4D97-AF65-F5344CB8AC3E}">
        <p14:creationId xmlns:p14="http://schemas.microsoft.com/office/powerpoint/2010/main" val="859844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7645400" cy="589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a:off x="2653765" y="3446361"/>
            <a:ext cx="609600" cy="53340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Right Arrow 8"/>
          <p:cNvSpPr/>
          <p:nvPr/>
        </p:nvSpPr>
        <p:spPr>
          <a:xfrm rot="10800000">
            <a:off x="3470478" y="3440574"/>
            <a:ext cx="609600" cy="53340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Right Arrow 11"/>
          <p:cNvSpPr/>
          <p:nvPr/>
        </p:nvSpPr>
        <p:spPr>
          <a:xfrm rot="6390335">
            <a:off x="3644361" y="1634922"/>
            <a:ext cx="228600" cy="53340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5" name="Right Arrow 14"/>
          <p:cNvSpPr/>
          <p:nvPr/>
        </p:nvSpPr>
        <p:spPr>
          <a:xfrm rot="17220000">
            <a:off x="3248356" y="2803164"/>
            <a:ext cx="228600" cy="53340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3307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51080"/>
            <a:ext cx="6020177" cy="6020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914400"/>
            <a:ext cx="4077077" cy="1815882"/>
          </a:xfrm>
          <a:prstGeom prst="rect">
            <a:avLst/>
          </a:prstGeom>
          <a:noFill/>
        </p:spPr>
        <p:txBody>
          <a:bodyPr wrap="square" rtlCol="0">
            <a:spAutoFit/>
          </a:bodyPr>
          <a:lstStyle/>
          <a:p>
            <a:r>
              <a:rPr lang="en-US" sz="2800" dirty="0" smtClean="0">
                <a:solidFill>
                  <a:srgbClr val="E1C7A6"/>
                </a:solidFill>
              </a:rPr>
              <a:t>Under the heliocentric system, the annual motion of the Earth should be reflected in the stars</a:t>
            </a:r>
            <a:r>
              <a:rPr lang="en-US" sz="2800" dirty="0" smtClean="0">
                <a:solidFill>
                  <a:srgbClr val="E1C7A6"/>
                </a:solidFill>
              </a:rPr>
              <a:t>—</a:t>
            </a:r>
            <a:endParaRPr lang="en-US" sz="2800" dirty="0">
              <a:solidFill>
                <a:srgbClr val="EFE1D1"/>
              </a:solidFill>
            </a:endParaRPr>
          </a:p>
        </p:txBody>
      </p:sp>
      <p:sp>
        <p:nvSpPr>
          <p:cNvPr id="5" name="TextBox 4"/>
          <p:cNvSpPr txBox="1"/>
          <p:nvPr/>
        </p:nvSpPr>
        <p:spPr>
          <a:xfrm>
            <a:off x="304800" y="5791200"/>
            <a:ext cx="6172200" cy="954107"/>
          </a:xfrm>
          <a:prstGeom prst="rect">
            <a:avLst/>
          </a:prstGeom>
          <a:noFill/>
        </p:spPr>
        <p:txBody>
          <a:bodyPr wrap="square" rtlCol="0">
            <a:spAutoFit/>
          </a:bodyPr>
          <a:lstStyle/>
          <a:p>
            <a:r>
              <a:rPr lang="en-US" sz="2800" b="1" i="1" dirty="0" smtClean="0">
                <a:solidFill>
                  <a:schemeClr val="bg1"/>
                </a:solidFill>
                <a:latin typeface="Book Antiqua" panose="02040602050305030304" pitchFamily="18" charset="0"/>
              </a:rPr>
              <a:t>annual parallax—one of those “observable effects”</a:t>
            </a:r>
            <a:endParaRPr lang="en-US" sz="2800" dirty="0">
              <a:solidFill>
                <a:srgbClr val="EFE1D1"/>
              </a:solidFill>
            </a:endParaRPr>
          </a:p>
        </p:txBody>
      </p:sp>
    </p:spTree>
    <p:extLst>
      <p:ext uri="{BB962C8B-B14F-4D97-AF65-F5344CB8AC3E}">
        <p14:creationId xmlns:p14="http://schemas.microsoft.com/office/powerpoint/2010/main" val="3620017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upload.wikimedia.org/wikipedia/commons/f/f2/Nikolaus_Kopernik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066800"/>
            <a:ext cx="3957677" cy="4612544"/>
          </a:xfrm>
          <a:prstGeom prst="rect">
            <a:avLst/>
          </a:prstGeom>
          <a:noFill/>
          <a:effectLst>
            <a:glow rad="228600">
              <a:schemeClr val="bg1">
                <a:lumMod val="50000"/>
                <a:alpha val="40000"/>
              </a:schemeClr>
            </a:glo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1143000"/>
            <a:ext cx="4191000" cy="3816429"/>
          </a:xfrm>
          <a:prstGeom prst="rect">
            <a:avLst/>
          </a:prstGeom>
          <a:noFill/>
        </p:spPr>
        <p:txBody>
          <a:bodyPr wrap="square" rtlCol="0">
            <a:spAutoFit/>
          </a:bodyPr>
          <a:lstStyle/>
          <a:p>
            <a:r>
              <a:rPr lang="en-US" sz="2800" dirty="0" smtClean="0">
                <a:solidFill>
                  <a:schemeClr val="bg1"/>
                </a:solidFill>
              </a:rPr>
              <a:t>“This </a:t>
            </a:r>
            <a:r>
              <a:rPr lang="en-US" sz="2800" dirty="0">
                <a:solidFill>
                  <a:schemeClr val="bg1"/>
                </a:solidFill>
              </a:rPr>
              <a:t>proves </a:t>
            </a:r>
            <a:r>
              <a:rPr lang="en-US" sz="2800" dirty="0" smtClean="0">
                <a:solidFill>
                  <a:schemeClr val="bg1"/>
                </a:solidFill>
              </a:rPr>
              <a:t>their [the stars] </a:t>
            </a:r>
            <a:r>
              <a:rPr lang="en-US" sz="2800" dirty="0">
                <a:solidFill>
                  <a:schemeClr val="bg1"/>
                </a:solidFill>
              </a:rPr>
              <a:t>immense </a:t>
            </a:r>
            <a:r>
              <a:rPr lang="en-US" sz="2800" dirty="0" smtClean="0">
                <a:solidFill>
                  <a:schemeClr val="bg1"/>
                </a:solidFill>
              </a:rPr>
              <a:t>height.... </a:t>
            </a:r>
            <a:r>
              <a:rPr lang="en-US" sz="2800" dirty="0">
                <a:solidFill>
                  <a:schemeClr val="bg1"/>
                </a:solidFill>
              </a:rPr>
              <a:t>every visible object has some measure of distance beyond which it is no longer seen, as is demonstrated in optics</a:t>
            </a:r>
            <a:r>
              <a:rPr lang="en-US" sz="2800" dirty="0" smtClean="0">
                <a:solidFill>
                  <a:schemeClr val="bg1"/>
                </a:solidFill>
              </a:rPr>
              <a:t>..” </a:t>
            </a:r>
          </a:p>
          <a:p>
            <a:endParaRPr lang="en-US" sz="2800" dirty="0">
              <a:solidFill>
                <a:schemeClr val="bg1"/>
              </a:solidFill>
            </a:endParaRPr>
          </a:p>
          <a:p>
            <a:pPr algn="r"/>
            <a:r>
              <a:rPr lang="en-US" sz="2000" dirty="0" smtClean="0">
                <a:solidFill>
                  <a:srgbClr val="E1C7A6"/>
                </a:solidFill>
              </a:rPr>
              <a:t>—Copernicus, </a:t>
            </a:r>
            <a:r>
              <a:rPr lang="en-US" sz="2000" i="1" dirty="0" smtClean="0">
                <a:solidFill>
                  <a:srgbClr val="E1C7A6"/>
                </a:solidFill>
              </a:rPr>
              <a:t>De </a:t>
            </a:r>
            <a:r>
              <a:rPr lang="en-US" sz="2000" i="1" dirty="0" err="1" smtClean="0">
                <a:solidFill>
                  <a:srgbClr val="E1C7A6"/>
                </a:solidFill>
              </a:rPr>
              <a:t>Revolutionibus</a:t>
            </a:r>
            <a:r>
              <a:rPr lang="en-US" sz="2000" dirty="0" smtClean="0">
                <a:solidFill>
                  <a:srgbClr val="E1C7A6"/>
                </a:solidFill>
              </a:rPr>
              <a:t> </a:t>
            </a:r>
            <a:endParaRPr lang="en-US" sz="2000" dirty="0">
              <a:solidFill>
                <a:srgbClr val="E1C7A6"/>
              </a:solidFill>
            </a:endParaRPr>
          </a:p>
        </p:txBody>
      </p:sp>
    </p:spTree>
    <p:extLst>
      <p:ext uri="{BB962C8B-B14F-4D97-AF65-F5344CB8AC3E}">
        <p14:creationId xmlns:p14="http://schemas.microsoft.com/office/powerpoint/2010/main" val="2115006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371600" y="1143000"/>
            <a:ext cx="40227046" cy="3886200"/>
            <a:chOff x="-33864346" y="1143000"/>
            <a:chExt cx="40227046" cy="3886200"/>
          </a:xfrm>
        </p:grpSpPr>
        <p:cxnSp>
          <p:nvCxnSpPr>
            <p:cNvPr id="9" name="Straight Connector 8"/>
            <p:cNvCxnSpPr/>
            <p:nvPr/>
          </p:nvCxnSpPr>
          <p:spPr>
            <a:xfrm flipH="1">
              <a:off x="-32994600" y="1143000"/>
              <a:ext cx="39357300" cy="19431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32994600" y="3086100"/>
              <a:ext cx="39357300" cy="19431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7508200" y="2814144"/>
              <a:ext cx="571500" cy="571500"/>
            </a:xfrm>
            <a:prstGeom prst="ellipse">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3864346" y="2744905"/>
              <a:ext cx="1600200" cy="707886"/>
            </a:xfrm>
            <a:prstGeom prst="rect">
              <a:avLst/>
            </a:prstGeom>
            <a:noFill/>
          </p:spPr>
          <p:txBody>
            <a:bodyPr wrap="square" rtlCol="0">
              <a:spAutoFit/>
            </a:bodyPr>
            <a:lstStyle/>
            <a:p>
              <a:r>
                <a:rPr lang="en-US" sz="4000" b="1" dirty="0" smtClean="0">
                  <a:solidFill>
                    <a:schemeClr val="bg1"/>
                  </a:solidFill>
                </a:rPr>
                <a:t>EYE</a:t>
              </a:r>
              <a:endParaRPr lang="en-US" sz="4000" b="1" dirty="0">
                <a:solidFill>
                  <a:schemeClr val="bg1"/>
                </a:solidFill>
              </a:endParaRPr>
            </a:p>
          </p:txBody>
        </p:sp>
      </p:grpSp>
    </p:spTree>
    <p:extLst>
      <p:ext uri="{BB962C8B-B14F-4D97-AF65-F5344CB8AC3E}">
        <p14:creationId xmlns:p14="http://schemas.microsoft.com/office/powerpoint/2010/main" val="36043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2500" fill="hold"/>
                                        <p:tgtEl>
                                          <p:spTgt spid="17"/>
                                        </p:tgtEl>
                                        <p:attrNameLst>
                                          <p:attrName>ppt_x</p:attrName>
                                        </p:attrNameLst>
                                      </p:cBhvr>
                                      <p:tavLst>
                                        <p:tav tm="0">
                                          <p:val>
                                            <p:strVal val="1+#ppt_w/2"/>
                                          </p:val>
                                        </p:tav>
                                        <p:tav tm="100000">
                                          <p:val>
                                            <p:strVal val="#ppt_x"/>
                                          </p:val>
                                        </p:tav>
                                      </p:tavLst>
                                    </p:anim>
                                    <p:anim calcmode="lin" valueType="num">
                                      <p:cBhvr additive="base">
                                        <p:cTn id="8" dur="2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3864346" y="1143000"/>
            <a:ext cx="42246346" cy="3886200"/>
            <a:chOff x="-33864346" y="1143000"/>
            <a:chExt cx="42246346" cy="3886200"/>
          </a:xfrm>
        </p:grpSpPr>
        <p:grpSp>
          <p:nvGrpSpPr>
            <p:cNvPr id="17" name="Group 16"/>
            <p:cNvGrpSpPr/>
            <p:nvPr/>
          </p:nvGrpSpPr>
          <p:grpSpPr>
            <a:xfrm>
              <a:off x="-33864346" y="1143000"/>
              <a:ext cx="42246346" cy="3886200"/>
              <a:chOff x="-33864346" y="1143000"/>
              <a:chExt cx="42246346" cy="3886200"/>
            </a:xfrm>
          </p:grpSpPr>
          <p:cxnSp>
            <p:nvCxnSpPr>
              <p:cNvPr id="9" name="Straight Connector 8"/>
              <p:cNvCxnSpPr>
                <a:stCxn id="5" idx="0"/>
              </p:cNvCxnSpPr>
              <p:nvPr/>
            </p:nvCxnSpPr>
            <p:spPr>
              <a:xfrm flipH="1">
                <a:off x="-32994600" y="1143000"/>
                <a:ext cx="39357300" cy="19431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4"/>
              </p:cNvCxnSpPr>
              <p:nvPr/>
            </p:nvCxnSpPr>
            <p:spPr>
              <a:xfrm flipH="1" flipV="1">
                <a:off x="-32994600" y="3086100"/>
                <a:ext cx="39357300" cy="19431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7508200" y="2814144"/>
                <a:ext cx="571500" cy="571500"/>
              </a:xfrm>
              <a:prstGeom prst="ellipse">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3864346" y="2744905"/>
                <a:ext cx="1600200" cy="707886"/>
              </a:xfrm>
              <a:prstGeom prst="rect">
                <a:avLst/>
              </a:prstGeom>
              <a:noFill/>
            </p:spPr>
            <p:txBody>
              <a:bodyPr wrap="square" rtlCol="0">
                <a:spAutoFit/>
              </a:bodyPr>
              <a:lstStyle/>
              <a:p>
                <a:r>
                  <a:rPr lang="en-US" sz="4000" b="1" dirty="0" smtClean="0">
                    <a:solidFill>
                      <a:schemeClr val="bg1"/>
                    </a:solidFill>
                  </a:rPr>
                  <a:t>EYE</a:t>
                </a:r>
                <a:endParaRPr lang="en-US" sz="4000" b="1" dirty="0">
                  <a:solidFill>
                    <a:schemeClr val="bg1"/>
                  </a:solidFill>
                </a:endParaRPr>
              </a:p>
            </p:txBody>
          </p:sp>
          <p:sp>
            <p:nvSpPr>
              <p:cNvPr id="5" name="Oval 4"/>
              <p:cNvSpPr/>
              <p:nvPr/>
            </p:nvSpPr>
            <p:spPr>
              <a:xfrm>
                <a:off x="4343400" y="1143000"/>
                <a:ext cx="4038600" cy="3886200"/>
              </a:xfrm>
              <a:prstGeom prst="ellipse">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p:cNvSpPr/>
            <p:nvPr/>
          </p:nvSpPr>
          <p:spPr>
            <a:xfrm>
              <a:off x="-8763000" y="1813166"/>
              <a:ext cx="2590800" cy="2573455"/>
            </a:xfrm>
            <a:prstGeom prst="ellipse">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8592800" y="2342690"/>
              <a:ext cx="1524000" cy="1514407"/>
            </a:xfrm>
            <a:prstGeom prst="ellipse">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3606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0000" fill="hold"/>
                                        <p:tgtEl>
                                          <p:spTgt spid="20"/>
                                        </p:tgtEl>
                                        <p:attrNameLst>
                                          <p:attrName>ppt_x</p:attrName>
                                        </p:attrNameLst>
                                      </p:cBhvr>
                                      <p:tavLst>
                                        <p:tav tm="0">
                                          <p:val>
                                            <p:strVal val="1+#ppt_w/2"/>
                                          </p:val>
                                        </p:tav>
                                        <p:tav tm="100000">
                                          <p:val>
                                            <p:strVal val="#ppt_x"/>
                                          </p:val>
                                        </p:tav>
                                      </p:tavLst>
                                    </p:anim>
                                    <p:anim calcmode="lin" valueType="num">
                                      <p:cBhvr additive="base">
                                        <p:cTn id="8" dur="20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942474"/>
            <a:ext cx="4285486" cy="4343400"/>
          </a:xfrm>
          <a:prstGeom prst="rect">
            <a:avLst/>
          </a:prstGeom>
          <a:noFill/>
          <a:ln>
            <a:noFill/>
          </a:ln>
          <a:effectLst>
            <a:glow rad="228600">
              <a:schemeClr val="tx1">
                <a:lumMod val="75000"/>
                <a:lumOff val="2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s://upload.wikimedia.org/wikipedia/commons/2/2b/Tycho_Brahe.JPG"/>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57200" y="918411"/>
            <a:ext cx="2886075" cy="4286250"/>
          </a:xfrm>
          <a:prstGeom prst="rect">
            <a:avLst/>
          </a:prstGeom>
          <a:noFill/>
          <a:ln>
            <a:noFill/>
          </a:ln>
        </p:spPr>
      </p:pic>
    </p:spTree>
    <p:extLst>
      <p:ext uri="{BB962C8B-B14F-4D97-AF65-F5344CB8AC3E}">
        <p14:creationId xmlns:p14="http://schemas.microsoft.com/office/powerpoint/2010/main" val="3930802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34534" y="990600"/>
            <a:ext cx="3528466" cy="2123658"/>
          </a:xfrm>
          <a:prstGeom prst="rect">
            <a:avLst/>
          </a:prstGeom>
          <a:noFill/>
        </p:spPr>
        <p:txBody>
          <a:bodyPr wrap="square" rtlCol="0">
            <a:spAutoFit/>
          </a:bodyPr>
          <a:lstStyle/>
          <a:p>
            <a:r>
              <a:rPr lang="en-US" sz="3200" dirty="0" smtClean="0">
                <a:solidFill>
                  <a:schemeClr val="bg1"/>
                </a:solidFill>
              </a:rPr>
              <a:t>400 years ago,</a:t>
            </a:r>
          </a:p>
          <a:p>
            <a:r>
              <a:rPr lang="en-US" sz="3200" dirty="0" smtClean="0">
                <a:solidFill>
                  <a:schemeClr val="bg1"/>
                </a:solidFill>
              </a:rPr>
              <a:t>24 February 1616</a:t>
            </a:r>
          </a:p>
          <a:p>
            <a:endParaRPr lang="en-US" sz="3200" dirty="0">
              <a:solidFill>
                <a:schemeClr val="bg1"/>
              </a:solidFill>
            </a:endParaRPr>
          </a:p>
          <a:p>
            <a:r>
              <a:rPr lang="en-US" b="1" i="1" dirty="0" smtClean="0">
                <a:solidFill>
                  <a:srgbClr val="EFE1D1"/>
                </a:solidFill>
              </a:rPr>
              <a:t>“foolish and absurd in philosophy”</a:t>
            </a:r>
          </a:p>
          <a:p>
            <a:r>
              <a:rPr lang="en-US" b="1" i="1" dirty="0" smtClean="0">
                <a:solidFill>
                  <a:srgbClr val="EFE1D1"/>
                </a:solidFill>
              </a:rPr>
              <a:t>“scientifically untenable”</a:t>
            </a:r>
            <a:endParaRPr lang="en-US" b="1" i="1" dirty="0">
              <a:solidFill>
                <a:srgbClr val="EFE1D1"/>
              </a:solidFill>
            </a:endParaRP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02206"/>
            <a:ext cx="4853534" cy="622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26537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E:\Figure2Bcrop-6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838200"/>
            <a:ext cx="8232079" cy="3276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867246"/>
            <a:ext cx="3063174" cy="3076353"/>
          </a:xfrm>
          <a:prstGeom prst="rect">
            <a:avLst/>
          </a:prstGeom>
          <a:noFill/>
          <a:ln>
            <a:noFill/>
          </a:ln>
          <a:effectLst>
            <a:glow rad="228600">
              <a:schemeClr val="tx1">
                <a:lumMod val="75000"/>
                <a:lumOff val="2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8498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Picture 3" descr="N:\Users\christopher.graney\GRANEY\RESEARCH\NDP-Book\Draft5\FinalDraft-Draft5\Chapter3\Chapter3Figures\Fig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838200"/>
            <a:ext cx="6651711" cy="3124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590800"/>
            <a:ext cx="3147441" cy="3189975"/>
          </a:xfrm>
          <a:prstGeom prst="rect">
            <a:avLst/>
          </a:prstGeom>
          <a:noFill/>
          <a:ln>
            <a:noFill/>
          </a:ln>
          <a:effectLst>
            <a:glow rad="228600">
              <a:schemeClr val="tx1">
                <a:lumMod val="75000"/>
                <a:lumOff val="2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4309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eft-Right Arrow 4"/>
          <p:cNvSpPr/>
          <p:nvPr/>
        </p:nvSpPr>
        <p:spPr>
          <a:xfrm>
            <a:off x="3657600" y="2895600"/>
            <a:ext cx="1828800" cy="1219200"/>
          </a:xfrm>
          <a:prstGeom prst="leftRightArrow">
            <a:avLst>
              <a:gd name="adj1" fmla="val 43651"/>
              <a:gd name="adj2" fmla="val 28836"/>
            </a:avLst>
          </a:prstGeom>
          <a:solidFill>
            <a:schemeClr val="bg1">
              <a:lumMod val="50000"/>
            </a:schemeClr>
          </a:solidFill>
          <a:ln>
            <a:solidFill>
              <a:schemeClr val="tx1"/>
            </a:solidFill>
          </a:ln>
          <a:effectLst>
            <a:glow rad="228600">
              <a:schemeClr val="tx1">
                <a:lumMod val="75000"/>
                <a:lumOff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3321050" cy="3335338"/>
          </a:xfrm>
          <a:prstGeom prst="rect">
            <a:avLst/>
          </a:prstGeom>
          <a:noFill/>
          <a:ln>
            <a:noFill/>
          </a:ln>
          <a:effectLst>
            <a:glow rad="228600">
              <a:schemeClr val="tx1">
                <a:lumMod val="75000"/>
                <a:lumOff val="2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905000"/>
            <a:ext cx="3171825" cy="3214688"/>
          </a:xfrm>
          <a:prstGeom prst="rect">
            <a:avLst/>
          </a:prstGeom>
          <a:noFill/>
          <a:ln>
            <a:noFill/>
          </a:ln>
          <a:effectLst>
            <a:glow rad="228600">
              <a:schemeClr val="tx1">
                <a:lumMod val="75000"/>
                <a:lumOff val="2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9996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54078" y="228600"/>
            <a:ext cx="5876279" cy="2677656"/>
          </a:xfrm>
          <a:prstGeom prst="rect">
            <a:avLst/>
          </a:prstGeom>
          <a:noFill/>
        </p:spPr>
        <p:txBody>
          <a:bodyPr wrap="square" rtlCol="0">
            <a:spAutoFit/>
          </a:bodyPr>
          <a:lstStyle/>
          <a:p>
            <a:r>
              <a:rPr lang="en-US" sz="4800" b="1" i="1" dirty="0" smtClean="0">
                <a:solidFill>
                  <a:schemeClr val="bg1"/>
                </a:solidFill>
                <a:latin typeface="Book Antiqua" panose="02040602050305030304" pitchFamily="18" charset="0"/>
              </a:rPr>
              <a:t>You </a:t>
            </a:r>
            <a:r>
              <a:rPr lang="en-US" sz="4800" b="1" i="1" dirty="0">
                <a:solidFill>
                  <a:schemeClr val="bg1"/>
                </a:solidFill>
                <a:latin typeface="Book Antiqua" panose="02040602050305030304" pitchFamily="18" charset="0"/>
              </a:rPr>
              <a:t>Would Not Have Stood With </a:t>
            </a:r>
            <a:r>
              <a:rPr lang="en-US" sz="4800" b="1" i="1" dirty="0" smtClean="0">
                <a:solidFill>
                  <a:schemeClr val="bg1"/>
                </a:solidFill>
                <a:latin typeface="Book Antiqua" panose="02040602050305030304" pitchFamily="18" charset="0"/>
              </a:rPr>
              <a:t>Galileo</a:t>
            </a:r>
            <a:r>
              <a:rPr lang="en-US" sz="4400" b="1" i="1" dirty="0" smtClean="0">
                <a:solidFill>
                  <a:schemeClr val="bg1"/>
                </a:solidFill>
                <a:latin typeface="Book Antiqua" panose="02040602050305030304" pitchFamily="18" charset="0"/>
              </a:rPr>
              <a:t/>
            </a:r>
            <a:br>
              <a:rPr lang="en-US" sz="4400" b="1" i="1" dirty="0" smtClean="0">
                <a:solidFill>
                  <a:schemeClr val="bg1"/>
                </a:solidFill>
                <a:latin typeface="Book Antiqua" panose="02040602050305030304" pitchFamily="18" charset="0"/>
              </a:rPr>
            </a:br>
            <a:endParaRPr lang="en-US" sz="2400" b="1" strike="sngStrike" dirty="0">
              <a:solidFill>
                <a:srgbClr val="E1C7A6"/>
              </a:solidFill>
            </a:endParaRPr>
          </a:p>
        </p:txBody>
      </p:sp>
      <p:pic>
        <p:nvPicPr>
          <p:cNvPr id="5" name="Picture 4" descr="https://upload.wikimedia.org/wikipedia/commons/2/2b/Tycho_Brahe.JPG"/>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28600" y="2362200"/>
            <a:ext cx="2886075" cy="4286250"/>
          </a:xfrm>
          <a:prstGeom prst="rect">
            <a:avLst/>
          </a:prstGeom>
          <a:noFill/>
          <a:ln>
            <a:noFill/>
          </a:ln>
        </p:spPr>
      </p:pic>
    </p:spTree>
    <p:extLst>
      <p:ext uri="{BB962C8B-B14F-4D97-AF65-F5344CB8AC3E}">
        <p14:creationId xmlns:p14="http://schemas.microsoft.com/office/powerpoint/2010/main" val="2825597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0800" y="1752600"/>
            <a:ext cx="3619500" cy="769441"/>
          </a:xfrm>
          <a:prstGeom prst="rect">
            <a:avLst/>
          </a:prstGeom>
          <a:solidFill>
            <a:schemeClr val="tx1"/>
          </a:solidFill>
          <a:effectLst>
            <a:glow rad="228600">
              <a:schemeClr val="tx1">
                <a:alpha val="40000"/>
              </a:schemeClr>
            </a:glow>
          </a:effectLst>
        </p:spPr>
        <p:txBody>
          <a:bodyPr wrap="square" rtlCol="0">
            <a:spAutoFit/>
          </a:bodyPr>
          <a:lstStyle/>
          <a:p>
            <a:r>
              <a:rPr lang="en-US" sz="4400" b="1" dirty="0" smtClean="0">
                <a:solidFill>
                  <a:schemeClr val="bg1"/>
                </a:solidFill>
              </a:rPr>
              <a:t>. . . .</a:t>
            </a:r>
            <a:endParaRPr lang="en-US" sz="3600" dirty="0">
              <a:solidFill>
                <a:srgbClr val="EFE1D1"/>
              </a:solidFill>
            </a:endParaRPr>
          </a:p>
        </p:txBody>
      </p:sp>
    </p:spTree>
    <p:extLst>
      <p:ext uri="{BB962C8B-B14F-4D97-AF65-F5344CB8AC3E}">
        <p14:creationId xmlns:p14="http://schemas.microsoft.com/office/powerpoint/2010/main" val="9210996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342" y="609599"/>
            <a:ext cx="7278624" cy="5640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p:cNvSpPr/>
          <p:nvPr/>
        </p:nvSpPr>
        <p:spPr>
          <a:xfrm>
            <a:off x="4800600" y="2820466"/>
            <a:ext cx="9144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4423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381000"/>
            <a:ext cx="7275871"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p:cNvSpPr/>
          <p:nvPr/>
        </p:nvSpPr>
        <p:spPr>
          <a:xfrm>
            <a:off x="6742470" y="1219200"/>
            <a:ext cx="9144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rot="1621009">
            <a:off x="6646981" y="2155622"/>
            <a:ext cx="9144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rot="20428110">
            <a:off x="6818064" y="5215772"/>
            <a:ext cx="9144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406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1371600"/>
            <a:ext cx="6705600" cy="3477875"/>
          </a:xfrm>
          <a:prstGeom prst="rect">
            <a:avLst/>
          </a:prstGeom>
          <a:solidFill>
            <a:schemeClr val="tx1"/>
          </a:solidFill>
          <a:effectLst>
            <a:glow rad="228600">
              <a:schemeClr val="tx1">
                <a:alpha val="40000"/>
              </a:schemeClr>
            </a:glow>
          </a:effectLst>
        </p:spPr>
        <p:txBody>
          <a:bodyPr wrap="square" rtlCol="0">
            <a:spAutoFit/>
          </a:bodyPr>
          <a:lstStyle/>
          <a:p>
            <a:r>
              <a:rPr lang="en-US" sz="4400" dirty="0" smtClean="0">
                <a:solidFill>
                  <a:srgbClr val="FFC000"/>
                </a:solidFill>
              </a:rPr>
              <a:t>My OPINION…</a:t>
            </a:r>
          </a:p>
          <a:p>
            <a:endParaRPr lang="en-US" sz="4400" dirty="0">
              <a:solidFill>
                <a:schemeClr val="bg1"/>
              </a:solidFill>
            </a:endParaRPr>
          </a:p>
          <a:p>
            <a:r>
              <a:rPr lang="en-US" sz="4400" dirty="0" smtClean="0">
                <a:solidFill>
                  <a:schemeClr val="bg1"/>
                </a:solidFill>
              </a:rPr>
              <a:t>History of science myths are central to science denial.</a:t>
            </a:r>
          </a:p>
          <a:p>
            <a:endParaRPr lang="en-US" sz="4400" dirty="0">
              <a:solidFill>
                <a:schemeClr val="bg1"/>
              </a:solidFill>
            </a:endParaRPr>
          </a:p>
        </p:txBody>
      </p:sp>
    </p:spTree>
    <p:extLst>
      <p:ext uri="{BB962C8B-B14F-4D97-AF65-F5344CB8AC3E}">
        <p14:creationId xmlns:p14="http://schemas.microsoft.com/office/powerpoint/2010/main" val="5297106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1371600"/>
            <a:ext cx="7543800" cy="4154984"/>
          </a:xfrm>
          <a:prstGeom prst="rect">
            <a:avLst/>
          </a:prstGeom>
          <a:solidFill>
            <a:schemeClr val="tx1"/>
          </a:solidFill>
          <a:effectLst>
            <a:glow rad="228600">
              <a:schemeClr val="tx1">
                <a:alpha val="40000"/>
              </a:schemeClr>
            </a:glow>
          </a:effectLst>
        </p:spPr>
        <p:txBody>
          <a:bodyPr wrap="square" rtlCol="0">
            <a:spAutoFit/>
          </a:bodyPr>
          <a:lstStyle/>
          <a:p>
            <a:r>
              <a:rPr lang="en-US" sz="4400" dirty="0">
                <a:solidFill>
                  <a:srgbClr val="FFC000"/>
                </a:solidFill>
              </a:rPr>
              <a:t>My OPINION…</a:t>
            </a:r>
          </a:p>
          <a:p>
            <a:endParaRPr lang="en-US" sz="4400" dirty="0" smtClean="0">
              <a:solidFill>
                <a:schemeClr val="bg1"/>
              </a:solidFill>
            </a:endParaRPr>
          </a:p>
          <a:p>
            <a:r>
              <a:rPr lang="en-US" sz="4400" dirty="0" smtClean="0">
                <a:solidFill>
                  <a:schemeClr val="bg1"/>
                </a:solidFill>
              </a:rPr>
              <a:t>Science deniers see themselves as Copernicans, standing up against those who refuse to acknowledge the truth.</a:t>
            </a:r>
            <a:endParaRPr lang="en-US" sz="3600" dirty="0">
              <a:solidFill>
                <a:srgbClr val="EFE1D1"/>
              </a:solidFill>
            </a:endParaRPr>
          </a:p>
        </p:txBody>
      </p:sp>
    </p:spTree>
    <p:extLst>
      <p:ext uri="{BB962C8B-B14F-4D97-AF65-F5344CB8AC3E}">
        <p14:creationId xmlns:p14="http://schemas.microsoft.com/office/powerpoint/2010/main" val="37705999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1371600"/>
            <a:ext cx="7543800" cy="2800767"/>
          </a:xfrm>
          <a:prstGeom prst="rect">
            <a:avLst/>
          </a:prstGeom>
          <a:solidFill>
            <a:schemeClr val="tx1"/>
          </a:solidFill>
          <a:effectLst>
            <a:glow rad="228600">
              <a:schemeClr val="tx1">
                <a:alpha val="40000"/>
              </a:schemeClr>
            </a:glow>
          </a:effectLst>
        </p:spPr>
        <p:txBody>
          <a:bodyPr wrap="square" rtlCol="0">
            <a:spAutoFit/>
          </a:bodyPr>
          <a:lstStyle/>
          <a:p>
            <a:r>
              <a:rPr lang="en-US" sz="4400" dirty="0">
                <a:solidFill>
                  <a:srgbClr val="FFC000"/>
                </a:solidFill>
              </a:rPr>
              <a:t>My OPINION…</a:t>
            </a:r>
          </a:p>
          <a:p>
            <a:endParaRPr lang="en-US" sz="4400" dirty="0" smtClean="0">
              <a:solidFill>
                <a:schemeClr val="bg1"/>
              </a:solidFill>
            </a:endParaRPr>
          </a:p>
          <a:p>
            <a:r>
              <a:rPr lang="en-US" sz="4400" dirty="0" smtClean="0">
                <a:solidFill>
                  <a:schemeClr val="bg1"/>
                </a:solidFill>
              </a:rPr>
              <a:t>Good history is essential to science.</a:t>
            </a:r>
            <a:endParaRPr lang="en-US" sz="3600" dirty="0">
              <a:solidFill>
                <a:srgbClr val="EFE1D1"/>
              </a:solidFill>
            </a:endParaRPr>
          </a:p>
        </p:txBody>
      </p:sp>
    </p:spTree>
    <p:extLst>
      <p:ext uri="{BB962C8B-B14F-4D97-AF65-F5344CB8AC3E}">
        <p14:creationId xmlns:p14="http://schemas.microsoft.com/office/powerpoint/2010/main" val="142940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71800" y="228600"/>
            <a:ext cx="5943600" cy="5786199"/>
          </a:xfrm>
          <a:prstGeom prst="rect">
            <a:avLst/>
          </a:prstGeom>
          <a:noFill/>
        </p:spPr>
        <p:txBody>
          <a:bodyPr wrap="square" rtlCol="0">
            <a:spAutoFit/>
          </a:bodyPr>
          <a:lstStyle/>
          <a:p>
            <a:r>
              <a:rPr lang="en-US" sz="3200" dirty="0" smtClean="0">
                <a:solidFill>
                  <a:schemeClr val="bg1"/>
                </a:solidFill>
              </a:rPr>
              <a:t>“</a:t>
            </a:r>
            <a:r>
              <a:rPr lang="en-US" sz="3200" i="1" dirty="0" smtClean="0">
                <a:solidFill>
                  <a:schemeClr val="bg1"/>
                </a:solidFill>
              </a:rPr>
              <a:t>All </a:t>
            </a:r>
            <a:r>
              <a:rPr lang="en-US" sz="3200" i="1" dirty="0">
                <a:solidFill>
                  <a:schemeClr val="bg1"/>
                </a:solidFill>
              </a:rPr>
              <a:t>have said the stated proposition to be foolish and absurd in Philosophy; </a:t>
            </a:r>
            <a:endParaRPr lang="en-US" sz="3200" i="1" dirty="0" smtClean="0">
              <a:solidFill>
                <a:schemeClr val="bg1"/>
              </a:solidFill>
            </a:endParaRPr>
          </a:p>
          <a:p>
            <a:r>
              <a:rPr lang="en-US" sz="3200" i="1" dirty="0" smtClean="0">
                <a:solidFill>
                  <a:schemeClr val="bg1"/>
                </a:solidFill>
              </a:rPr>
              <a:t>and </a:t>
            </a:r>
            <a:r>
              <a:rPr lang="en-US" sz="3200" i="1" dirty="0">
                <a:solidFill>
                  <a:schemeClr val="bg1"/>
                </a:solidFill>
              </a:rPr>
              <a:t>formally heretical, since it expressly contradicts the sense of sacred scripture in many places, according to the quality of the words, and according to the common exposition, and understanding, of the Holy Fathers and the learned Theologians</a:t>
            </a:r>
            <a:r>
              <a:rPr lang="en-US" sz="3200" dirty="0" smtClean="0">
                <a:solidFill>
                  <a:schemeClr val="bg1"/>
                </a:solidFill>
              </a:rPr>
              <a:t>.”</a:t>
            </a:r>
            <a:endParaRPr lang="en-US" sz="3200" dirty="0">
              <a:solidFill>
                <a:schemeClr val="bg1"/>
              </a:solidFill>
            </a:endParaRPr>
          </a:p>
          <a:p>
            <a:endParaRPr lang="en-US" b="1" i="1" dirty="0">
              <a:solidFill>
                <a:srgbClr val="EFE1D1"/>
              </a:solidFill>
            </a:endParaRP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81000"/>
            <a:ext cx="2417325" cy="3102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56408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90800" y="1752600"/>
            <a:ext cx="3619500" cy="769441"/>
          </a:xfrm>
          <a:prstGeom prst="rect">
            <a:avLst/>
          </a:prstGeom>
          <a:solidFill>
            <a:schemeClr val="tx1"/>
          </a:solidFill>
          <a:effectLst>
            <a:glow rad="228600">
              <a:schemeClr val="tx1">
                <a:alpha val="40000"/>
              </a:schemeClr>
            </a:glow>
          </a:effectLst>
        </p:spPr>
        <p:txBody>
          <a:bodyPr wrap="square" rtlCol="0">
            <a:spAutoFit/>
          </a:bodyPr>
          <a:lstStyle/>
          <a:p>
            <a:r>
              <a:rPr lang="en-US" sz="4400" b="1" dirty="0" smtClean="0">
                <a:solidFill>
                  <a:schemeClr val="bg1"/>
                </a:solidFill>
              </a:rPr>
              <a:t>QUESTIONS?</a:t>
            </a:r>
            <a:endParaRPr lang="en-US" sz="3600" dirty="0">
              <a:solidFill>
                <a:srgbClr val="EFE1D1"/>
              </a:solidFill>
            </a:endParaRPr>
          </a:p>
        </p:txBody>
      </p:sp>
    </p:spTree>
    <p:extLst>
      <p:ext uri="{BB962C8B-B14F-4D97-AF65-F5344CB8AC3E}">
        <p14:creationId xmlns:p14="http://schemas.microsoft.com/office/powerpoint/2010/main" val="2493164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3733800"/>
            <a:ext cx="7086600" cy="1569660"/>
          </a:xfrm>
          <a:prstGeom prst="rect">
            <a:avLst/>
          </a:prstGeom>
          <a:noFill/>
        </p:spPr>
        <p:txBody>
          <a:bodyPr wrap="square" rtlCol="0">
            <a:spAutoFit/>
          </a:bodyPr>
          <a:lstStyle/>
          <a:p>
            <a:r>
              <a:rPr lang="en-US" sz="3200" dirty="0" smtClean="0">
                <a:solidFill>
                  <a:schemeClr val="bg1"/>
                </a:solidFill>
              </a:rPr>
              <a:t>“</a:t>
            </a:r>
            <a:r>
              <a:rPr lang="en-US" sz="3200" i="1" dirty="0" err="1" smtClean="0">
                <a:solidFill>
                  <a:schemeClr val="bg1"/>
                </a:solidFill>
              </a:rPr>
              <a:t>Heliocentrism</a:t>
            </a:r>
            <a:r>
              <a:rPr lang="en-US" sz="3200" i="1" dirty="0" smtClean="0">
                <a:solidFill>
                  <a:schemeClr val="bg1"/>
                </a:solidFill>
              </a:rPr>
              <a:t> </a:t>
            </a:r>
            <a:r>
              <a:rPr lang="en-US" sz="3200" i="1" dirty="0">
                <a:solidFill>
                  <a:schemeClr val="bg1"/>
                </a:solidFill>
              </a:rPr>
              <a:t>is scientifically untenable; </a:t>
            </a:r>
            <a:endParaRPr lang="en-US" sz="3200" i="1" dirty="0" smtClean="0">
              <a:solidFill>
                <a:schemeClr val="bg1"/>
              </a:solidFill>
            </a:endParaRPr>
          </a:p>
          <a:p>
            <a:r>
              <a:rPr lang="en-US" sz="3200" i="1" dirty="0" smtClean="0">
                <a:solidFill>
                  <a:schemeClr val="bg1"/>
                </a:solidFill>
              </a:rPr>
              <a:t>and</a:t>
            </a:r>
            <a:r>
              <a:rPr lang="en-US" sz="3200" i="1" dirty="0">
                <a:solidFill>
                  <a:schemeClr val="bg1"/>
                </a:solidFill>
              </a:rPr>
              <a:t>, since it contradicts the literal sense of scripture, it is theologically </a:t>
            </a:r>
            <a:r>
              <a:rPr lang="en-US" sz="3200" i="1" dirty="0" smtClean="0">
                <a:solidFill>
                  <a:schemeClr val="bg1"/>
                </a:solidFill>
              </a:rPr>
              <a:t>heretical.</a:t>
            </a:r>
            <a:r>
              <a:rPr lang="en-US" sz="3200" dirty="0" smtClean="0">
                <a:solidFill>
                  <a:schemeClr val="bg1"/>
                </a:solidFill>
              </a:rPr>
              <a:t>” </a:t>
            </a:r>
            <a:endParaRPr lang="en-US" b="1" i="1" dirty="0">
              <a:solidFill>
                <a:srgbClr val="EFE1D1"/>
              </a:solidFill>
            </a:endParaRP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81000"/>
            <a:ext cx="2417325" cy="3102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5101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upload.wikimedia.org/wikipedia/commons/e/e7/Bertini_fresco_of_Galileo_Galilei_and_Doge_of_Venic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04800"/>
            <a:ext cx="5893621" cy="6400800"/>
          </a:xfrm>
          <a:prstGeom prst="rect">
            <a:avLst/>
          </a:prstGeom>
          <a:noFill/>
          <a:ln>
            <a:noFill/>
          </a:ln>
        </p:spPr>
      </p:pic>
    </p:spTree>
    <p:extLst>
      <p:ext uri="{BB962C8B-B14F-4D97-AF65-F5344CB8AC3E}">
        <p14:creationId xmlns:p14="http://schemas.microsoft.com/office/powerpoint/2010/main" val="1100373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Christine of Lorraine Medici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158" y="1142999"/>
            <a:ext cx="2354682" cy="4114801"/>
          </a:xfrm>
          <a:prstGeom prst="rect">
            <a:avLst/>
          </a:prstGeom>
          <a:noFill/>
          <a:ln>
            <a:noFill/>
          </a:ln>
        </p:spPr>
      </p:pic>
      <p:pic>
        <p:nvPicPr>
          <p:cNvPr id="5" name="Content Placeholder 4" descr="https://upload.wikimedia.org/wikipedia/commons/0/07/Justus_Sustermans_010.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32498" y="1142999"/>
            <a:ext cx="2602428" cy="4525963"/>
          </a:xfrm>
          <a:prstGeom prst="rect">
            <a:avLst/>
          </a:prstGeom>
          <a:noFill/>
          <a:ln>
            <a:noFill/>
          </a:ln>
        </p:spPr>
      </p:pic>
      <p:pic>
        <p:nvPicPr>
          <p:cNvPr id="6" name="Picture 5" descr="https://upload.wikimedia.org/wikipedia/commons/d/d7/Benedetto_Castelli.jpg"/>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810000" y="914400"/>
            <a:ext cx="1911371" cy="1905000"/>
          </a:xfrm>
          <a:prstGeom prst="rect">
            <a:avLst/>
          </a:prstGeom>
          <a:noFill/>
          <a:ln>
            <a:noFill/>
          </a:ln>
        </p:spPr>
      </p:pic>
    </p:spTree>
    <p:extLst>
      <p:ext uri="{BB962C8B-B14F-4D97-AF65-F5344CB8AC3E}">
        <p14:creationId xmlns:p14="http://schemas.microsoft.com/office/powerpoint/2010/main" val="2954391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descr="https://upload.wikimedia.org/wikipedia/commons/d/d7/Benedetto_Castelli.jpg"/>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66799" y="1676399"/>
            <a:ext cx="3050995" cy="3040825"/>
          </a:xfrm>
          <a:prstGeom prst="rect">
            <a:avLst/>
          </a:prstGeom>
          <a:noFill/>
          <a:ln>
            <a:noFill/>
          </a:ln>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752600"/>
            <a:ext cx="2743200" cy="2964625"/>
          </a:xfrm>
          <a:prstGeom prst="rect">
            <a:avLst/>
          </a:prstGeom>
          <a:noFill/>
          <a:ln>
            <a:noFill/>
          </a:ln>
          <a:effectLst>
            <a:glow rad="228600">
              <a:srgbClr val="E1C7A6">
                <a:alpha val="40000"/>
              </a:srgb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6540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5274" y="228600"/>
            <a:ext cx="8049126" cy="6309420"/>
          </a:xfrm>
          <a:prstGeom prst="rect">
            <a:avLst/>
          </a:prstGeom>
          <a:noFill/>
        </p:spPr>
        <p:txBody>
          <a:bodyPr wrap="square" rtlCol="0">
            <a:spAutoFit/>
          </a:bodyPr>
          <a:lstStyle/>
          <a:p>
            <a:r>
              <a:rPr lang="en-US" sz="3200" cap="all" dirty="0" err="1" smtClean="0">
                <a:solidFill>
                  <a:schemeClr val="bg1"/>
                </a:solidFill>
              </a:rPr>
              <a:t>Ingoli’s</a:t>
            </a:r>
            <a:r>
              <a:rPr lang="en-US" sz="3200" cap="all" dirty="0" smtClean="0">
                <a:solidFill>
                  <a:schemeClr val="bg1"/>
                </a:solidFill>
              </a:rPr>
              <a:t> Arguments:</a:t>
            </a:r>
            <a:endParaRPr lang="en-US" sz="3200" cap="all" dirty="0" smtClean="0">
              <a:solidFill>
                <a:schemeClr val="bg1"/>
              </a:solidFill>
            </a:endParaRPr>
          </a:p>
          <a:p>
            <a:endParaRPr lang="en-US" sz="3200" dirty="0">
              <a:solidFill>
                <a:schemeClr val="bg1"/>
              </a:solidFill>
            </a:endParaRPr>
          </a:p>
          <a:p>
            <a:r>
              <a:rPr lang="en-US" sz="2000" b="1" i="1" dirty="0" smtClean="0">
                <a:solidFill>
                  <a:srgbClr val="EFE1D1"/>
                </a:solidFill>
              </a:rPr>
              <a:t>Galileo attributed the rejection of Copernicus to these arguments</a:t>
            </a:r>
          </a:p>
          <a:p>
            <a:endParaRPr lang="en-US" sz="2000" b="1" i="1" dirty="0">
              <a:solidFill>
                <a:srgbClr val="EFE1D1"/>
              </a:solidFill>
            </a:endParaRPr>
          </a:p>
          <a:p>
            <a:endParaRPr lang="en-US" sz="2000" b="1" i="1" dirty="0" smtClean="0">
              <a:solidFill>
                <a:srgbClr val="EFE1D1"/>
              </a:solidFill>
            </a:endParaRPr>
          </a:p>
          <a:p>
            <a:r>
              <a:rPr lang="en-US" sz="2000" b="1" dirty="0" smtClean="0">
                <a:solidFill>
                  <a:schemeClr val="bg1"/>
                </a:solidFill>
              </a:rPr>
              <a:t>#1) Triangulated distances </a:t>
            </a:r>
            <a:r>
              <a:rPr lang="en-US" sz="2000" b="1" dirty="0">
                <a:solidFill>
                  <a:schemeClr val="bg1"/>
                </a:solidFill>
              </a:rPr>
              <a:t>to the sun and moon </a:t>
            </a:r>
            <a:r>
              <a:rPr lang="en-US" sz="2000" b="1" dirty="0" smtClean="0">
                <a:solidFill>
                  <a:schemeClr val="bg1"/>
                </a:solidFill>
              </a:rPr>
              <a:t>wrong.</a:t>
            </a:r>
          </a:p>
          <a:p>
            <a:endParaRPr lang="en-US" sz="2000" b="1" dirty="0" smtClean="0">
              <a:solidFill>
                <a:schemeClr val="bg1"/>
              </a:solidFill>
            </a:endParaRPr>
          </a:p>
          <a:p>
            <a:r>
              <a:rPr lang="en-US" sz="2000" b="1" dirty="0" smtClean="0">
                <a:solidFill>
                  <a:schemeClr val="bg1"/>
                </a:solidFill>
              </a:rPr>
              <a:t>#2 &amp; #3) Two different effects on the appearance of the stars that should be caused by Earth’s orbital motion are not observed.</a:t>
            </a:r>
          </a:p>
          <a:p>
            <a:endParaRPr lang="en-US" sz="2000" b="1" dirty="0">
              <a:solidFill>
                <a:schemeClr val="bg1"/>
              </a:solidFill>
            </a:endParaRPr>
          </a:p>
          <a:p>
            <a:r>
              <a:rPr lang="en-US" sz="2000" b="1" dirty="0" smtClean="0">
                <a:solidFill>
                  <a:schemeClr val="bg1"/>
                </a:solidFill>
              </a:rPr>
              <a:t>#4) Copernicus </a:t>
            </a:r>
            <a:r>
              <a:rPr lang="en-US" sz="2000" b="1" dirty="0">
                <a:solidFill>
                  <a:schemeClr val="bg1"/>
                </a:solidFill>
              </a:rPr>
              <a:t>was wrong regarding certain technical details of Mercury’s and Venus’s orbits</a:t>
            </a:r>
            <a:r>
              <a:rPr lang="en-US" sz="2000" b="1" dirty="0" smtClean="0">
                <a:solidFill>
                  <a:schemeClr val="bg1"/>
                </a:solidFill>
              </a:rPr>
              <a:t>.</a:t>
            </a:r>
          </a:p>
          <a:p>
            <a:endParaRPr lang="en-US" sz="2000" b="1" dirty="0">
              <a:solidFill>
                <a:schemeClr val="bg1"/>
              </a:solidFill>
            </a:endParaRPr>
          </a:p>
          <a:p>
            <a:r>
              <a:rPr lang="en-US" sz="2000" b="1" dirty="0" smtClean="0">
                <a:solidFill>
                  <a:schemeClr val="bg1"/>
                </a:solidFill>
              </a:rPr>
              <a:t>#5) Heavier </a:t>
            </a:r>
            <a:r>
              <a:rPr lang="en-US" sz="2000" b="1" dirty="0">
                <a:solidFill>
                  <a:schemeClr val="bg1"/>
                </a:solidFill>
              </a:rPr>
              <a:t>materials move down, lighter materials up</a:t>
            </a:r>
            <a:r>
              <a:rPr lang="en-US" sz="2000" b="1" dirty="0" smtClean="0">
                <a:solidFill>
                  <a:schemeClr val="bg1"/>
                </a:solidFill>
              </a:rPr>
              <a:t>.  Earth is heavy.</a:t>
            </a:r>
          </a:p>
          <a:p>
            <a:endParaRPr lang="en-US" sz="2000" b="1" dirty="0">
              <a:solidFill>
                <a:schemeClr val="bg1"/>
              </a:solidFill>
            </a:endParaRPr>
          </a:p>
          <a:p>
            <a:r>
              <a:rPr lang="en-US" sz="2000" b="1" dirty="0" smtClean="0">
                <a:solidFill>
                  <a:schemeClr val="bg1"/>
                </a:solidFill>
              </a:rPr>
              <a:t>#6) In </a:t>
            </a:r>
            <a:r>
              <a:rPr lang="en-US" sz="2000" b="1" dirty="0">
                <a:solidFill>
                  <a:schemeClr val="bg1"/>
                </a:solidFill>
              </a:rPr>
              <a:t>a circularly agitated sieve, the heavier bits of material collect at the center. </a:t>
            </a:r>
            <a:r>
              <a:rPr lang="en-US" sz="2000" b="1" dirty="0" smtClean="0">
                <a:solidFill>
                  <a:schemeClr val="bg1"/>
                </a:solidFill>
              </a:rPr>
              <a:t>Earth is a heavy thing surrounded by lighter bodies in circular motion.</a:t>
            </a:r>
            <a:endParaRPr lang="en-US" sz="2000" b="1" dirty="0">
              <a:solidFill>
                <a:schemeClr val="bg1"/>
              </a:solidFill>
            </a:endParaRPr>
          </a:p>
          <a:p>
            <a:endParaRPr lang="en-US" sz="2000" b="1" i="1" dirty="0">
              <a:solidFill>
                <a:srgbClr val="EFE1D1"/>
              </a:solidFill>
            </a:endParaRPr>
          </a:p>
        </p:txBody>
      </p:sp>
    </p:spTree>
    <p:extLst>
      <p:ext uri="{BB962C8B-B14F-4D97-AF65-F5344CB8AC3E}">
        <p14:creationId xmlns:p14="http://schemas.microsoft.com/office/powerpoint/2010/main" val="346709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5274" y="228600"/>
            <a:ext cx="8049126" cy="5693866"/>
          </a:xfrm>
          <a:prstGeom prst="rect">
            <a:avLst/>
          </a:prstGeom>
          <a:noFill/>
        </p:spPr>
        <p:txBody>
          <a:bodyPr wrap="square" rtlCol="0">
            <a:spAutoFit/>
          </a:bodyPr>
          <a:lstStyle/>
          <a:p>
            <a:r>
              <a:rPr lang="en-US" sz="3200" cap="all" dirty="0" err="1">
                <a:solidFill>
                  <a:schemeClr val="bg1"/>
                </a:solidFill>
              </a:rPr>
              <a:t>Ingoli’s</a:t>
            </a:r>
            <a:r>
              <a:rPr lang="en-US" sz="3200" cap="all" dirty="0">
                <a:solidFill>
                  <a:schemeClr val="bg1"/>
                </a:solidFill>
              </a:rPr>
              <a:t> Arguments:</a:t>
            </a:r>
          </a:p>
          <a:p>
            <a:endParaRPr lang="en-US" sz="3200" dirty="0">
              <a:solidFill>
                <a:schemeClr val="bg1"/>
              </a:solidFill>
            </a:endParaRPr>
          </a:p>
          <a:p>
            <a:r>
              <a:rPr lang="en-US" sz="2000" b="1" i="1" dirty="0" smtClean="0">
                <a:solidFill>
                  <a:srgbClr val="EFE1D1"/>
                </a:solidFill>
              </a:rPr>
              <a:t>Galileo attributed the rejection of Copernicus to these arguments</a:t>
            </a:r>
          </a:p>
          <a:p>
            <a:endParaRPr lang="en-US" sz="2000" b="1" i="1" dirty="0">
              <a:solidFill>
                <a:srgbClr val="EFE1D1"/>
              </a:solidFill>
            </a:endParaRPr>
          </a:p>
          <a:p>
            <a:endParaRPr lang="en-US" sz="2000" b="1" i="1" dirty="0" smtClean="0">
              <a:solidFill>
                <a:srgbClr val="EFE1D1"/>
              </a:solidFill>
            </a:endParaRPr>
          </a:p>
          <a:p>
            <a:r>
              <a:rPr lang="en-US" sz="2000" b="1" dirty="0">
                <a:solidFill>
                  <a:schemeClr val="bg1"/>
                </a:solidFill>
              </a:rPr>
              <a:t>#7) </a:t>
            </a:r>
            <a:r>
              <a:rPr lang="en-US" sz="2000" b="1" dirty="0" smtClean="0">
                <a:solidFill>
                  <a:schemeClr val="bg1"/>
                </a:solidFill>
              </a:rPr>
              <a:t>Scripture—the </a:t>
            </a:r>
            <a:r>
              <a:rPr lang="en-US" sz="2000" b="1" dirty="0">
                <a:solidFill>
                  <a:schemeClr val="bg1"/>
                </a:solidFill>
              </a:rPr>
              <a:t>sun and moon being equally described in Genesis as lights in the firmament.  </a:t>
            </a:r>
            <a:endParaRPr lang="en-US" sz="2000" b="1" dirty="0" smtClean="0">
              <a:solidFill>
                <a:schemeClr val="bg1"/>
              </a:solidFill>
            </a:endParaRPr>
          </a:p>
          <a:p>
            <a:endParaRPr lang="en-US" sz="2000" b="1" dirty="0">
              <a:solidFill>
                <a:schemeClr val="bg1"/>
              </a:solidFill>
            </a:endParaRPr>
          </a:p>
          <a:p>
            <a:r>
              <a:rPr lang="en-US" sz="2000" b="1" dirty="0" smtClean="0">
                <a:solidFill>
                  <a:schemeClr val="bg1"/>
                </a:solidFill>
              </a:rPr>
              <a:t>#8) Where is hell?</a:t>
            </a:r>
          </a:p>
          <a:p>
            <a:endParaRPr lang="en-US" sz="2000" b="1" dirty="0">
              <a:solidFill>
                <a:schemeClr val="bg1"/>
              </a:solidFill>
            </a:endParaRPr>
          </a:p>
          <a:p>
            <a:r>
              <a:rPr lang="en-US" sz="2000" b="1" dirty="0" smtClean="0">
                <a:solidFill>
                  <a:schemeClr val="bg1"/>
                </a:solidFill>
              </a:rPr>
              <a:t>#9) On a rotating Earth, a falling </a:t>
            </a:r>
            <a:r>
              <a:rPr lang="en-US" sz="2000" b="1" dirty="0">
                <a:solidFill>
                  <a:schemeClr val="bg1"/>
                </a:solidFill>
              </a:rPr>
              <a:t>ball should deflect from the </a:t>
            </a:r>
            <a:r>
              <a:rPr lang="en-US" sz="2000" b="1" dirty="0" smtClean="0">
                <a:solidFill>
                  <a:schemeClr val="bg1"/>
                </a:solidFill>
              </a:rPr>
              <a:t>vertical.</a:t>
            </a:r>
          </a:p>
          <a:p>
            <a:endParaRPr lang="en-US" sz="2000" b="1" dirty="0">
              <a:solidFill>
                <a:schemeClr val="bg1"/>
              </a:solidFill>
            </a:endParaRPr>
          </a:p>
          <a:p>
            <a:r>
              <a:rPr lang="en-US" sz="2000" b="1" dirty="0" smtClean="0">
                <a:solidFill>
                  <a:schemeClr val="bg1"/>
                </a:solidFill>
              </a:rPr>
              <a:t>#10) On a rotating Earth, launched </a:t>
            </a:r>
            <a:r>
              <a:rPr lang="en-US" sz="2000" b="1" dirty="0">
                <a:solidFill>
                  <a:schemeClr val="bg1"/>
                </a:solidFill>
              </a:rPr>
              <a:t>projectiles should behave differently at different </a:t>
            </a:r>
            <a:r>
              <a:rPr lang="en-US" sz="2000" b="1" dirty="0" smtClean="0">
                <a:solidFill>
                  <a:schemeClr val="bg1"/>
                </a:solidFill>
              </a:rPr>
              <a:t>latitudes.</a:t>
            </a:r>
          </a:p>
          <a:p>
            <a:endParaRPr lang="en-US" sz="2000" b="1" dirty="0">
              <a:solidFill>
                <a:schemeClr val="bg1"/>
              </a:solidFill>
            </a:endParaRPr>
          </a:p>
          <a:p>
            <a:r>
              <a:rPr lang="en-US" sz="2000" b="1" dirty="0" smtClean="0">
                <a:solidFill>
                  <a:schemeClr val="bg1"/>
                </a:solidFill>
              </a:rPr>
              <a:t>#</a:t>
            </a:r>
            <a:r>
              <a:rPr lang="en-US" sz="2000" b="1" dirty="0">
                <a:solidFill>
                  <a:schemeClr val="bg1"/>
                </a:solidFill>
              </a:rPr>
              <a:t>11 </a:t>
            </a:r>
            <a:r>
              <a:rPr lang="en-US" sz="2000" b="1" dirty="0" smtClean="0">
                <a:solidFill>
                  <a:schemeClr val="bg1"/>
                </a:solidFill>
              </a:rPr>
              <a:t>&amp; #12) Two more not observed effects of Earth’s motion on the appearance of stars.</a:t>
            </a:r>
            <a:endParaRPr lang="en-US" sz="2000" b="1" i="1" dirty="0">
              <a:solidFill>
                <a:srgbClr val="EFE1D1"/>
              </a:solidFill>
            </a:endParaRPr>
          </a:p>
        </p:txBody>
      </p:sp>
    </p:spTree>
    <p:extLst>
      <p:ext uri="{BB962C8B-B14F-4D97-AF65-F5344CB8AC3E}">
        <p14:creationId xmlns:p14="http://schemas.microsoft.com/office/powerpoint/2010/main" val="2324742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825</TotalTime>
  <Words>622</Words>
  <Application>Microsoft Office PowerPoint</Application>
  <PresentationFormat>On-screen Show (4:3)</PresentationFormat>
  <Paragraphs>91</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Book Antiqua</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Graney, Christopher M (Jefferson)</dc:creator>
  <cp:lastModifiedBy>john</cp:lastModifiedBy>
  <cp:revision>86</cp:revision>
  <dcterms:created xsi:type="dcterms:W3CDTF">2006-08-16T00:00:00Z</dcterms:created>
  <dcterms:modified xsi:type="dcterms:W3CDTF">2016-02-24T22:21:04Z</dcterms:modified>
</cp:coreProperties>
</file>