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  <p:sldId id="257" r:id="rId5"/>
    <p:sldId id="266" r:id="rId6"/>
    <p:sldId id="25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0" r:id="rId17"/>
    <p:sldId id="275" r:id="rId18"/>
    <p:sldId id="276" r:id="rId19"/>
    <p:sldId id="278" r:id="rId20"/>
    <p:sldId id="292" r:id="rId21"/>
    <p:sldId id="293" r:id="rId22"/>
    <p:sldId id="288" r:id="rId23"/>
    <p:sldId id="279" r:id="rId24"/>
    <p:sldId id="291" r:id="rId25"/>
    <p:sldId id="289" r:id="rId26"/>
    <p:sldId id="281" r:id="rId27"/>
    <p:sldId id="286" r:id="rId28"/>
    <p:sldId id="287" r:id="rId29"/>
    <p:sldId id="294" r:id="rId30"/>
    <p:sldId id="26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4"/>
    <p:restoredTop sz="94624"/>
  </p:normalViewPr>
  <p:slideViewPr>
    <p:cSldViewPr snapToGrid="0" snapToObjects="1">
      <p:cViewPr varScale="1">
        <p:scale>
          <a:sx n="107" d="100"/>
          <a:sy n="107" d="100"/>
        </p:scale>
        <p:origin x="18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8BB7D-BC8F-884B-A860-3CDCE3B61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740B4-91EB-2744-B190-3CB1739EC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FC7A5-10D3-FF49-9B14-2C0355F99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B3FE-7D9B-7542-BF1E-ABED158DC7B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2656C-BBCF-424B-A435-5AB56615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F60D6-5BEB-0442-89F1-EB060B3B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BD3-4D07-6C48-8810-59F4DFD8E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39D7-E111-794D-B448-16BD116D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BB641-C2A5-544F-BC54-13E27B991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28B4D-1CBF-8D4F-B468-1A7EF12C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B3FE-7D9B-7542-BF1E-ABED158DC7B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BAF7C-6A19-7341-ACAA-8C262817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B5420-FDC5-A144-BAF7-B4C0CE718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BD3-4D07-6C48-8810-59F4DFD8E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0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1E800B-A9EE-594A-AD6A-5E63C8A7A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97132-C640-A04A-82DB-245BFC77F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F8864-4AB2-9B4D-B5A0-0A8D3A3E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B3FE-7D9B-7542-BF1E-ABED158DC7B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1ADEF-1430-9642-808B-86C48C3F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91BDE-8C0F-C74D-957E-F46C07BE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BD3-4D07-6C48-8810-59F4DFD8E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4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43B08-C162-B547-9A57-F78199A2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1EAE4-5F9B-2D4A-9DFC-017D048E3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1165A-AFA0-EB4C-A7CA-CDB59555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B3FE-7D9B-7542-BF1E-ABED158DC7B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D086B-A31D-0C49-A2EE-B6D58422E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A173B-40CF-F54F-8A79-6E05642C7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BD3-4D07-6C48-8810-59F4DFD8E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6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FBD51-F564-804A-8F41-39B8581C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B7B00-2E31-2242-AF1A-48DC205C8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2D42A-3540-6348-B2DD-7B41EFFB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B3FE-7D9B-7542-BF1E-ABED158DC7B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11BB9-D4DF-8E47-9E70-C5B0ED97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D7F80-ACD1-1C40-96DD-9FE195052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BD3-4D07-6C48-8810-59F4DFD8E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8D7CE-44FD-BA4E-9A3D-56FB1ECD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C7439-D671-004B-B258-55973DA31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467E1-DE57-FF44-8C9A-6FA0358D5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F0F18-28D1-134C-8536-E02E8909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B3FE-7D9B-7542-BF1E-ABED158DC7B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75FF0-AB36-164A-8C32-AD6EEF31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99ECB-909C-C446-BD45-20F9A925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BD3-4D07-6C48-8810-59F4DFD8E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E384-DA6B-4542-8CA1-CE543A0B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592D0-F78A-FB4A-ABD8-9D66D4513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7F568-3AE1-E041-BF2C-11155D4F1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55EC0-0C84-A143-8AB4-D132A178A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BCE1BE-2101-D446-B588-327CC13CF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A2DEF2-39E4-F041-BB93-31F08C76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B3FE-7D9B-7542-BF1E-ABED158DC7B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8FCE52-F7CE-DC48-BF83-5713A765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0C94B6-A0C2-D24E-90CF-AC0068B6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BD3-4D07-6C48-8810-59F4DFD8E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EA10-B208-BC43-BC34-49DE8EEC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CBD66-A263-314E-B564-08D047D1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B3FE-7D9B-7542-BF1E-ABED158DC7B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535EF-9A58-A240-9D25-DC1EB6CF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39E6A-FF2E-ED40-930C-32F17C14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BD3-4D07-6C48-8810-59F4DFD8E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2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B9529-ECAD-D443-A311-7211C142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B3FE-7D9B-7542-BF1E-ABED158DC7B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C2A62-E2FE-184D-8F68-1D710575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62803-B2A7-3548-B631-E6F2D0E1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BD3-4D07-6C48-8810-59F4DFD8E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0CC0-5AD3-A24D-9352-1B2A52E4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0D580-D0C2-1149-9741-351CF96B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C87BC-7103-8C47-8E46-17D76A0F2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837FC-3605-2148-B86D-67A70157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B3FE-7D9B-7542-BF1E-ABED158DC7B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6EC64-68D6-9144-B1FC-D14511CE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92A72-0830-6C4F-87CA-E7F8C187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BD3-4D07-6C48-8810-59F4DFD8E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8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D1CBC-59F7-4C4C-8198-30F68185F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6B2AA1-1992-BB44-AEF0-88EB717D0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1CE3C-6ACF-6241-8127-FFBB836DC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824DD-B4F7-6840-8C4C-17932DB0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B3FE-7D9B-7542-BF1E-ABED158DC7B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9BF78-BE2E-5349-B686-21F694C07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DFEB7-593B-9047-A0DB-A7C43887C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BD3-4D07-6C48-8810-59F4DFD8E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6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349789-0FB9-3542-9C83-3DF211BCB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ECB67-C1E1-AB49-9E1F-464FAEF38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8B661-DCD9-C64E-A552-AB6507D90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B3FE-7D9B-7542-BF1E-ABED158DC7B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B93E1-09F0-2340-AD09-EC6FA778E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5E3B5-D45A-C049-9843-50820E698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F6BD3-4D07-6C48-8810-59F4DFD8E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6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7B2841-F93B-1C40-B35E-8E64CE383A4E}"/>
              </a:ext>
            </a:extLst>
          </p:cNvPr>
          <p:cNvSpPr txBox="1"/>
          <p:nvPr/>
        </p:nvSpPr>
        <p:spPr>
          <a:xfrm>
            <a:off x="6996791" y="1994463"/>
            <a:ext cx="3565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Real Reason Jupiter has </a:t>
            </a:r>
          </a:p>
          <a:p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Cloudy Zones and Clear Belts</a:t>
            </a:r>
          </a:p>
        </p:txBody>
      </p:sp>
      <p:pic>
        <p:nvPicPr>
          <p:cNvPr id="6" name="Picture 5" descr="A picture containing ceramic ware, jar, close, porcelain&#10;&#10;Description automatically generated">
            <a:extLst>
              <a:ext uri="{FF2B5EF4-FFF2-40B4-BE49-F238E27FC236}">
                <a16:creationId xmlns:a16="http://schemas.microsoft.com/office/drawing/2014/main" id="{DA54657C-09DF-3544-8EB9-63B1BB521F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2" y="857250"/>
            <a:ext cx="5377295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7EEA5B-743F-2A44-9EFD-8B68C3E7DF6B}"/>
              </a:ext>
            </a:extLst>
          </p:cNvPr>
          <p:cNvSpPr txBox="1"/>
          <p:nvPr/>
        </p:nvSpPr>
        <p:spPr>
          <a:xfrm>
            <a:off x="6996790" y="4624810"/>
            <a:ext cx="237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Tim Dowling</a:t>
            </a:r>
          </a:p>
          <a:p>
            <a:r>
              <a:rPr 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Physics &amp; Astronomy</a:t>
            </a:r>
          </a:p>
          <a:p>
            <a:r>
              <a:rPr 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University of Louisville</a:t>
            </a:r>
          </a:p>
        </p:txBody>
      </p:sp>
    </p:spTree>
    <p:extLst>
      <p:ext uri="{BB962C8B-B14F-4D97-AF65-F5344CB8AC3E}">
        <p14:creationId xmlns:p14="http://schemas.microsoft.com/office/powerpoint/2010/main" val="403904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ved pumpkin with a face&#10;&#10;Description automatically generated with medium confidence">
            <a:extLst>
              <a:ext uri="{FF2B5EF4-FFF2-40B4-BE49-F238E27FC236}">
                <a16:creationId xmlns:a16="http://schemas.microsoft.com/office/drawing/2014/main" id="{4C1A83C3-BFE7-E841-BD96-E9000F151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354" y="1145795"/>
            <a:ext cx="5278959" cy="4698275"/>
          </a:xfrm>
          <a:prstGeom prst="rect">
            <a:avLst/>
          </a:prstGeom>
        </p:spPr>
      </p:pic>
      <p:sp useBgFill="1">
        <p:nvSpPr>
          <p:cNvPr id="17" name="TextBox 16">
            <a:extLst>
              <a:ext uri="{FF2B5EF4-FFF2-40B4-BE49-F238E27FC236}">
                <a16:creationId xmlns:a16="http://schemas.microsoft.com/office/drawing/2014/main" id="{250CEC06-BD8B-3440-A357-F43C6FADB46D}"/>
              </a:ext>
            </a:extLst>
          </p:cNvPr>
          <p:cNvSpPr txBox="1"/>
          <p:nvPr/>
        </p:nvSpPr>
        <p:spPr>
          <a:xfrm>
            <a:off x="3077902" y="1692229"/>
            <a:ext cx="415820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00" dirty="0"/>
              <a:t>What is the real reason dry ice makes fog? </a:t>
            </a:r>
          </a:p>
        </p:txBody>
      </p:sp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3BB1E1C8-339F-C64E-91EF-B17BA2777489}"/>
              </a:ext>
            </a:extLst>
          </p:cNvPr>
          <p:cNvSpPr txBox="1"/>
          <p:nvPr/>
        </p:nvSpPr>
        <p:spPr>
          <a:xfrm>
            <a:off x="2737724" y="1218295"/>
            <a:ext cx="3225753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100" dirty="0"/>
              <a:t>Training Session: Case 2 of 3</a:t>
            </a:r>
          </a:p>
        </p:txBody>
      </p:sp>
    </p:spTree>
    <p:extLst>
      <p:ext uri="{BB962C8B-B14F-4D97-AF65-F5344CB8AC3E}">
        <p14:creationId xmlns:p14="http://schemas.microsoft.com/office/powerpoint/2010/main" val="132065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ved pumpkin with a face&#10;&#10;Description automatically generated with medium confidence">
            <a:extLst>
              <a:ext uri="{FF2B5EF4-FFF2-40B4-BE49-F238E27FC236}">
                <a16:creationId xmlns:a16="http://schemas.microsoft.com/office/drawing/2014/main" id="{4C1A83C3-BFE7-E841-BD96-E9000F151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354" y="1145795"/>
            <a:ext cx="5278959" cy="4698275"/>
          </a:xfrm>
          <a:prstGeom prst="rect">
            <a:avLst/>
          </a:prstGeom>
        </p:spPr>
      </p:pic>
      <p:sp useBgFill="1">
        <p:nvSpPr>
          <p:cNvPr id="16" name="TextBox 15">
            <a:extLst>
              <a:ext uri="{FF2B5EF4-FFF2-40B4-BE49-F238E27FC236}">
                <a16:creationId xmlns:a16="http://schemas.microsoft.com/office/drawing/2014/main" id="{07EEB056-51A7-4247-A318-ED1B4CFC8D37}"/>
              </a:ext>
            </a:extLst>
          </p:cNvPr>
          <p:cNvSpPr txBox="1"/>
          <p:nvPr/>
        </p:nvSpPr>
        <p:spPr>
          <a:xfrm>
            <a:off x="3334755" y="2138617"/>
            <a:ext cx="199540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00" dirty="0"/>
              <a:t>A: It chills moist air. </a:t>
            </a:r>
          </a:p>
        </p:txBody>
      </p:sp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13CB33DF-580A-2049-8017-2C593B8A66B7}"/>
              </a:ext>
            </a:extLst>
          </p:cNvPr>
          <p:cNvSpPr txBox="1"/>
          <p:nvPr/>
        </p:nvSpPr>
        <p:spPr>
          <a:xfrm>
            <a:off x="3077902" y="1692229"/>
            <a:ext cx="415820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00" dirty="0"/>
              <a:t>What is the real reason dry ice makes fog? </a:t>
            </a:r>
          </a:p>
        </p:txBody>
      </p:sp>
      <p:sp useBgFill="1">
        <p:nvSpPr>
          <p:cNvPr id="7" name="TextBox 6">
            <a:extLst>
              <a:ext uri="{FF2B5EF4-FFF2-40B4-BE49-F238E27FC236}">
                <a16:creationId xmlns:a16="http://schemas.microsoft.com/office/drawing/2014/main" id="{B5AE0BB2-7DAB-CB4E-ACEC-3FA223B5CB66}"/>
              </a:ext>
            </a:extLst>
          </p:cNvPr>
          <p:cNvSpPr txBox="1"/>
          <p:nvPr/>
        </p:nvSpPr>
        <p:spPr>
          <a:xfrm>
            <a:off x="2737724" y="1218295"/>
            <a:ext cx="3225753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100" dirty="0"/>
              <a:t>Training Session: Case 2 of 3</a:t>
            </a:r>
          </a:p>
        </p:txBody>
      </p:sp>
    </p:spTree>
    <p:extLst>
      <p:ext uri="{BB962C8B-B14F-4D97-AF65-F5344CB8AC3E}">
        <p14:creationId xmlns:p14="http://schemas.microsoft.com/office/powerpoint/2010/main" val="19166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AF56F8-BFAD-FE44-AF40-96998EC9A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875" y="1109976"/>
            <a:ext cx="6460374" cy="4838689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517F3B37-AAF2-F247-84E6-DF895F6DC3B7}"/>
              </a:ext>
            </a:extLst>
          </p:cNvPr>
          <p:cNvSpPr/>
          <p:nvPr/>
        </p:nvSpPr>
        <p:spPr>
          <a:xfrm rot="16200000">
            <a:off x="3874148" y="4063727"/>
            <a:ext cx="496893" cy="36347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5C8DA79-3164-574F-9045-3DD9E76F8F09}"/>
              </a:ext>
            </a:extLst>
          </p:cNvPr>
          <p:cNvSpPr/>
          <p:nvPr/>
        </p:nvSpPr>
        <p:spPr>
          <a:xfrm rot="5400000">
            <a:off x="7486422" y="3384453"/>
            <a:ext cx="496893" cy="36347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D8922-A019-9E4D-AB69-2DE8A70FB988}"/>
              </a:ext>
            </a:extLst>
          </p:cNvPr>
          <p:cNvSpPr txBox="1"/>
          <p:nvPr/>
        </p:nvSpPr>
        <p:spPr>
          <a:xfrm>
            <a:off x="3621094" y="4493911"/>
            <a:ext cx="114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Upwelling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37948-3953-374E-A013-27EC9CE7F61A}"/>
              </a:ext>
            </a:extLst>
          </p:cNvPr>
          <p:cNvSpPr txBox="1"/>
          <p:nvPr/>
        </p:nvSpPr>
        <p:spPr>
          <a:xfrm>
            <a:off x="7058938" y="2945563"/>
            <a:ext cx="140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Downwelling</a:t>
            </a:r>
          </a:p>
        </p:txBody>
      </p:sp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2ED6349F-D697-3946-B73E-B4879C7D706B}"/>
              </a:ext>
            </a:extLst>
          </p:cNvPr>
          <p:cNvSpPr txBox="1"/>
          <p:nvPr/>
        </p:nvSpPr>
        <p:spPr>
          <a:xfrm>
            <a:off x="2737724" y="1218295"/>
            <a:ext cx="3255571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100" dirty="0"/>
              <a:t>Training Session: Case 3 of 3</a:t>
            </a:r>
          </a:p>
        </p:txBody>
      </p:sp>
    </p:spTree>
    <p:extLst>
      <p:ext uri="{BB962C8B-B14F-4D97-AF65-F5344CB8AC3E}">
        <p14:creationId xmlns:p14="http://schemas.microsoft.com/office/powerpoint/2010/main" val="36516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AF56F8-BFAD-FE44-AF40-96998EC9A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875" y="1109976"/>
            <a:ext cx="6460374" cy="4838689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517F3B37-AAF2-F247-84E6-DF895F6DC3B7}"/>
              </a:ext>
            </a:extLst>
          </p:cNvPr>
          <p:cNvSpPr/>
          <p:nvPr/>
        </p:nvSpPr>
        <p:spPr>
          <a:xfrm rot="16200000">
            <a:off x="3874148" y="4063727"/>
            <a:ext cx="496893" cy="36347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5C8DA79-3164-574F-9045-3DD9E76F8F09}"/>
              </a:ext>
            </a:extLst>
          </p:cNvPr>
          <p:cNvSpPr/>
          <p:nvPr/>
        </p:nvSpPr>
        <p:spPr>
          <a:xfrm rot="5400000">
            <a:off x="7486422" y="3384453"/>
            <a:ext cx="496893" cy="36347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D8922-A019-9E4D-AB69-2DE8A70FB988}"/>
              </a:ext>
            </a:extLst>
          </p:cNvPr>
          <p:cNvSpPr txBox="1"/>
          <p:nvPr/>
        </p:nvSpPr>
        <p:spPr>
          <a:xfrm>
            <a:off x="3621094" y="4493911"/>
            <a:ext cx="116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Upwelling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37948-3953-374E-A013-27EC9CE7F61A}"/>
              </a:ext>
            </a:extLst>
          </p:cNvPr>
          <p:cNvSpPr txBox="1"/>
          <p:nvPr/>
        </p:nvSpPr>
        <p:spPr>
          <a:xfrm>
            <a:off x="7058938" y="2945563"/>
            <a:ext cx="143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Downwelling</a:t>
            </a:r>
          </a:p>
        </p:txBody>
      </p:sp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2ED6349F-D697-3946-B73E-B4879C7D706B}"/>
              </a:ext>
            </a:extLst>
          </p:cNvPr>
          <p:cNvSpPr txBox="1"/>
          <p:nvPr/>
        </p:nvSpPr>
        <p:spPr>
          <a:xfrm>
            <a:off x="2737724" y="1218295"/>
            <a:ext cx="3255571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100" dirty="0"/>
              <a:t>Training Session: Case 3 of 3</a:t>
            </a:r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3F2719C3-0D20-364F-A9FD-17EF1C32EDCD}"/>
              </a:ext>
            </a:extLst>
          </p:cNvPr>
          <p:cNvSpPr/>
          <p:nvPr/>
        </p:nvSpPr>
        <p:spPr>
          <a:xfrm>
            <a:off x="3779693" y="3902564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89C62739-0C4B-6C46-A24C-1C4939E7119B}"/>
              </a:ext>
            </a:extLst>
          </p:cNvPr>
          <p:cNvSpPr/>
          <p:nvPr/>
        </p:nvSpPr>
        <p:spPr>
          <a:xfrm>
            <a:off x="3779693" y="4354463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61A98EFA-BA66-4940-9118-AB29BC3AEF44}"/>
              </a:ext>
            </a:extLst>
          </p:cNvPr>
          <p:cNvSpPr/>
          <p:nvPr/>
        </p:nvSpPr>
        <p:spPr>
          <a:xfrm>
            <a:off x="7391967" y="2841278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Multiply 12">
            <a:extLst>
              <a:ext uri="{FF2B5EF4-FFF2-40B4-BE49-F238E27FC236}">
                <a16:creationId xmlns:a16="http://schemas.microsoft.com/office/drawing/2014/main" id="{2E716264-9FB2-AE42-8FB5-31A304D7877C}"/>
              </a:ext>
            </a:extLst>
          </p:cNvPr>
          <p:cNvSpPr/>
          <p:nvPr/>
        </p:nvSpPr>
        <p:spPr>
          <a:xfrm>
            <a:off x="7391967" y="3323930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626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AF56F8-BFAD-FE44-AF40-96998EC9A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875" y="1109976"/>
            <a:ext cx="6460374" cy="4838689"/>
          </a:xfrm>
          <a:prstGeom prst="rect">
            <a:avLst/>
          </a:prstGeom>
        </p:spPr>
      </p:pic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2ED6349F-D697-3946-B73E-B4879C7D706B}"/>
              </a:ext>
            </a:extLst>
          </p:cNvPr>
          <p:cNvSpPr txBox="1"/>
          <p:nvPr/>
        </p:nvSpPr>
        <p:spPr>
          <a:xfrm>
            <a:off x="2737725" y="1218295"/>
            <a:ext cx="3245632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100" dirty="0"/>
              <a:t>Training Session: Case 3 of 3</a:t>
            </a:r>
          </a:p>
        </p:txBody>
      </p:sp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id="{4E59EEEC-63D4-D941-93B2-D99B30D0B095}"/>
              </a:ext>
            </a:extLst>
          </p:cNvPr>
          <p:cNvSpPr txBox="1"/>
          <p:nvPr/>
        </p:nvSpPr>
        <p:spPr>
          <a:xfrm>
            <a:off x="3077902" y="1682291"/>
            <a:ext cx="373040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00" dirty="0"/>
              <a:t>What is the real reason for valley fog? </a:t>
            </a:r>
          </a:p>
        </p:txBody>
      </p:sp>
    </p:spTree>
    <p:extLst>
      <p:ext uri="{BB962C8B-B14F-4D97-AF65-F5344CB8AC3E}">
        <p14:creationId xmlns:p14="http://schemas.microsoft.com/office/powerpoint/2010/main" val="254613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AF56F8-BFAD-FE44-AF40-96998EC9A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875" y="1109976"/>
            <a:ext cx="6460374" cy="4838689"/>
          </a:xfrm>
          <a:prstGeom prst="rect">
            <a:avLst/>
          </a:prstGeom>
        </p:spPr>
      </p:pic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2ED6349F-D697-3946-B73E-B4879C7D706B}"/>
              </a:ext>
            </a:extLst>
          </p:cNvPr>
          <p:cNvSpPr txBox="1"/>
          <p:nvPr/>
        </p:nvSpPr>
        <p:spPr>
          <a:xfrm>
            <a:off x="2737725" y="1218295"/>
            <a:ext cx="3245632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100" dirty="0"/>
              <a:t>Training Session: Case 3 of 3</a:t>
            </a:r>
          </a:p>
        </p:txBody>
      </p:sp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id="{4E59EEEC-63D4-D941-93B2-D99B30D0B095}"/>
              </a:ext>
            </a:extLst>
          </p:cNvPr>
          <p:cNvSpPr txBox="1"/>
          <p:nvPr/>
        </p:nvSpPr>
        <p:spPr>
          <a:xfrm>
            <a:off x="3077901" y="1682291"/>
            <a:ext cx="375028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00" dirty="0"/>
              <a:t>What is the real reason for valley fog? </a:t>
            </a:r>
          </a:p>
        </p:txBody>
      </p:sp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63482F97-FBEA-6E48-9D7E-3EA8ADC97455}"/>
              </a:ext>
            </a:extLst>
          </p:cNvPr>
          <p:cNvSpPr txBox="1"/>
          <p:nvPr/>
        </p:nvSpPr>
        <p:spPr>
          <a:xfrm>
            <a:off x="3334754" y="2088923"/>
            <a:ext cx="200255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00" dirty="0"/>
              <a:t>A: Chilled moist air.</a:t>
            </a:r>
          </a:p>
        </p:txBody>
      </p:sp>
    </p:spTree>
    <p:extLst>
      <p:ext uri="{BB962C8B-B14F-4D97-AF65-F5344CB8AC3E}">
        <p14:creationId xmlns:p14="http://schemas.microsoft.com/office/powerpoint/2010/main" val="388986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8D7C3139-B2BA-3F4F-9629-10570A99C64C}"/>
              </a:ext>
            </a:extLst>
          </p:cNvPr>
          <p:cNvSpPr txBox="1"/>
          <p:nvPr/>
        </p:nvSpPr>
        <p:spPr>
          <a:xfrm>
            <a:off x="2345797" y="2039434"/>
            <a:ext cx="305291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/>
              <a:t>What do clouds imply? </a:t>
            </a:r>
          </a:p>
        </p:txBody>
      </p:sp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22D5D413-1E5F-D84B-9805-60CE563A0FE0}"/>
              </a:ext>
            </a:extLst>
          </p:cNvPr>
          <p:cNvSpPr txBox="1"/>
          <p:nvPr/>
        </p:nvSpPr>
        <p:spPr>
          <a:xfrm>
            <a:off x="2119589" y="2694954"/>
            <a:ext cx="367461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/>
              <a:t>A: The air is moist and chilly.</a:t>
            </a:r>
          </a:p>
        </p:txBody>
      </p:sp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01D6305C-B0E7-DD44-8261-E23FD59E3CB2}"/>
              </a:ext>
            </a:extLst>
          </p:cNvPr>
          <p:cNvSpPr txBox="1"/>
          <p:nvPr/>
        </p:nvSpPr>
        <p:spPr>
          <a:xfrm>
            <a:off x="6096000" y="2039433"/>
            <a:ext cx="332954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/>
              <a:t>What do clearings imply? </a:t>
            </a:r>
          </a:p>
        </p:txBody>
      </p:sp>
      <p:sp useBgFill="1">
        <p:nvSpPr>
          <p:cNvPr id="7" name="TextBox 6">
            <a:extLst>
              <a:ext uri="{FF2B5EF4-FFF2-40B4-BE49-F238E27FC236}">
                <a16:creationId xmlns:a16="http://schemas.microsoft.com/office/drawing/2014/main" id="{4C330720-78E8-7043-9AA3-0416D346E4B4}"/>
              </a:ext>
            </a:extLst>
          </p:cNvPr>
          <p:cNvSpPr txBox="1"/>
          <p:nvPr/>
        </p:nvSpPr>
        <p:spPr>
          <a:xfrm>
            <a:off x="5937041" y="2694954"/>
            <a:ext cx="442135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/>
              <a:t>A: The air is dry or warm, or both.</a:t>
            </a:r>
          </a:p>
        </p:txBody>
      </p:sp>
      <p:sp useBgFill="1">
        <p:nvSpPr>
          <p:cNvPr id="8" name="TextBox 7">
            <a:extLst>
              <a:ext uri="{FF2B5EF4-FFF2-40B4-BE49-F238E27FC236}">
                <a16:creationId xmlns:a16="http://schemas.microsoft.com/office/drawing/2014/main" id="{BFF381FD-7D6D-5A48-BED2-47FCFDB2AAA3}"/>
              </a:ext>
            </a:extLst>
          </p:cNvPr>
          <p:cNvSpPr txBox="1"/>
          <p:nvPr/>
        </p:nvSpPr>
        <p:spPr>
          <a:xfrm>
            <a:off x="2951954" y="3209279"/>
            <a:ext cx="201839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i="1" dirty="0"/>
              <a:t>not upwelling</a:t>
            </a:r>
          </a:p>
        </p:txBody>
      </p:sp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1ACD7DAE-F1C3-1B44-AA0C-9385A331C031}"/>
              </a:ext>
            </a:extLst>
          </p:cNvPr>
          <p:cNvSpPr txBox="1"/>
          <p:nvPr/>
        </p:nvSpPr>
        <p:spPr>
          <a:xfrm>
            <a:off x="6766347" y="3209279"/>
            <a:ext cx="225749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i="1" dirty="0"/>
              <a:t>not downwelling</a:t>
            </a:r>
          </a:p>
        </p:txBody>
      </p:sp>
      <p:sp useBgFill="1">
        <p:nvSpPr>
          <p:cNvPr id="10" name="TextBox 9">
            <a:extLst>
              <a:ext uri="{FF2B5EF4-FFF2-40B4-BE49-F238E27FC236}">
                <a16:creationId xmlns:a16="http://schemas.microsoft.com/office/drawing/2014/main" id="{D1F2F3B6-2424-AC4F-B269-BED58F92F6B8}"/>
              </a:ext>
            </a:extLst>
          </p:cNvPr>
          <p:cNvSpPr txBox="1"/>
          <p:nvPr/>
        </p:nvSpPr>
        <p:spPr>
          <a:xfrm>
            <a:off x="2946263" y="3596988"/>
            <a:ext cx="201839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i="1" dirty="0"/>
              <a:t>not up arrows</a:t>
            </a:r>
          </a:p>
        </p:txBody>
      </p:sp>
      <p:sp useBgFill="1">
        <p:nvSpPr>
          <p:cNvPr id="11" name="TextBox 10">
            <a:extLst>
              <a:ext uri="{FF2B5EF4-FFF2-40B4-BE49-F238E27FC236}">
                <a16:creationId xmlns:a16="http://schemas.microsoft.com/office/drawing/2014/main" id="{D29CDE5D-99E3-A741-8F79-6CEFBFCE2F52}"/>
              </a:ext>
            </a:extLst>
          </p:cNvPr>
          <p:cNvSpPr txBox="1"/>
          <p:nvPr/>
        </p:nvSpPr>
        <p:spPr>
          <a:xfrm>
            <a:off x="6752514" y="3596987"/>
            <a:ext cx="238243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i="1" dirty="0"/>
              <a:t>not down arrows</a:t>
            </a:r>
          </a:p>
        </p:txBody>
      </p:sp>
    </p:spTree>
    <p:extLst>
      <p:ext uri="{BB962C8B-B14F-4D97-AF65-F5344CB8AC3E}">
        <p14:creationId xmlns:p14="http://schemas.microsoft.com/office/powerpoint/2010/main" val="26582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685B2E-BD2A-D54A-9913-DA99BA9B1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545" y="753075"/>
            <a:ext cx="66562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685B2E-BD2A-D54A-9913-DA99BA9B1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545" y="753075"/>
            <a:ext cx="6656294" cy="5143500"/>
          </a:xfrm>
          <a:prstGeom prst="rect">
            <a:avLst/>
          </a:prstGeom>
        </p:spPr>
      </p:pic>
      <p:sp>
        <p:nvSpPr>
          <p:cNvPr id="5" name="Multiply 4">
            <a:extLst>
              <a:ext uri="{FF2B5EF4-FFF2-40B4-BE49-F238E27FC236}">
                <a16:creationId xmlns:a16="http://schemas.microsoft.com/office/drawing/2014/main" id="{BB3BA58B-F5D1-1142-8C98-963A3FCAC042}"/>
              </a:ext>
            </a:extLst>
          </p:cNvPr>
          <p:cNvSpPr/>
          <p:nvPr/>
        </p:nvSpPr>
        <p:spPr>
          <a:xfrm>
            <a:off x="2884072" y="3455424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2FF00201-1344-1845-81DF-CFF8E70D69A9}"/>
              </a:ext>
            </a:extLst>
          </p:cNvPr>
          <p:cNvSpPr/>
          <p:nvPr/>
        </p:nvSpPr>
        <p:spPr>
          <a:xfrm>
            <a:off x="3015261" y="3893882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Multiply 8">
            <a:extLst>
              <a:ext uri="{FF2B5EF4-FFF2-40B4-BE49-F238E27FC236}">
                <a16:creationId xmlns:a16="http://schemas.microsoft.com/office/drawing/2014/main" id="{E5AF26D4-4746-CB4E-84F5-75DBC674FEB6}"/>
              </a:ext>
            </a:extLst>
          </p:cNvPr>
          <p:cNvSpPr/>
          <p:nvPr/>
        </p:nvSpPr>
        <p:spPr>
          <a:xfrm>
            <a:off x="4365836" y="3378059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2987D8DE-3274-534F-9364-B3938BAC69B9}"/>
              </a:ext>
            </a:extLst>
          </p:cNvPr>
          <p:cNvSpPr/>
          <p:nvPr/>
        </p:nvSpPr>
        <p:spPr>
          <a:xfrm>
            <a:off x="2900736" y="4727204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6BF9B8F4-2CAE-2B49-94F5-D58E28C4E47C}"/>
              </a:ext>
            </a:extLst>
          </p:cNvPr>
          <p:cNvSpPr/>
          <p:nvPr/>
        </p:nvSpPr>
        <p:spPr>
          <a:xfrm>
            <a:off x="8167849" y="3986698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02DC9922-9856-764C-A6B9-17F639DC6621}"/>
              </a:ext>
            </a:extLst>
          </p:cNvPr>
          <p:cNvSpPr/>
          <p:nvPr/>
        </p:nvSpPr>
        <p:spPr>
          <a:xfrm>
            <a:off x="5598491" y="4805389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Multiply 12">
            <a:extLst>
              <a:ext uri="{FF2B5EF4-FFF2-40B4-BE49-F238E27FC236}">
                <a16:creationId xmlns:a16="http://schemas.microsoft.com/office/drawing/2014/main" id="{83E12E67-27C0-8B40-A90A-7A40AD2DABB7}"/>
              </a:ext>
            </a:extLst>
          </p:cNvPr>
          <p:cNvSpPr/>
          <p:nvPr/>
        </p:nvSpPr>
        <p:spPr>
          <a:xfrm>
            <a:off x="5614332" y="4141224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8545996F-DFC6-0345-9F07-84DFEDAFC2E9}"/>
              </a:ext>
            </a:extLst>
          </p:cNvPr>
          <p:cNvSpPr/>
          <p:nvPr/>
        </p:nvSpPr>
        <p:spPr>
          <a:xfrm>
            <a:off x="6480844" y="3991989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Multiply 14">
            <a:extLst>
              <a:ext uri="{FF2B5EF4-FFF2-40B4-BE49-F238E27FC236}">
                <a16:creationId xmlns:a16="http://schemas.microsoft.com/office/drawing/2014/main" id="{A26735BB-0EAC-EE4B-A616-7E574B933B62}"/>
              </a:ext>
            </a:extLst>
          </p:cNvPr>
          <p:cNvSpPr/>
          <p:nvPr/>
        </p:nvSpPr>
        <p:spPr>
          <a:xfrm>
            <a:off x="6465002" y="4536272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Multiply 15">
            <a:extLst>
              <a:ext uri="{FF2B5EF4-FFF2-40B4-BE49-F238E27FC236}">
                <a16:creationId xmlns:a16="http://schemas.microsoft.com/office/drawing/2014/main" id="{49C618FF-4710-B94D-B396-451C78F4EFFC}"/>
              </a:ext>
            </a:extLst>
          </p:cNvPr>
          <p:cNvSpPr/>
          <p:nvPr/>
        </p:nvSpPr>
        <p:spPr>
          <a:xfrm>
            <a:off x="7315673" y="4109051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Multiply 16">
            <a:extLst>
              <a:ext uri="{FF2B5EF4-FFF2-40B4-BE49-F238E27FC236}">
                <a16:creationId xmlns:a16="http://schemas.microsoft.com/office/drawing/2014/main" id="{018D4C36-6101-E648-987C-6ADDED5A822B}"/>
              </a:ext>
            </a:extLst>
          </p:cNvPr>
          <p:cNvSpPr/>
          <p:nvPr/>
        </p:nvSpPr>
        <p:spPr>
          <a:xfrm>
            <a:off x="7331514" y="4781897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Multiply 18">
            <a:extLst>
              <a:ext uri="{FF2B5EF4-FFF2-40B4-BE49-F238E27FC236}">
                <a16:creationId xmlns:a16="http://schemas.microsoft.com/office/drawing/2014/main" id="{E88422E4-05E0-FC4F-A539-34AC26E884F9}"/>
              </a:ext>
            </a:extLst>
          </p:cNvPr>
          <p:cNvSpPr/>
          <p:nvPr/>
        </p:nvSpPr>
        <p:spPr>
          <a:xfrm>
            <a:off x="8148039" y="4516241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Multiply 19">
            <a:extLst>
              <a:ext uri="{FF2B5EF4-FFF2-40B4-BE49-F238E27FC236}">
                <a16:creationId xmlns:a16="http://schemas.microsoft.com/office/drawing/2014/main" id="{9752BF5F-9261-4E4C-8252-B1213F439064}"/>
              </a:ext>
            </a:extLst>
          </p:cNvPr>
          <p:cNvSpPr/>
          <p:nvPr/>
        </p:nvSpPr>
        <p:spPr>
          <a:xfrm>
            <a:off x="3700187" y="4727204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Multiply 20">
            <a:extLst>
              <a:ext uri="{FF2B5EF4-FFF2-40B4-BE49-F238E27FC236}">
                <a16:creationId xmlns:a16="http://schemas.microsoft.com/office/drawing/2014/main" id="{925B3D86-541E-7D4B-AA88-448526D63CC5}"/>
              </a:ext>
            </a:extLst>
          </p:cNvPr>
          <p:cNvSpPr/>
          <p:nvPr/>
        </p:nvSpPr>
        <p:spPr>
          <a:xfrm>
            <a:off x="5025358" y="2016549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Multiply 21">
            <a:extLst>
              <a:ext uri="{FF2B5EF4-FFF2-40B4-BE49-F238E27FC236}">
                <a16:creationId xmlns:a16="http://schemas.microsoft.com/office/drawing/2014/main" id="{0D84EDB8-7576-8349-8E23-FA6AD4FBCE3A}"/>
              </a:ext>
            </a:extLst>
          </p:cNvPr>
          <p:cNvSpPr/>
          <p:nvPr/>
        </p:nvSpPr>
        <p:spPr>
          <a:xfrm>
            <a:off x="3779693" y="1983639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Multiply 22">
            <a:extLst>
              <a:ext uri="{FF2B5EF4-FFF2-40B4-BE49-F238E27FC236}">
                <a16:creationId xmlns:a16="http://schemas.microsoft.com/office/drawing/2014/main" id="{AF0BD8A8-6CE6-604A-BA69-62ED2FDE03BB}"/>
              </a:ext>
            </a:extLst>
          </p:cNvPr>
          <p:cNvSpPr/>
          <p:nvPr/>
        </p:nvSpPr>
        <p:spPr>
          <a:xfrm>
            <a:off x="3237819" y="3469565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Multiply 23">
            <a:extLst>
              <a:ext uri="{FF2B5EF4-FFF2-40B4-BE49-F238E27FC236}">
                <a16:creationId xmlns:a16="http://schemas.microsoft.com/office/drawing/2014/main" id="{ED3E992D-4C85-2F4F-83E3-FAD1B8064415}"/>
              </a:ext>
            </a:extLst>
          </p:cNvPr>
          <p:cNvSpPr/>
          <p:nvPr/>
        </p:nvSpPr>
        <p:spPr>
          <a:xfrm>
            <a:off x="6807902" y="1218295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1251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685B2E-BD2A-D54A-9913-DA99BA9B1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545" y="753075"/>
            <a:ext cx="6656294" cy="51435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F35265E-C3FC-2D42-B363-B2849CC6EFA2}"/>
              </a:ext>
            </a:extLst>
          </p:cNvPr>
          <p:cNvSpPr/>
          <p:nvPr/>
        </p:nvSpPr>
        <p:spPr>
          <a:xfrm>
            <a:off x="5941391" y="857251"/>
            <a:ext cx="2978832" cy="1418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77801F-7091-D541-95AC-7A6E2DD49886}"/>
              </a:ext>
            </a:extLst>
          </p:cNvPr>
          <p:cNvSpPr/>
          <p:nvPr/>
        </p:nvSpPr>
        <p:spPr>
          <a:xfrm>
            <a:off x="5578033" y="3956368"/>
            <a:ext cx="3342190" cy="136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05DDE-DF03-4242-8648-4268EE0F7691}"/>
              </a:ext>
            </a:extLst>
          </p:cNvPr>
          <p:cNvSpPr/>
          <p:nvPr/>
        </p:nvSpPr>
        <p:spPr>
          <a:xfrm>
            <a:off x="6211747" y="3651125"/>
            <a:ext cx="338560" cy="366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F9B5B3-17BA-B24E-9173-1CC8E6A1E9E9}"/>
              </a:ext>
            </a:extLst>
          </p:cNvPr>
          <p:cNvSpPr/>
          <p:nvPr/>
        </p:nvSpPr>
        <p:spPr>
          <a:xfrm>
            <a:off x="7058146" y="3631592"/>
            <a:ext cx="338560" cy="366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119995-5AF6-3A4B-841F-013D759113CC}"/>
              </a:ext>
            </a:extLst>
          </p:cNvPr>
          <p:cNvSpPr/>
          <p:nvPr/>
        </p:nvSpPr>
        <p:spPr>
          <a:xfrm>
            <a:off x="7956630" y="3618574"/>
            <a:ext cx="338560" cy="363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BADC05-E03B-794D-A3B6-80AF780EFB1A}"/>
              </a:ext>
            </a:extLst>
          </p:cNvPr>
          <p:cNvSpPr/>
          <p:nvPr/>
        </p:nvSpPr>
        <p:spPr>
          <a:xfrm>
            <a:off x="2105628" y="3429001"/>
            <a:ext cx="3185932" cy="2489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1" name="TextBox 10">
            <a:extLst>
              <a:ext uri="{FF2B5EF4-FFF2-40B4-BE49-F238E27FC236}">
                <a16:creationId xmlns:a16="http://schemas.microsoft.com/office/drawing/2014/main" id="{59DCE57A-136E-8C4E-832D-393FF15873F3}"/>
              </a:ext>
            </a:extLst>
          </p:cNvPr>
          <p:cNvSpPr txBox="1"/>
          <p:nvPr/>
        </p:nvSpPr>
        <p:spPr>
          <a:xfrm>
            <a:off x="2737725" y="2529652"/>
            <a:ext cx="456753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00" dirty="0"/>
              <a:t>A: The zones are chilly and the belts are warm.</a:t>
            </a:r>
          </a:p>
        </p:txBody>
      </p:sp>
      <p:sp useBgFill="1">
        <p:nvSpPr>
          <p:cNvPr id="12" name="TextBox 11">
            <a:extLst>
              <a:ext uri="{FF2B5EF4-FFF2-40B4-BE49-F238E27FC236}">
                <a16:creationId xmlns:a16="http://schemas.microsoft.com/office/drawing/2014/main" id="{0A026021-B117-A346-AD8E-FABBB7757DB7}"/>
              </a:ext>
            </a:extLst>
          </p:cNvPr>
          <p:cNvSpPr txBox="1"/>
          <p:nvPr/>
        </p:nvSpPr>
        <p:spPr>
          <a:xfrm>
            <a:off x="2644364" y="1807898"/>
            <a:ext cx="351127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00" dirty="0"/>
              <a:t>What is the real reason for Jupiter’s cloudy zones and clear belts? </a:t>
            </a:r>
          </a:p>
        </p:txBody>
      </p:sp>
    </p:spTree>
    <p:extLst>
      <p:ext uri="{BB962C8B-B14F-4D97-AF65-F5344CB8AC3E}">
        <p14:creationId xmlns:p14="http://schemas.microsoft.com/office/powerpoint/2010/main" val="104665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D91A99-C9CC-F142-A851-CA728A33E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621183"/>
            <a:ext cx="9141895" cy="3142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8763BB-BD6F-1644-A018-865183149DC1}"/>
              </a:ext>
            </a:extLst>
          </p:cNvPr>
          <p:cNvSpPr txBox="1"/>
          <p:nvPr/>
        </p:nvSpPr>
        <p:spPr>
          <a:xfrm>
            <a:off x="1926772" y="781806"/>
            <a:ext cx="8170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a </a:t>
            </a:r>
            <a:r>
              <a:rPr lang="en-US" sz="2400" i="1" dirty="0"/>
              <a:t>Google search / Images:  </a:t>
            </a:r>
            <a:r>
              <a:rPr lang="en-US" sz="2400" dirty="0"/>
              <a:t>Get the detailed nomenclature of Jupiter’s belts and zones, plus a bevy of cartoons: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76F49A-948F-8A4B-B202-55C8206F31F1}"/>
              </a:ext>
            </a:extLst>
          </p:cNvPr>
          <p:cNvSpPr txBox="1"/>
          <p:nvPr/>
        </p:nvSpPr>
        <p:spPr>
          <a:xfrm>
            <a:off x="3693200" y="4927882"/>
            <a:ext cx="6817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nomenclature is 100% fine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C42D50-9C51-224A-AB35-CAA8DAAA1684}"/>
              </a:ext>
            </a:extLst>
          </p:cNvPr>
          <p:cNvSpPr txBox="1"/>
          <p:nvPr/>
        </p:nvSpPr>
        <p:spPr>
          <a:xfrm>
            <a:off x="4804369" y="5455457"/>
            <a:ext cx="444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cartoons are 100% rubbish</a:t>
            </a:r>
          </a:p>
        </p:txBody>
      </p:sp>
    </p:spTree>
    <p:extLst>
      <p:ext uri="{BB962C8B-B14F-4D97-AF65-F5344CB8AC3E}">
        <p14:creationId xmlns:p14="http://schemas.microsoft.com/office/powerpoint/2010/main" val="13766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652D20-24DA-AB4D-B7EB-5B62B74162B6}"/>
              </a:ext>
            </a:extLst>
          </p:cNvPr>
          <p:cNvSpPr txBox="1"/>
          <p:nvPr/>
        </p:nvSpPr>
        <p:spPr>
          <a:xfrm>
            <a:off x="874643" y="278296"/>
            <a:ext cx="460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Why are Jupiter’s zones chilly?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14C73A-B506-6848-80DF-D304C7A2F89B}"/>
              </a:ext>
            </a:extLst>
          </p:cNvPr>
          <p:cNvSpPr txBox="1"/>
          <p:nvPr/>
        </p:nvSpPr>
        <p:spPr>
          <a:xfrm>
            <a:off x="1754788" y="1152939"/>
            <a:ext cx="4857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1. Zones have anticyclonic shear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D607B5-82B3-F240-957D-2699200E9C6A}"/>
              </a:ext>
            </a:extLst>
          </p:cNvPr>
          <p:cNvSpPr txBox="1"/>
          <p:nvPr/>
        </p:nvSpPr>
        <p:spPr>
          <a:xfrm>
            <a:off x="1754788" y="2027582"/>
            <a:ext cx="4977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2. Anticyclones are high pressure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A628E1-A7D1-6A42-95F2-02D7D225D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997614" y="2392137"/>
            <a:ext cx="2606426" cy="6006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E9C98D-7C44-5244-AEF3-D18FF509B59C}"/>
              </a:ext>
            </a:extLst>
          </p:cNvPr>
          <p:cNvSpPr/>
          <p:nvPr/>
        </p:nvSpPr>
        <p:spPr>
          <a:xfrm>
            <a:off x="7742582" y="1152939"/>
            <a:ext cx="1113183" cy="38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3F982B-3F65-904B-B3F5-7531096719DA}"/>
              </a:ext>
            </a:extLst>
          </p:cNvPr>
          <p:cNvSpPr/>
          <p:nvPr/>
        </p:nvSpPr>
        <p:spPr>
          <a:xfrm>
            <a:off x="7744235" y="1619717"/>
            <a:ext cx="1113183" cy="38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DE0656-E31D-AA42-A786-77BDDEFAFD3A}"/>
              </a:ext>
            </a:extLst>
          </p:cNvPr>
          <p:cNvSpPr/>
          <p:nvPr/>
        </p:nvSpPr>
        <p:spPr>
          <a:xfrm>
            <a:off x="7744235" y="2817275"/>
            <a:ext cx="1113183" cy="1257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58FB3D-9C19-4049-8366-013639A9F324}"/>
              </a:ext>
            </a:extLst>
          </p:cNvPr>
          <p:cNvSpPr txBox="1"/>
          <p:nvPr/>
        </p:nvSpPr>
        <p:spPr>
          <a:xfrm>
            <a:off x="1754788" y="2817275"/>
            <a:ext cx="4827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3. Jupiter’s jet streams are deep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922BDF-46E4-9343-9278-A17B84F9DBAE}"/>
              </a:ext>
            </a:extLst>
          </p:cNvPr>
          <p:cNvSpPr txBox="1"/>
          <p:nvPr/>
        </p:nvSpPr>
        <p:spPr>
          <a:xfrm>
            <a:off x="1754787" y="3615971"/>
            <a:ext cx="3705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4. The tropopause is flat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B84032-E277-4349-ADC1-03B7CD588275}"/>
              </a:ext>
            </a:extLst>
          </p:cNvPr>
          <p:cNvSpPr txBox="1"/>
          <p:nvPr/>
        </p:nvSpPr>
        <p:spPr>
          <a:xfrm>
            <a:off x="1754787" y="4334902"/>
            <a:ext cx="6057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Thickness between pressure surfaces          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r>
              <a:rPr lang="en-US" sz="2800" dirty="0"/>
              <a:t>    is proportional to temperature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54612-5CF1-9F47-8403-ABB38DCD2AB9}"/>
              </a:ext>
            </a:extLst>
          </p:cNvPr>
          <p:cNvSpPr txBox="1"/>
          <p:nvPr/>
        </p:nvSpPr>
        <p:spPr>
          <a:xfrm>
            <a:off x="0" y="547868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Jupiter’s cloudy zones are a side effect of the </a:t>
            </a:r>
          </a:p>
          <a:p>
            <a:pPr algn="ctr"/>
            <a:r>
              <a:rPr lang="en-US" sz="2800" dirty="0"/>
              <a:t>processes that keep the tropopause flat and the jets strong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1485A2-A65D-924D-859A-B1F0B77E087C}"/>
              </a:ext>
            </a:extLst>
          </p:cNvPr>
          <p:cNvSpPr txBox="1"/>
          <p:nvPr/>
        </p:nvSpPr>
        <p:spPr>
          <a:xfrm>
            <a:off x="8975035" y="1414549"/>
            <a:ext cx="2892287" cy="1015663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air in zones is chilly </a:t>
            </a:r>
          </a:p>
          <a:p>
            <a:pPr algn="ctr"/>
            <a:r>
              <a:rPr lang="en-US" sz="2000" dirty="0"/>
              <a:t>so that it fits</a:t>
            </a:r>
          </a:p>
          <a:p>
            <a:pPr algn="ctr"/>
            <a:r>
              <a:rPr lang="en-US" sz="2000" dirty="0"/>
              <a:t>under the tropopause</a:t>
            </a:r>
          </a:p>
        </p:txBody>
      </p:sp>
    </p:spTree>
    <p:extLst>
      <p:ext uri="{BB962C8B-B14F-4D97-AF65-F5344CB8AC3E}">
        <p14:creationId xmlns:p14="http://schemas.microsoft.com/office/powerpoint/2010/main" val="6365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2557E3E-B8F9-FD4F-83E0-6664A033E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916542" y="2247652"/>
            <a:ext cx="2747940" cy="6191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652D20-24DA-AB4D-B7EB-5B62B74162B6}"/>
              </a:ext>
            </a:extLst>
          </p:cNvPr>
          <p:cNvSpPr txBox="1"/>
          <p:nvPr/>
        </p:nvSpPr>
        <p:spPr>
          <a:xfrm>
            <a:off x="874643" y="278296"/>
            <a:ext cx="4575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Why are Jupiter’s belts warm?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14C73A-B506-6848-80DF-D304C7A2F89B}"/>
              </a:ext>
            </a:extLst>
          </p:cNvPr>
          <p:cNvSpPr txBox="1"/>
          <p:nvPr/>
        </p:nvSpPr>
        <p:spPr>
          <a:xfrm>
            <a:off x="1754788" y="1152939"/>
            <a:ext cx="4154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1. Belts have cyclonic shear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D607B5-82B3-F240-957D-2699200E9C6A}"/>
              </a:ext>
            </a:extLst>
          </p:cNvPr>
          <p:cNvSpPr txBox="1"/>
          <p:nvPr/>
        </p:nvSpPr>
        <p:spPr>
          <a:xfrm>
            <a:off x="1754788" y="2027582"/>
            <a:ext cx="4317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2. Cyclones are low pressure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E9C98D-7C44-5244-AEF3-D18FF509B59C}"/>
              </a:ext>
            </a:extLst>
          </p:cNvPr>
          <p:cNvSpPr/>
          <p:nvPr/>
        </p:nvSpPr>
        <p:spPr>
          <a:xfrm>
            <a:off x="7742582" y="1152939"/>
            <a:ext cx="1113183" cy="38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DE0656-E31D-AA42-A786-77BDDEFAFD3A}"/>
              </a:ext>
            </a:extLst>
          </p:cNvPr>
          <p:cNvSpPr/>
          <p:nvPr/>
        </p:nvSpPr>
        <p:spPr>
          <a:xfrm>
            <a:off x="7744235" y="2817275"/>
            <a:ext cx="1113183" cy="1257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58FB3D-9C19-4049-8366-013639A9F324}"/>
              </a:ext>
            </a:extLst>
          </p:cNvPr>
          <p:cNvSpPr txBox="1"/>
          <p:nvPr/>
        </p:nvSpPr>
        <p:spPr>
          <a:xfrm>
            <a:off x="1754788" y="2817275"/>
            <a:ext cx="4827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3. Jupiter’s jet streams are deep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922BDF-46E4-9343-9278-A17B84F9DBAE}"/>
              </a:ext>
            </a:extLst>
          </p:cNvPr>
          <p:cNvSpPr txBox="1"/>
          <p:nvPr/>
        </p:nvSpPr>
        <p:spPr>
          <a:xfrm>
            <a:off x="1754787" y="3615971"/>
            <a:ext cx="3705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4. The tropopause is flat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B84032-E277-4349-ADC1-03B7CD588275}"/>
              </a:ext>
            </a:extLst>
          </p:cNvPr>
          <p:cNvSpPr txBox="1"/>
          <p:nvPr/>
        </p:nvSpPr>
        <p:spPr>
          <a:xfrm>
            <a:off x="1754787" y="4334902"/>
            <a:ext cx="6057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Thickness between pressure surfaces          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r>
              <a:rPr lang="en-US" sz="2800" dirty="0"/>
              <a:t>    is proportional to temperature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1BD722-01CE-E049-9911-9589497BF97C}"/>
              </a:ext>
            </a:extLst>
          </p:cNvPr>
          <p:cNvSpPr txBox="1"/>
          <p:nvPr/>
        </p:nvSpPr>
        <p:spPr>
          <a:xfrm>
            <a:off x="0" y="547868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Jupiter’s clear belts are a side effect of the </a:t>
            </a:r>
          </a:p>
          <a:p>
            <a:pPr algn="ctr"/>
            <a:r>
              <a:rPr lang="en-US" sz="2800" dirty="0"/>
              <a:t>processes that keep the tropopause flat and the jets strong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870640-2E4F-D04E-8582-7B21045A80E9}"/>
              </a:ext>
            </a:extLst>
          </p:cNvPr>
          <p:cNvSpPr txBox="1"/>
          <p:nvPr/>
        </p:nvSpPr>
        <p:spPr>
          <a:xfrm>
            <a:off x="8975035" y="1235647"/>
            <a:ext cx="2872408" cy="1015663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air in belts is warm</a:t>
            </a:r>
          </a:p>
          <a:p>
            <a:pPr algn="ctr"/>
            <a:r>
              <a:rPr lang="en-US" sz="2000" dirty="0"/>
              <a:t>so that it fits</a:t>
            </a:r>
          </a:p>
          <a:p>
            <a:pPr algn="ctr"/>
            <a:r>
              <a:rPr lang="en-US" sz="2000" dirty="0"/>
              <a:t>under the tropopause</a:t>
            </a:r>
          </a:p>
        </p:txBody>
      </p:sp>
    </p:spTree>
    <p:extLst>
      <p:ext uri="{BB962C8B-B14F-4D97-AF65-F5344CB8AC3E}">
        <p14:creationId xmlns:p14="http://schemas.microsoft.com/office/powerpoint/2010/main" val="316965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0" grpId="0" animBg="1"/>
      <p:bldP spid="11" grpId="0"/>
      <p:bldP spid="12" grpId="0"/>
      <p:bldP spid="13" grpId="0"/>
      <p:bldP spid="15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C2699A-4A53-8948-8EBB-100D435452F8}"/>
              </a:ext>
            </a:extLst>
          </p:cNvPr>
          <p:cNvSpPr txBox="1"/>
          <p:nvPr/>
        </p:nvSpPr>
        <p:spPr>
          <a:xfrm>
            <a:off x="1524000" y="3589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tropopause is stratified, it is stubbornly flat</a:t>
            </a:r>
          </a:p>
          <a:p>
            <a:pPr algn="ctr"/>
            <a:r>
              <a:rPr lang="en-US" sz="2400" dirty="0"/>
              <a:t>(“flat” like the surface of the ocean)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1F311-70F0-CF47-B24E-4B96ADE985D2}"/>
              </a:ext>
            </a:extLst>
          </p:cNvPr>
          <p:cNvSpPr txBox="1"/>
          <p:nvPr/>
        </p:nvSpPr>
        <p:spPr>
          <a:xfrm>
            <a:off x="1441647" y="44522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Voyager</a:t>
            </a:r>
            <a:r>
              <a:rPr lang="en-US" sz="2400" dirty="0"/>
              <a:t>:</a:t>
            </a:r>
            <a:r>
              <a:rPr lang="en-US" sz="2400" i="1" dirty="0"/>
              <a:t>  </a:t>
            </a:r>
            <a:r>
              <a:rPr lang="en-US" sz="2400" dirty="0"/>
              <a:t>East and west jet streams on Jupiter run deep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7E684F-3438-0844-832B-E01709629FEE}"/>
              </a:ext>
            </a:extLst>
          </p:cNvPr>
          <p:cNvSpPr/>
          <p:nvPr/>
        </p:nvSpPr>
        <p:spPr>
          <a:xfrm>
            <a:off x="1524000" y="49039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Juno</a:t>
            </a:r>
            <a:r>
              <a:rPr lang="en-US" sz="2400" dirty="0"/>
              <a:t>:  The jets are about as deep as they are wide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9DB7BE26-B935-D045-AF40-9FFF5A88A1C6}"/>
              </a:ext>
            </a:extLst>
          </p:cNvPr>
          <p:cNvSpPr/>
          <p:nvPr/>
        </p:nvSpPr>
        <p:spPr>
          <a:xfrm rot="16200000">
            <a:off x="2542310" y="730399"/>
            <a:ext cx="980768" cy="774291"/>
          </a:xfrm>
          <a:prstGeom prst="arc">
            <a:avLst>
              <a:gd name="adj1" fmla="val 16200000"/>
              <a:gd name="adj2" fmla="val 21527878"/>
            </a:avLst>
          </a:prstGeom>
          <a:ln w="25400">
            <a:solidFill>
              <a:schemeClr val="tx1"/>
            </a:solidFill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3E5D5470-3D87-834E-88B8-888E70459B12}"/>
              </a:ext>
            </a:extLst>
          </p:cNvPr>
          <p:cNvSpPr/>
          <p:nvPr/>
        </p:nvSpPr>
        <p:spPr>
          <a:xfrm rot="2014784">
            <a:off x="8632755" y="588235"/>
            <a:ext cx="743531" cy="761747"/>
          </a:xfrm>
          <a:prstGeom prst="arc">
            <a:avLst>
              <a:gd name="adj1" fmla="val 14256081"/>
              <a:gd name="adj2" fmla="val 21527878"/>
            </a:avLst>
          </a:prstGeom>
          <a:ln w="254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0B67D-F3EC-8545-AE5F-6E426F2D3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431" y="1467800"/>
            <a:ext cx="2606426" cy="6006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3F1A54-1C89-6A4D-9FAD-E1980A651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317" y="2088646"/>
            <a:ext cx="2747940" cy="6191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2FAFC7-30B9-644F-86BE-5B85C2E6E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431" y="2719659"/>
            <a:ext cx="2606426" cy="6006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22D8B92-C950-8045-89E1-EF72A867E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314" y="3329618"/>
            <a:ext cx="2747940" cy="619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E93D67-8CC2-DE49-ACC4-37A64253E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33027" y="2348573"/>
            <a:ext cx="2606426" cy="6006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54269-B786-8844-9DE4-FFB83004C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377307" y="2422913"/>
            <a:ext cx="2747940" cy="619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D7F239-490A-CA43-B5CD-936FA2D74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79617" y="2348573"/>
            <a:ext cx="2606426" cy="6006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6DD764-3C09-2B40-8B42-D1AA020EB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54781" y="2410109"/>
            <a:ext cx="2747940" cy="6191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4815A92-EA43-EA41-B9E6-5A02B31AED3F}"/>
              </a:ext>
            </a:extLst>
          </p:cNvPr>
          <p:cNvSpPr txBox="1"/>
          <p:nvPr/>
        </p:nvSpPr>
        <p:spPr>
          <a:xfrm>
            <a:off x="0" y="555486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Jupiter’s cloudy zones and clear belts (first seen in the 1600s) </a:t>
            </a:r>
          </a:p>
          <a:p>
            <a:pPr algn="ctr"/>
            <a:r>
              <a:rPr lang="en-US" sz="2400" dirty="0"/>
              <a:t>are indirect visual evidence that the planet has strong, deep jets!</a:t>
            </a:r>
          </a:p>
        </p:txBody>
      </p:sp>
    </p:spTree>
    <p:extLst>
      <p:ext uri="{BB962C8B-B14F-4D97-AF65-F5344CB8AC3E}">
        <p14:creationId xmlns:p14="http://schemas.microsoft.com/office/powerpoint/2010/main" val="16955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6" grpId="0" animBg="1"/>
      <p:bldP spid="18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eramic ware, jar, close, porcelain&#10;&#10;Description automatically generated">
            <a:extLst>
              <a:ext uri="{FF2B5EF4-FFF2-40B4-BE49-F238E27FC236}">
                <a16:creationId xmlns:a16="http://schemas.microsoft.com/office/drawing/2014/main" id="{6D2EEB19-4C4E-9E41-BAA5-17D5EF18C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517" y="857251"/>
            <a:ext cx="5209397" cy="4982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7B130D-D3B5-6047-9ED3-2AB1937D3547}"/>
              </a:ext>
            </a:extLst>
          </p:cNvPr>
          <p:cNvSpPr txBox="1"/>
          <p:nvPr/>
        </p:nvSpPr>
        <p:spPr>
          <a:xfrm>
            <a:off x="6295679" y="1188858"/>
            <a:ext cx="3614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Emoticons for Jupiter’s Zones and Belts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7795DB3-BA8F-594A-ADA4-0D0464334AC1}"/>
              </a:ext>
            </a:extLst>
          </p:cNvPr>
          <p:cNvCxnSpPr>
            <a:cxnSpLocks/>
          </p:cNvCxnSpPr>
          <p:nvPr/>
        </p:nvCxnSpPr>
        <p:spPr>
          <a:xfrm flipH="1">
            <a:off x="6642164" y="2518595"/>
            <a:ext cx="243954" cy="439350"/>
          </a:xfrm>
          <a:prstGeom prst="straightConnector1">
            <a:avLst/>
          </a:prstGeom>
          <a:ln w="25400">
            <a:solidFill>
              <a:schemeClr val="bg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8395AC0-2C1B-154B-A44F-5F3FBC648945}"/>
              </a:ext>
            </a:extLst>
          </p:cNvPr>
          <p:cNvSpPr txBox="1"/>
          <p:nvPr/>
        </p:nvSpPr>
        <p:spPr>
          <a:xfrm>
            <a:off x="6768272" y="2177277"/>
            <a:ext cx="142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Tropopause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4B653CB-707B-3846-B4A2-42E9CC3732FA}"/>
              </a:ext>
            </a:extLst>
          </p:cNvPr>
          <p:cNvCxnSpPr>
            <a:cxnSpLocks/>
          </p:cNvCxnSpPr>
          <p:nvPr/>
        </p:nvCxnSpPr>
        <p:spPr>
          <a:xfrm flipH="1">
            <a:off x="7320437" y="2889474"/>
            <a:ext cx="556787" cy="439350"/>
          </a:xfrm>
          <a:prstGeom prst="straightConnector1">
            <a:avLst/>
          </a:prstGeom>
          <a:ln w="25400">
            <a:solidFill>
              <a:schemeClr val="bg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531E11B-A8D2-174C-A664-D6D53520EB1A}"/>
              </a:ext>
            </a:extLst>
          </p:cNvPr>
          <p:cNvSpPr txBox="1"/>
          <p:nvPr/>
        </p:nvSpPr>
        <p:spPr>
          <a:xfrm>
            <a:off x="7847407" y="2552064"/>
            <a:ext cx="153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High pressure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5DBD42E-7554-3F48-BC43-0215C2E3BC84}"/>
              </a:ext>
            </a:extLst>
          </p:cNvPr>
          <p:cNvCxnSpPr>
            <a:cxnSpLocks/>
          </p:cNvCxnSpPr>
          <p:nvPr/>
        </p:nvCxnSpPr>
        <p:spPr>
          <a:xfrm flipV="1">
            <a:off x="6917292" y="3941545"/>
            <a:ext cx="542945" cy="458902"/>
          </a:xfrm>
          <a:prstGeom prst="straightConnector1">
            <a:avLst/>
          </a:prstGeom>
          <a:ln w="25400">
            <a:solidFill>
              <a:schemeClr val="bg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9F50BA7-90C5-754C-A237-1209B78C9A4A}"/>
              </a:ext>
            </a:extLst>
          </p:cNvPr>
          <p:cNvSpPr txBox="1"/>
          <p:nvPr/>
        </p:nvSpPr>
        <p:spPr>
          <a:xfrm rot="21596722">
            <a:off x="6445323" y="4359949"/>
            <a:ext cx="158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Low pressure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436F66B-119F-8B41-A02D-A17849613356}"/>
              </a:ext>
            </a:extLst>
          </p:cNvPr>
          <p:cNvSpPr txBox="1"/>
          <p:nvPr/>
        </p:nvSpPr>
        <p:spPr>
          <a:xfrm>
            <a:off x="9124196" y="3114866"/>
            <a:ext cx="10054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Zone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44E011-8267-F84E-B898-AAC028721AFF}"/>
              </a:ext>
            </a:extLst>
          </p:cNvPr>
          <p:cNvSpPr txBox="1"/>
          <p:nvPr/>
        </p:nvSpPr>
        <p:spPr>
          <a:xfrm>
            <a:off x="9124196" y="3763812"/>
            <a:ext cx="8974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Belt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995597-5B88-7E49-9FF5-2EF9C4B8E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295" y="3054119"/>
            <a:ext cx="2292906" cy="559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4EC969-C127-C141-B19C-A16D2F7CD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293" y="3650435"/>
            <a:ext cx="2477963" cy="5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A1C534-2A80-534B-AFD5-2470BFDFC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567" y="869224"/>
            <a:ext cx="5292272" cy="513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76C234-70DC-4149-B38E-12959C028DB3}"/>
              </a:ext>
            </a:extLst>
          </p:cNvPr>
          <p:cNvSpPr txBox="1"/>
          <p:nvPr/>
        </p:nvSpPr>
        <p:spPr>
          <a:xfrm>
            <a:off x="1524000" y="268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Jet streams come from </a:t>
            </a:r>
            <a:r>
              <a:rPr lang="en-US" sz="2400" i="1" dirty="0"/>
              <a:t>Reynolds stresses: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A47E07-3654-0048-9792-017DAEBCEE05}"/>
              </a:ext>
            </a:extLst>
          </p:cNvPr>
          <p:cNvSpPr txBox="1"/>
          <p:nvPr/>
        </p:nvSpPr>
        <p:spPr>
          <a:xfrm>
            <a:off x="1524000" y="7388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turbulent eddies that drive currents like cilia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214286F-B52F-3540-BA79-04127C5B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185" y="1174661"/>
            <a:ext cx="3704222" cy="352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70155-510E-DE4F-AAAE-B762C6BBE25D}"/>
              </a:ext>
            </a:extLst>
          </p:cNvPr>
          <p:cNvSpPr txBox="1"/>
          <p:nvPr/>
        </p:nvSpPr>
        <p:spPr>
          <a:xfrm>
            <a:off x="1524000" y="50094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Jupiter has deep and strong Reynolds stresses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B22A3-BAD8-1C49-9DF0-F2DF2A3D2395}"/>
              </a:ext>
            </a:extLst>
          </p:cNvPr>
          <p:cNvSpPr txBox="1"/>
          <p:nvPr/>
        </p:nvSpPr>
        <p:spPr>
          <a:xfrm>
            <a:off x="0" y="556180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conflict between Jupiter’s wiggly deep jets and its flat tropopause is primary; </a:t>
            </a:r>
          </a:p>
          <a:p>
            <a:pPr algn="ctr"/>
            <a:r>
              <a:rPr lang="en-US" sz="2400" dirty="0"/>
              <a:t>no secondary circulations are involved</a:t>
            </a:r>
          </a:p>
        </p:txBody>
      </p:sp>
    </p:spTree>
    <p:extLst>
      <p:ext uri="{BB962C8B-B14F-4D97-AF65-F5344CB8AC3E}">
        <p14:creationId xmlns:p14="http://schemas.microsoft.com/office/powerpoint/2010/main" val="164446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FA0BE295-D77C-3543-B2E6-896131414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799" y="2005532"/>
            <a:ext cx="7820025" cy="3971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33F1D8-A6A3-AB45-BA72-F62B8DCF4DD9}"/>
              </a:ext>
            </a:extLst>
          </p:cNvPr>
          <p:cNvSpPr txBox="1"/>
          <p:nvPr/>
        </p:nvSpPr>
        <p:spPr>
          <a:xfrm>
            <a:off x="1524000" y="9990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But, do the pressure ridges and troughs associated with the deep jets</a:t>
            </a:r>
          </a:p>
          <a:p>
            <a:pPr algn="ctr"/>
            <a:r>
              <a:rPr lang="en-US" sz="2400" dirty="0"/>
              <a:t>require continuous upwelling and downwelling?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DD11345-03DA-A945-824E-EE8A1AC3FAB8}"/>
              </a:ext>
            </a:extLst>
          </p:cNvPr>
          <p:cNvSpPr/>
          <p:nvPr/>
        </p:nvSpPr>
        <p:spPr>
          <a:xfrm rot="16200000">
            <a:off x="4342923" y="2652192"/>
            <a:ext cx="496893" cy="36347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50EFD-AE17-B94F-80EB-9DD46FA1F711}"/>
              </a:ext>
            </a:extLst>
          </p:cNvPr>
          <p:cNvSpPr txBox="1"/>
          <p:nvPr/>
        </p:nvSpPr>
        <p:spPr>
          <a:xfrm>
            <a:off x="4054804" y="3138313"/>
            <a:ext cx="11159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Upwelling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AAAF608-53F6-F748-BDB1-38B4AEC792BA}"/>
              </a:ext>
            </a:extLst>
          </p:cNvPr>
          <p:cNvSpPr/>
          <p:nvPr/>
        </p:nvSpPr>
        <p:spPr>
          <a:xfrm rot="5400000">
            <a:off x="4827868" y="2100847"/>
            <a:ext cx="496893" cy="36347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DB3B5F-D369-224A-993E-74968B50C07A}"/>
              </a:ext>
            </a:extLst>
          </p:cNvPr>
          <p:cNvSpPr txBox="1"/>
          <p:nvPr/>
        </p:nvSpPr>
        <p:spPr>
          <a:xfrm>
            <a:off x="5322282" y="2063956"/>
            <a:ext cx="14050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Downwelling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09FD956C-04D6-2942-9863-232647B81BD2}"/>
              </a:ext>
            </a:extLst>
          </p:cNvPr>
          <p:cNvSpPr/>
          <p:nvPr/>
        </p:nvSpPr>
        <p:spPr>
          <a:xfrm>
            <a:off x="2534478" y="2412624"/>
            <a:ext cx="3349487" cy="797715"/>
          </a:xfrm>
          <a:custGeom>
            <a:avLst/>
            <a:gdLst>
              <a:gd name="connsiteX0" fmla="*/ 0 w 3349487"/>
              <a:gd name="connsiteY0" fmla="*/ 797715 h 797715"/>
              <a:gd name="connsiteX1" fmla="*/ 208722 w 3349487"/>
              <a:gd name="connsiteY1" fmla="*/ 559176 h 797715"/>
              <a:gd name="connsiteX2" fmla="*/ 457200 w 3349487"/>
              <a:gd name="connsiteY2" fmla="*/ 479663 h 797715"/>
              <a:gd name="connsiteX3" fmla="*/ 834887 w 3349487"/>
              <a:gd name="connsiteY3" fmla="*/ 400150 h 797715"/>
              <a:gd name="connsiteX4" fmla="*/ 1013792 w 3349487"/>
              <a:gd name="connsiteY4" fmla="*/ 310698 h 797715"/>
              <a:gd name="connsiteX5" fmla="*/ 1262270 w 3349487"/>
              <a:gd name="connsiteY5" fmla="*/ 270941 h 797715"/>
              <a:gd name="connsiteX6" fmla="*/ 1510748 w 3349487"/>
              <a:gd name="connsiteY6" fmla="*/ 221246 h 797715"/>
              <a:gd name="connsiteX7" fmla="*/ 1719470 w 3349487"/>
              <a:gd name="connsiteY7" fmla="*/ 101976 h 797715"/>
              <a:gd name="connsiteX8" fmla="*/ 1958009 w 3349487"/>
              <a:gd name="connsiteY8" fmla="*/ 2585 h 797715"/>
              <a:gd name="connsiteX9" fmla="*/ 2206487 w 3349487"/>
              <a:gd name="connsiteY9" fmla="*/ 42341 h 797715"/>
              <a:gd name="connsiteX10" fmla="*/ 2385392 w 3349487"/>
              <a:gd name="connsiteY10" fmla="*/ 181489 h 797715"/>
              <a:gd name="connsiteX11" fmla="*/ 2613992 w 3349487"/>
              <a:gd name="connsiteY11" fmla="*/ 211306 h 797715"/>
              <a:gd name="connsiteX12" fmla="*/ 2912165 w 3349487"/>
              <a:gd name="connsiteY12" fmla="*/ 121854 h 797715"/>
              <a:gd name="connsiteX13" fmla="*/ 3140765 w 3349487"/>
              <a:gd name="connsiteY13" fmla="*/ 171550 h 797715"/>
              <a:gd name="connsiteX14" fmla="*/ 3289852 w 3349487"/>
              <a:gd name="connsiteY14" fmla="*/ 280880 h 797715"/>
              <a:gd name="connsiteX15" fmla="*/ 3349487 w 3349487"/>
              <a:gd name="connsiteY15" fmla="*/ 350454 h 79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49487" h="797715">
                <a:moveTo>
                  <a:pt x="0" y="797715"/>
                </a:moveTo>
                <a:cubicBezTo>
                  <a:pt x="66261" y="704950"/>
                  <a:pt x="132522" y="612185"/>
                  <a:pt x="208722" y="559176"/>
                </a:cubicBezTo>
                <a:cubicBezTo>
                  <a:pt x="284922" y="506167"/>
                  <a:pt x="352839" y="506167"/>
                  <a:pt x="457200" y="479663"/>
                </a:cubicBezTo>
                <a:cubicBezTo>
                  <a:pt x="561561" y="453159"/>
                  <a:pt x="742122" y="428311"/>
                  <a:pt x="834887" y="400150"/>
                </a:cubicBezTo>
                <a:cubicBezTo>
                  <a:pt x="927652" y="371989"/>
                  <a:pt x="942562" y="332233"/>
                  <a:pt x="1013792" y="310698"/>
                </a:cubicBezTo>
                <a:cubicBezTo>
                  <a:pt x="1085022" y="289163"/>
                  <a:pt x="1179444" y="285850"/>
                  <a:pt x="1262270" y="270941"/>
                </a:cubicBezTo>
                <a:cubicBezTo>
                  <a:pt x="1345096" y="256032"/>
                  <a:pt x="1434548" y="249407"/>
                  <a:pt x="1510748" y="221246"/>
                </a:cubicBezTo>
                <a:cubicBezTo>
                  <a:pt x="1586948" y="193085"/>
                  <a:pt x="1644927" y="138419"/>
                  <a:pt x="1719470" y="101976"/>
                </a:cubicBezTo>
                <a:cubicBezTo>
                  <a:pt x="1794014" y="65532"/>
                  <a:pt x="1876840" y="12524"/>
                  <a:pt x="1958009" y="2585"/>
                </a:cubicBezTo>
                <a:cubicBezTo>
                  <a:pt x="2039178" y="-7354"/>
                  <a:pt x="2135257" y="12524"/>
                  <a:pt x="2206487" y="42341"/>
                </a:cubicBezTo>
                <a:cubicBezTo>
                  <a:pt x="2277717" y="72158"/>
                  <a:pt x="2317475" y="153328"/>
                  <a:pt x="2385392" y="181489"/>
                </a:cubicBezTo>
                <a:cubicBezTo>
                  <a:pt x="2453309" y="209650"/>
                  <a:pt x="2526197" y="221245"/>
                  <a:pt x="2613992" y="211306"/>
                </a:cubicBezTo>
                <a:cubicBezTo>
                  <a:pt x="2701787" y="201367"/>
                  <a:pt x="2824370" y="128480"/>
                  <a:pt x="2912165" y="121854"/>
                </a:cubicBezTo>
                <a:cubicBezTo>
                  <a:pt x="2999961" y="115228"/>
                  <a:pt x="3077817" y="145046"/>
                  <a:pt x="3140765" y="171550"/>
                </a:cubicBezTo>
                <a:cubicBezTo>
                  <a:pt x="3203713" y="198054"/>
                  <a:pt x="3255065" y="251063"/>
                  <a:pt x="3289852" y="280880"/>
                </a:cubicBezTo>
                <a:cubicBezTo>
                  <a:pt x="3324639" y="310697"/>
                  <a:pt x="3337063" y="330575"/>
                  <a:pt x="3349487" y="350454"/>
                </a:cubicBezTo>
              </a:path>
            </a:pathLst>
          </a:custGeom>
          <a:noFill/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DC1265-D448-A847-8E96-68DE0B004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6632" y="3210339"/>
            <a:ext cx="2588592" cy="14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1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FA0BE295-D77C-3543-B2E6-896131414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799" y="2005532"/>
            <a:ext cx="7820025" cy="39719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C94E85D-1C7A-A74A-AED1-B6B707A0AFC7}"/>
              </a:ext>
            </a:extLst>
          </p:cNvPr>
          <p:cNvSpPr txBox="1"/>
          <p:nvPr/>
        </p:nvSpPr>
        <p:spPr>
          <a:xfrm>
            <a:off x="4054804" y="3138313"/>
            <a:ext cx="11159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Upwelling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DD11345-03DA-A945-824E-EE8A1AC3FAB8}"/>
              </a:ext>
            </a:extLst>
          </p:cNvPr>
          <p:cNvSpPr/>
          <p:nvPr/>
        </p:nvSpPr>
        <p:spPr>
          <a:xfrm rot="16200000">
            <a:off x="4342923" y="2652192"/>
            <a:ext cx="496893" cy="36347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AAAF608-53F6-F748-BDB1-38B4AEC792BA}"/>
              </a:ext>
            </a:extLst>
          </p:cNvPr>
          <p:cNvSpPr/>
          <p:nvPr/>
        </p:nvSpPr>
        <p:spPr>
          <a:xfrm rot="5400000">
            <a:off x="4827868" y="2100847"/>
            <a:ext cx="496893" cy="36347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Multiply 8">
            <a:extLst>
              <a:ext uri="{FF2B5EF4-FFF2-40B4-BE49-F238E27FC236}">
                <a16:creationId xmlns:a16="http://schemas.microsoft.com/office/drawing/2014/main" id="{6E73D041-8F1D-7149-8FC0-16DCFB0CE593}"/>
              </a:ext>
            </a:extLst>
          </p:cNvPr>
          <p:cNvSpPr/>
          <p:nvPr/>
        </p:nvSpPr>
        <p:spPr>
          <a:xfrm>
            <a:off x="4261466" y="2527059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7F8EFD78-CB65-7E44-9E2C-899920642300}"/>
              </a:ext>
            </a:extLst>
          </p:cNvPr>
          <p:cNvSpPr/>
          <p:nvPr/>
        </p:nvSpPr>
        <p:spPr>
          <a:xfrm>
            <a:off x="4259952" y="3001892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Multiply 15">
            <a:extLst>
              <a:ext uri="{FF2B5EF4-FFF2-40B4-BE49-F238E27FC236}">
                <a16:creationId xmlns:a16="http://schemas.microsoft.com/office/drawing/2014/main" id="{67D210F6-B120-F745-82E9-D6DBD401E903}"/>
              </a:ext>
            </a:extLst>
          </p:cNvPr>
          <p:cNvSpPr/>
          <p:nvPr/>
        </p:nvSpPr>
        <p:spPr>
          <a:xfrm>
            <a:off x="4733414" y="1957127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474DD7-72E0-FC44-B4AE-A2F5D0E4D32C}"/>
              </a:ext>
            </a:extLst>
          </p:cNvPr>
          <p:cNvSpPr txBox="1"/>
          <p:nvPr/>
        </p:nvSpPr>
        <p:spPr>
          <a:xfrm>
            <a:off x="5322282" y="2063956"/>
            <a:ext cx="14050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Downwelling</a:t>
            </a:r>
          </a:p>
        </p:txBody>
      </p:sp>
      <p:sp>
        <p:nvSpPr>
          <p:cNvPr id="17" name="Multiply 16">
            <a:extLst>
              <a:ext uri="{FF2B5EF4-FFF2-40B4-BE49-F238E27FC236}">
                <a16:creationId xmlns:a16="http://schemas.microsoft.com/office/drawing/2014/main" id="{63DACA70-9C71-7749-9D6B-E2B1DDA7E2C2}"/>
              </a:ext>
            </a:extLst>
          </p:cNvPr>
          <p:cNvSpPr/>
          <p:nvPr/>
        </p:nvSpPr>
        <p:spPr>
          <a:xfrm>
            <a:off x="5580377" y="1929860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DB61194C-970C-4646-84B9-FEE901040A8F}"/>
              </a:ext>
            </a:extLst>
          </p:cNvPr>
          <p:cNvSpPr/>
          <p:nvPr/>
        </p:nvSpPr>
        <p:spPr>
          <a:xfrm>
            <a:off x="2534478" y="2412624"/>
            <a:ext cx="3349487" cy="797715"/>
          </a:xfrm>
          <a:custGeom>
            <a:avLst/>
            <a:gdLst>
              <a:gd name="connsiteX0" fmla="*/ 0 w 3349487"/>
              <a:gd name="connsiteY0" fmla="*/ 797715 h 797715"/>
              <a:gd name="connsiteX1" fmla="*/ 208722 w 3349487"/>
              <a:gd name="connsiteY1" fmla="*/ 559176 h 797715"/>
              <a:gd name="connsiteX2" fmla="*/ 457200 w 3349487"/>
              <a:gd name="connsiteY2" fmla="*/ 479663 h 797715"/>
              <a:gd name="connsiteX3" fmla="*/ 834887 w 3349487"/>
              <a:gd name="connsiteY3" fmla="*/ 400150 h 797715"/>
              <a:gd name="connsiteX4" fmla="*/ 1013792 w 3349487"/>
              <a:gd name="connsiteY4" fmla="*/ 310698 h 797715"/>
              <a:gd name="connsiteX5" fmla="*/ 1262270 w 3349487"/>
              <a:gd name="connsiteY5" fmla="*/ 270941 h 797715"/>
              <a:gd name="connsiteX6" fmla="*/ 1510748 w 3349487"/>
              <a:gd name="connsiteY6" fmla="*/ 221246 h 797715"/>
              <a:gd name="connsiteX7" fmla="*/ 1719470 w 3349487"/>
              <a:gd name="connsiteY7" fmla="*/ 101976 h 797715"/>
              <a:gd name="connsiteX8" fmla="*/ 1958009 w 3349487"/>
              <a:gd name="connsiteY8" fmla="*/ 2585 h 797715"/>
              <a:gd name="connsiteX9" fmla="*/ 2206487 w 3349487"/>
              <a:gd name="connsiteY9" fmla="*/ 42341 h 797715"/>
              <a:gd name="connsiteX10" fmla="*/ 2385392 w 3349487"/>
              <a:gd name="connsiteY10" fmla="*/ 181489 h 797715"/>
              <a:gd name="connsiteX11" fmla="*/ 2613992 w 3349487"/>
              <a:gd name="connsiteY11" fmla="*/ 211306 h 797715"/>
              <a:gd name="connsiteX12" fmla="*/ 2912165 w 3349487"/>
              <a:gd name="connsiteY12" fmla="*/ 121854 h 797715"/>
              <a:gd name="connsiteX13" fmla="*/ 3140765 w 3349487"/>
              <a:gd name="connsiteY13" fmla="*/ 171550 h 797715"/>
              <a:gd name="connsiteX14" fmla="*/ 3289852 w 3349487"/>
              <a:gd name="connsiteY14" fmla="*/ 280880 h 797715"/>
              <a:gd name="connsiteX15" fmla="*/ 3349487 w 3349487"/>
              <a:gd name="connsiteY15" fmla="*/ 350454 h 79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49487" h="797715">
                <a:moveTo>
                  <a:pt x="0" y="797715"/>
                </a:moveTo>
                <a:cubicBezTo>
                  <a:pt x="66261" y="704950"/>
                  <a:pt x="132522" y="612185"/>
                  <a:pt x="208722" y="559176"/>
                </a:cubicBezTo>
                <a:cubicBezTo>
                  <a:pt x="284922" y="506167"/>
                  <a:pt x="352839" y="506167"/>
                  <a:pt x="457200" y="479663"/>
                </a:cubicBezTo>
                <a:cubicBezTo>
                  <a:pt x="561561" y="453159"/>
                  <a:pt x="742122" y="428311"/>
                  <a:pt x="834887" y="400150"/>
                </a:cubicBezTo>
                <a:cubicBezTo>
                  <a:pt x="927652" y="371989"/>
                  <a:pt x="942562" y="332233"/>
                  <a:pt x="1013792" y="310698"/>
                </a:cubicBezTo>
                <a:cubicBezTo>
                  <a:pt x="1085022" y="289163"/>
                  <a:pt x="1179444" y="285850"/>
                  <a:pt x="1262270" y="270941"/>
                </a:cubicBezTo>
                <a:cubicBezTo>
                  <a:pt x="1345096" y="256032"/>
                  <a:pt x="1434548" y="249407"/>
                  <a:pt x="1510748" y="221246"/>
                </a:cubicBezTo>
                <a:cubicBezTo>
                  <a:pt x="1586948" y="193085"/>
                  <a:pt x="1644927" y="138419"/>
                  <a:pt x="1719470" y="101976"/>
                </a:cubicBezTo>
                <a:cubicBezTo>
                  <a:pt x="1794014" y="65532"/>
                  <a:pt x="1876840" y="12524"/>
                  <a:pt x="1958009" y="2585"/>
                </a:cubicBezTo>
                <a:cubicBezTo>
                  <a:pt x="2039178" y="-7354"/>
                  <a:pt x="2135257" y="12524"/>
                  <a:pt x="2206487" y="42341"/>
                </a:cubicBezTo>
                <a:cubicBezTo>
                  <a:pt x="2277717" y="72158"/>
                  <a:pt x="2317475" y="153328"/>
                  <a:pt x="2385392" y="181489"/>
                </a:cubicBezTo>
                <a:cubicBezTo>
                  <a:pt x="2453309" y="209650"/>
                  <a:pt x="2526197" y="221245"/>
                  <a:pt x="2613992" y="211306"/>
                </a:cubicBezTo>
                <a:cubicBezTo>
                  <a:pt x="2701787" y="201367"/>
                  <a:pt x="2824370" y="128480"/>
                  <a:pt x="2912165" y="121854"/>
                </a:cubicBezTo>
                <a:cubicBezTo>
                  <a:pt x="2999961" y="115228"/>
                  <a:pt x="3077817" y="145046"/>
                  <a:pt x="3140765" y="171550"/>
                </a:cubicBezTo>
                <a:cubicBezTo>
                  <a:pt x="3203713" y="198054"/>
                  <a:pt x="3255065" y="251063"/>
                  <a:pt x="3289852" y="280880"/>
                </a:cubicBezTo>
                <a:cubicBezTo>
                  <a:pt x="3324639" y="310697"/>
                  <a:pt x="3337063" y="330575"/>
                  <a:pt x="3349487" y="350454"/>
                </a:cubicBezTo>
              </a:path>
            </a:pathLst>
          </a:custGeom>
          <a:noFill/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EC8B11-9FCC-3645-8EBD-499F2A92AA64}"/>
              </a:ext>
            </a:extLst>
          </p:cNvPr>
          <p:cNvSpPr txBox="1"/>
          <p:nvPr/>
        </p:nvSpPr>
        <p:spPr>
          <a:xfrm>
            <a:off x="1524000" y="9990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But, do the pressure ridges and troughs associated with the deep jets</a:t>
            </a:r>
          </a:p>
          <a:p>
            <a:pPr algn="ctr"/>
            <a:r>
              <a:rPr lang="en-US" sz="2400" dirty="0"/>
              <a:t>require continuous upwelling and downwelling?</a:t>
            </a:r>
          </a:p>
        </p:txBody>
      </p:sp>
    </p:spTree>
    <p:extLst>
      <p:ext uri="{BB962C8B-B14F-4D97-AF65-F5344CB8AC3E}">
        <p14:creationId xmlns:p14="http://schemas.microsoft.com/office/powerpoint/2010/main" val="40413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C2ABFF-A101-714F-8AD7-075B31F70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799" y="2005532"/>
            <a:ext cx="7820025" cy="3971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A98324-799C-EB48-AD91-82E37319514C}"/>
              </a:ext>
            </a:extLst>
          </p:cNvPr>
          <p:cNvSpPr txBox="1"/>
          <p:nvPr/>
        </p:nvSpPr>
        <p:spPr>
          <a:xfrm>
            <a:off x="2657028" y="3371779"/>
            <a:ext cx="699602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No. Just as your knuckles do not require continuous upwelling and downwelling to keep their shape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A65AD2C-6890-2544-998D-4D32083DAFD2}"/>
              </a:ext>
            </a:extLst>
          </p:cNvPr>
          <p:cNvSpPr/>
          <p:nvPr/>
        </p:nvSpPr>
        <p:spPr>
          <a:xfrm>
            <a:off x="2534478" y="2412624"/>
            <a:ext cx="3349487" cy="797715"/>
          </a:xfrm>
          <a:custGeom>
            <a:avLst/>
            <a:gdLst>
              <a:gd name="connsiteX0" fmla="*/ 0 w 3349487"/>
              <a:gd name="connsiteY0" fmla="*/ 797715 h 797715"/>
              <a:gd name="connsiteX1" fmla="*/ 208722 w 3349487"/>
              <a:gd name="connsiteY1" fmla="*/ 559176 h 797715"/>
              <a:gd name="connsiteX2" fmla="*/ 457200 w 3349487"/>
              <a:gd name="connsiteY2" fmla="*/ 479663 h 797715"/>
              <a:gd name="connsiteX3" fmla="*/ 834887 w 3349487"/>
              <a:gd name="connsiteY3" fmla="*/ 400150 h 797715"/>
              <a:gd name="connsiteX4" fmla="*/ 1013792 w 3349487"/>
              <a:gd name="connsiteY4" fmla="*/ 310698 h 797715"/>
              <a:gd name="connsiteX5" fmla="*/ 1262270 w 3349487"/>
              <a:gd name="connsiteY5" fmla="*/ 270941 h 797715"/>
              <a:gd name="connsiteX6" fmla="*/ 1510748 w 3349487"/>
              <a:gd name="connsiteY6" fmla="*/ 221246 h 797715"/>
              <a:gd name="connsiteX7" fmla="*/ 1719470 w 3349487"/>
              <a:gd name="connsiteY7" fmla="*/ 101976 h 797715"/>
              <a:gd name="connsiteX8" fmla="*/ 1958009 w 3349487"/>
              <a:gd name="connsiteY8" fmla="*/ 2585 h 797715"/>
              <a:gd name="connsiteX9" fmla="*/ 2206487 w 3349487"/>
              <a:gd name="connsiteY9" fmla="*/ 42341 h 797715"/>
              <a:gd name="connsiteX10" fmla="*/ 2385392 w 3349487"/>
              <a:gd name="connsiteY10" fmla="*/ 181489 h 797715"/>
              <a:gd name="connsiteX11" fmla="*/ 2613992 w 3349487"/>
              <a:gd name="connsiteY11" fmla="*/ 211306 h 797715"/>
              <a:gd name="connsiteX12" fmla="*/ 2912165 w 3349487"/>
              <a:gd name="connsiteY12" fmla="*/ 121854 h 797715"/>
              <a:gd name="connsiteX13" fmla="*/ 3140765 w 3349487"/>
              <a:gd name="connsiteY13" fmla="*/ 171550 h 797715"/>
              <a:gd name="connsiteX14" fmla="*/ 3289852 w 3349487"/>
              <a:gd name="connsiteY14" fmla="*/ 280880 h 797715"/>
              <a:gd name="connsiteX15" fmla="*/ 3349487 w 3349487"/>
              <a:gd name="connsiteY15" fmla="*/ 350454 h 79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49487" h="797715">
                <a:moveTo>
                  <a:pt x="0" y="797715"/>
                </a:moveTo>
                <a:cubicBezTo>
                  <a:pt x="66261" y="704950"/>
                  <a:pt x="132522" y="612185"/>
                  <a:pt x="208722" y="559176"/>
                </a:cubicBezTo>
                <a:cubicBezTo>
                  <a:pt x="284922" y="506167"/>
                  <a:pt x="352839" y="506167"/>
                  <a:pt x="457200" y="479663"/>
                </a:cubicBezTo>
                <a:cubicBezTo>
                  <a:pt x="561561" y="453159"/>
                  <a:pt x="742122" y="428311"/>
                  <a:pt x="834887" y="400150"/>
                </a:cubicBezTo>
                <a:cubicBezTo>
                  <a:pt x="927652" y="371989"/>
                  <a:pt x="942562" y="332233"/>
                  <a:pt x="1013792" y="310698"/>
                </a:cubicBezTo>
                <a:cubicBezTo>
                  <a:pt x="1085022" y="289163"/>
                  <a:pt x="1179444" y="285850"/>
                  <a:pt x="1262270" y="270941"/>
                </a:cubicBezTo>
                <a:cubicBezTo>
                  <a:pt x="1345096" y="256032"/>
                  <a:pt x="1434548" y="249407"/>
                  <a:pt x="1510748" y="221246"/>
                </a:cubicBezTo>
                <a:cubicBezTo>
                  <a:pt x="1586948" y="193085"/>
                  <a:pt x="1644927" y="138419"/>
                  <a:pt x="1719470" y="101976"/>
                </a:cubicBezTo>
                <a:cubicBezTo>
                  <a:pt x="1794014" y="65532"/>
                  <a:pt x="1876840" y="12524"/>
                  <a:pt x="1958009" y="2585"/>
                </a:cubicBezTo>
                <a:cubicBezTo>
                  <a:pt x="2039178" y="-7354"/>
                  <a:pt x="2135257" y="12524"/>
                  <a:pt x="2206487" y="42341"/>
                </a:cubicBezTo>
                <a:cubicBezTo>
                  <a:pt x="2277717" y="72158"/>
                  <a:pt x="2317475" y="153328"/>
                  <a:pt x="2385392" y="181489"/>
                </a:cubicBezTo>
                <a:cubicBezTo>
                  <a:pt x="2453309" y="209650"/>
                  <a:pt x="2526197" y="221245"/>
                  <a:pt x="2613992" y="211306"/>
                </a:cubicBezTo>
                <a:cubicBezTo>
                  <a:pt x="2701787" y="201367"/>
                  <a:pt x="2824370" y="128480"/>
                  <a:pt x="2912165" y="121854"/>
                </a:cubicBezTo>
                <a:cubicBezTo>
                  <a:pt x="2999961" y="115228"/>
                  <a:pt x="3077817" y="145046"/>
                  <a:pt x="3140765" y="171550"/>
                </a:cubicBezTo>
                <a:cubicBezTo>
                  <a:pt x="3203713" y="198054"/>
                  <a:pt x="3255065" y="251063"/>
                  <a:pt x="3289852" y="280880"/>
                </a:cubicBezTo>
                <a:cubicBezTo>
                  <a:pt x="3324639" y="310697"/>
                  <a:pt x="3337063" y="330575"/>
                  <a:pt x="3349487" y="350454"/>
                </a:cubicBezTo>
              </a:path>
            </a:pathLst>
          </a:custGeom>
          <a:noFill/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0824D-018A-4048-B220-713C9C83A954}"/>
              </a:ext>
            </a:extLst>
          </p:cNvPr>
          <p:cNvSpPr txBox="1"/>
          <p:nvPr/>
        </p:nvSpPr>
        <p:spPr>
          <a:xfrm>
            <a:off x="1524000" y="9990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But, do the pressure ridges and troughs associated with the deep jets</a:t>
            </a:r>
          </a:p>
          <a:p>
            <a:pPr algn="ctr"/>
            <a:r>
              <a:rPr lang="en-US" sz="2400" dirty="0"/>
              <a:t>require continuous upwelling and downwelling?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23B5D-88E9-6547-B362-FB1A4979A03A}"/>
              </a:ext>
            </a:extLst>
          </p:cNvPr>
          <p:cNvSpPr txBox="1"/>
          <p:nvPr/>
        </p:nvSpPr>
        <p:spPr>
          <a:xfrm>
            <a:off x="2657027" y="4495139"/>
            <a:ext cx="699602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Coriolis force tirelessly balances </a:t>
            </a:r>
          </a:p>
          <a:p>
            <a:pPr algn="ctr"/>
            <a:r>
              <a:rPr lang="en-US" sz="2400" dirty="0"/>
              <a:t>the pressure wiggles with the prevailing jets</a:t>
            </a:r>
          </a:p>
        </p:txBody>
      </p:sp>
    </p:spTree>
    <p:extLst>
      <p:ext uri="{BB962C8B-B14F-4D97-AF65-F5344CB8AC3E}">
        <p14:creationId xmlns:p14="http://schemas.microsoft.com/office/powerpoint/2010/main" val="30765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ADA6EA-F5BD-A643-A22B-EA91AFAE1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618" y="13516"/>
            <a:ext cx="3935040" cy="6221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228550-4C41-5D49-A14D-A443E2E22886}"/>
              </a:ext>
            </a:extLst>
          </p:cNvPr>
          <p:cNvSpPr txBox="1"/>
          <p:nvPr/>
        </p:nvSpPr>
        <p:spPr>
          <a:xfrm>
            <a:off x="8100384" y="6141048"/>
            <a:ext cx="3737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Nan et al. (2017, J Marine Sci Res Dev 7:4)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2766B-6D1C-D344-B79F-D5B1CE6A7614}"/>
              </a:ext>
            </a:extLst>
          </p:cNvPr>
          <p:cNvSpPr txBox="1"/>
          <p:nvPr/>
        </p:nvSpPr>
        <p:spPr>
          <a:xfrm>
            <a:off x="5999233" y="-6560"/>
            <a:ext cx="2316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Temperature of an </a:t>
            </a:r>
          </a:p>
          <a:p>
            <a:pPr algn="r"/>
            <a:r>
              <a:rPr lang="en-US" dirty="0"/>
              <a:t>anticyclonic lens in the</a:t>
            </a:r>
          </a:p>
          <a:p>
            <a:pPr algn="r"/>
            <a:r>
              <a:rPr lang="en-US" dirty="0"/>
              <a:t>Northwestern Pacific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03BBBB-64CB-5B45-B82D-FE8A75B2408F}"/>
              </a:ext>
            </a:extLst>
          </p:cNvPr>
          <p:cNvSpPr txBox="1"/>
          <p:nvPr/>
        </p:nvSpPr>
        <p:spPr>
          <a:xfrm>
            <a:off x="4006573" y="5911575"/>
            <a:ext cx="3900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</a:t>
            </a:r>
            <a:r>
              <a:rPr lang="en-US" sz="2000" i="1" dirty="0"/>
              <a:t>Juno</a:t>
            </a:r>
            <a:r>
              <a:rPr lang="en-US" sz="2000" dirty="0"/>
              <a:t> does not have a physical</a:t>
            </a:r>
          </a:p>
          <a:p>
            <a:pPr algn="ctr"/>
            <a:r>
              <a:rPr lang="en-US" sz="2000" dirty="0"/>
              <a:t>oceanographer on its science team)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4A3F14-57EC-4E40-93B7-F0E077D0E482}"/>
              </a:ext>
            </a:extLst>
          </p:cNvPr>
          <p:cNvSpPr txBox="1"/>
          <p:nvPr/>
        </p:nvSpPr>
        <p:spPr>
          <a:xfrm>
            <a:off x="4039063" y="5188630"/>
            <a:ext cx="3935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Anticyclonic lenses </a:t>
            </a:r>
            <a:r>
              <a:rPr lang="en-US" sz="2000" dirty="0"/>
              <a:t>are pedestrian for physical oceanographers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3F5573-CD65-9241-B83A-5D5CD86FF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0" y="1075632"/>
            <a:ext cx="6791553" cy="37848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E8D88C-5464-EA47-9EEC-5D4062A99C23}"/>
              </a:ext>
            </a:extLst>
          </p:cNvPr>
          <p:cNvSpPr txBox="1"/>
          <p:nvPr/>
        </p:nvSpPr>
        <p:spPr>
          <a:xfrm>
            <a:off x="477052" y="5049788"/>
            <a:ext cx="1220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|(|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AF652A-6333-1647-BB2B-0CD14A46FC2B}"/>
              </a:ext>
            </a:extLst>
          </p:cNvPr>
          <p:cNvSpPr txBox="1"/>
          <p:nvPr/>
        </p:nvSpPr>
        <p:spPr>
          <a:xfrm rot="5400000">
            <a:off x="2005786" y="5091602"/>
            <a:ext cx="1220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|(|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8992DA-361E-4C4E-9A83-CF9323D0C9C3}"/>
              </a:ext>
            </a:extLst>
          </p:cNvPr>
          <p:cNvSpPr txBox="1"/>
          <p:nvPr/>
        </p:nvSpPr>
        <p:spPr>
          <a:xfrm>
            <a:off x="832571" y="302216"/>
            <a:ext cx="4689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Juno’s</a:t>
            </a:r>
            <a:r>
              <a:rPr lang="en-US" sz="2000" dirty="0"/>
              <a:t> Microwave Radiometer (MWR)</a:t>
            </a:r>
          </a:p>
          <a:p>
            <a:pPr algn="ctr"/>
            <a:r>
              <a:rPr lang="en-US" sz="2000" dirty="0"/>
              <a:t>found the Great Red Spot is warm at depth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89A7BF-9778-DC45-AF72-E46A5273AF30}"/>
              </a:ext>
            </a:extLst>
          </p:cNvPr>
          <p:cNvSpPr txBox="1"/>
          <p:nvPr/>
        </p:nvSpPr>
        <p:spPr>
          <a:xfrm>
            <a:off x="3055034" y="5275065"/>
            <a:ext cx="104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 core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97CD11-1BA2-5547-9ECC-0FE296A7D40F}"/>
              </a:ext>
            </a:extLst>
          </p:cNvPr>
          <p:cNvSpPr txBox="1"/>
          <p:nvPr/>
        </p:nvSpPr>
        <p:spPr>
          <a:xfrm>
            <a:off x="3062333" y="5613619"/>
            <a:ext cx="11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 core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F1F771-522F-574E-ABEE-91ED5EA34627}"/>
              </a:ext>
            </a:extLst>
          </p:cNvPr>
          <p:cNvCxnSpPr>
            <a:cxnSpLocks/>
          </p:cNvCxnSpPr>
          <p:nvPr/>
        </p:nvCxnSpPr>
        <p:spPr>
          <a:xfrm flipH="1">
            <a:off x="2575149" y="5489548"/>
            <a:ext cx="47988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E8AB79-5072-C547-B298-58B392FD31C4}"/>
              </a:ext>
            </a:extLst>
          </p:cNvPr>
          <p:cNvCxnSpPr/>
          <p:nvPr/>
        </p:nvCxnSpPr>
        <p:spPr>
          <a:xfrm flipH="1">
            <a:off x="2582448" y="5828102"/>
            <a:ext cx="47988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934A7DE-F2CF-934A-9A88-98E0B687E33D}"/>
              </a:ext>
            </a:extLst>
          </p:cNvPr>
          <p:cNvSpPr txBox="1"/>
          <p:nvPr/>
        </p:nvSpPr>
        <p:spPr>
          <a:xfrm>
            <a:off x="110919" y="6060853"/>
            <a:ext cx="1958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Emoticon for an anticyclonic lens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8AF7C9-AA37-6F45-9DF5-B956E8D122CC}"/>
              </a:ext>
            </a:extLst>
          </p:cNvPr>
          <p:cNvCxnSpPr>
            <a:cxnSpLocks/>
          </p:cNvCxnSpPr>
          <p:nvPr/>
        </p:nvCxnSpPr>
        <p:spPr>
          <a:xfrm flipH="1">
            <a:off x="9794987" y="967688"/>
            <a:ext cx="47988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6447BF3-310D-DE40-84CB-CABA654946C3}"/>
              </a:ext>
            </a:extLst>
          </p:cNvPr>
          <p:cNvCxnSpPr>
            <a:cxnSpLocks/>
          </p:cNvCxnSpPr>
          <p:nvPr/>
        </p:nvCxnSpPr>
        <p:spPr>
          <a:xfrm flipH="1">
            <a:off x="9834264" y="3436725"/>
            <a:ext cx="47988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2AB4B35-5224-9244-9575-8F4ABBCD7244}"/>
              </a:ext>
            </a:extLst>
          </p:cNvPr>
          <p:cNvSpPr txBox="1"/>
          <p:nvPr/>
        </p:nvSpPr>
        <p:spPr>
          <a:xfrm>
            <a:off x="10185268" y="3236609"/>
            <a:ext cx="1185453" cy="36933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warm core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8D93A1-9A42-9242-B233-5632FFC67BED}"/>
              </a:ext>
            </a:extLst>
          </p:cNvPr>
          <p:cNvSpPr txBox="1"/>
          <p:nvPr/>
        </p:nvSpPr>
        <p:spPr>
          <a:xfrm>
            <a:off x="10204122" y="778303"/>
            <a:ext cx="1040221" cy="36933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cold core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B3C8779-2828-794B-B14A-671B60C87B88}"/>
              </a:ext>
            </a:extLst>
          </p:cNvPr>
          <p:cNvCxnSpPr>
            <a:cxnSpLocks/>
          </p:cNvCxnSpPr>
          <p:nvPr/>
        </p:nvCxnSpPr>
        <p:spPr>
          <a:xfrm flipH="1">
            <a:off x="3077327" y="2477547"/>
            <a:ext cx="47988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5162B7B-9C47-C447-832C-ABDC858721CC}"/>
              </a:ext>
            </a:extLst>
          </p:cNvPr>
          <p:cNvSpPr txBox="1"/>
          <p:nvPr/>
        </p:nvSpPr>
        <p:spPr>
          <a:xfrm>
            <a:off x="3486462" y="2278735"/>
            <a:ext cx="2389693" cy="36933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cold core (Voyager IRIS)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1636AA6-F7AA-7248-8DE0-75D56EAF0FED}"/>
              </a:ext>
            </a:extLst>
          </p:cNvPr>
          <p:cNvCxnSpPr>
            <a:cxnSpLocks/>
          </p:cNvCxnSpPr>
          <p:nvPr/>
        </p:nvCxnSpPr>
        <p:spPr>
          <a:xfrm flipH="1">
            <a:off x="3062842" y="3436725"/>
            <a:ext cx="47988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BD6203E-4753-464F-932C-84BD27F80524}"/>
              </a:ext>
            </a:extLst>
          </p:cNvPr>
          <p:cNvSpPr txBox="1"/>
          <p:nvPr/>
        </p:nvSpPr>
        <p:spPr>
          <a:xfrm>
            <a:off x="3413846" y="3236609"/>
            <a:ext cx="2398926" cy="36933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warm core (Juno MWR)</a:t>
            </a:r>
          </a:p>
        </p:txBody>
      </p:sp>
    </p:spTree>
    <p:extLst>
      <p:ext uri="{BB962C8B-B14F-4D97-AF65-F5344CB8AC3E}">
        <p14:creationId xmlns:p14="http://schemas.microsoft.com/office/powerpoint/2010/main" val="398826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24" grpId="0" animBg="1"/>
      <p:bldP spid="18" grpId="0" animBg="1"/>
      <p:bldP spid="26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1C254C-C57D-8842-82F8-91237E83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89" y="926700"/>
            <a:ext cx="5244422" cy="3045589"/>
          </a:xfrm>
          <a:prstGeom prst="rect">
            <a:avLst/>
          </a:prstGeom>
        </p:spPr>
      </p:pic>
      <p:sp>
        <p:nvSpPr>
          <p:cNvPr id="6" name="Multiply 5">
            <a:extLst>
              <a:ext uri="{FF2B5EF4-FFF2-40B4-BE49-F238E27FC236}">
                <a16:creationId xmlns:a16="http://schemas.microsoft.com/office/drawing/2014/main" id="{38097D9B-86D9-8C49-9D17-20873746AF7D}"/>
              </a:ext>
            </a:extLst>
          </p:cNvPr>
          <p:cNvSpPr/>
          <p:nvPr/>
        </p:nvSpPr>
        <p:spPr>
          <a:xfrm>
            <a:off x="1223837" y="1981885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D120D425-E763-BB41-9025-A6D106526D4E}"/>
              </a:ext>
            </a:extLst>
          </p:cNvPr>
          <p:cNvSpPr/>
          <p:nvPr/>
        </p:nvSpPr>
        <p:spPr>
          <a:xfrm>
            <a:off x="2426313" y="2325839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Multiply 7">
            <a:extLst>
              <a:ext uri="{FF2B5EF4-FFF2-40B4-BE49-F238E27FC236}">
                <a16:creationId xmlns:a16="http://schemas.microsoft.com/office/drawing/2014/main" id="{14E562FB-EC04-1A46-8DDE-E42BA49339DB}"/>
              </a:ext>
            </a:extLst>
          </p:cNvPr>
          <p:cNvSpPr/>
          <p:nvPr/>
        </p:nvSpPr>
        <p:spPr>
          <a:xfrm>
            <a:off x="3203855" y="2030074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Multiply 8">
            <a:extLst>
              <a:ext uri="{FF2B5EF4-FFF2-40B4-BE49-F238E27FC236}">
                <a16:creationId xmlns:a16="http://schemas.microsoft.com/office/drawing/2014/main" id="{E5890D12-6304-D140-91FE-C68939D85C52}"/>
              </a:ext>
            </a:extLst>
          </p:cNvPr>
          <p:cNvSpPr/>
          <p:nvPr/>
        </p:nvSpPr>
        <p:spPr>
          <a:xfrm>
            <a:off x="2435310" y="2791224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130F77FB-521D-6A4C-9422-FC5D1D8172B6}"/>
              </a:ext>
            </a:extLst>
          </p:cNvPr>
          <p:cNvSpPr/>
          <p:nvPr/>
        </p:nvSpPr>
        <p:spPr>
          <a:xfrm>
            <a:off x="3421239" y="3014432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C0D273-D3A2-3141-B89F-4B66ECC6D080}"/>
              </a:ext>
            </a:extLst>
          </p:cNvPr>
          <p:cNvSpPr txBox="1"/>
          <p:nvPr/>
        </p:nvSpPr>
        <p:spPr>
          <a:xfrm>
            <a:off x="1421218" y="5641129"/>
            <a:ext cx="3829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These cartoons are made up out of whole cloth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59FF1-03B7-8543-9E55-C6A0DC7F630D}"/>
              </a:ext>
            </a:extLst>
          </p:cNvPr>
          <p:cNvSpPr txBox="1"/>
          <p:nvPr/>
        </p:nvSpPr>
        <p:spPr>
          <a:xfrm>
            <a:off x="6555313" y="694253"/>
            <a:ext cx="6209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notion that clouds imply upwelling </a:t>
            </a:r>
          </a:p>
          <a:p>
            <a:r>
              <a:rPr lang="en-US" sz="2400" dirty="0"/>
              <a:t>and clearings imply downwelling is a</a:t>
            </a:r>
          </a:p>
          <a:p>
            <a:r>
              <a:rPr lang="en-US" sz="2400" dirty="0"/>
              <a:t>widespread fallacy in planetary science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73ACAB-F8ED-BD47-9046-1A89643E00C7}"/>
              </a:ext>
            </a:extLst>
          </p:cNvPr>
          <p:cNvSpPr txBox="1"/>
          <p:nvPr/>
        </p:nvSpPr>
        <p:spPr>
          <a:xfrm>
            <a:off x="6954556" y="1996192"/>
            <a:ext cx="3829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Busting an entrenched cartoon myth is not easy…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5B89BF-9EE0-964A-ABA6-7B933F063865}"/>
              </a:ext>
            </a:extLst>
          </p:cNvPr>
          <p:cNvSpPr txBox="1"/>
          <p:nvPr/>
        </p:nvSpPr>
        <p:spPr>
          <a:xfrm>
            <a:off x="6954988" y="2894341"/>
            <a:ext cx="397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must fight </a:t>
            </a:r>
            <a:r>
              <a:rPr lang="en-US" sz="2400" b="1" dirty="0"/>
              <a:t>fire with fire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AA292C-BC57-2741-89E3-E7210F475F69}"/>
              </a:ext>
            </a:extLst>
          </p:cNvPr>
          <p:cNvSpPr txBox="1"/>
          <p:nvPr/>
        </p:nvSpPr>
        <p:spPr>
          <a:xfrm>
            <a:off x="6671838" y="3687987"/>
            <a:ext cx="4917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A training session using clouds that are not from upwelling, but have </a:t>
            </a:r>
            <a:r>
              <a:rPr lang="en-US" sz="2400" b="1" i="1" dirty="0"/>
              <a:t>cartoon up arrows </a:t>
            </a:r>
            <a:r>
              <a:rPr lang="en-US" sz="2400" dirty="0"/>
              <a:t>drawn on them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70B616-CC49-574E-949C-AF4A7C146428}"/>
              </a:ext>
            </a:extLst>
          </p:cNvPr>
          <p:cNvSpPr txBox="1"/>
          <p:nvPr/>
        </p:nvSpPr>
        <p:spPr>
          <a:xfrm>
            <a:off x="6671838" y="5169866"/>
            <a:ext cx="5036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</a:t>
            </a:r>
            <a:r>
              <a:rPr lang="en-US" sz="2400" b="1" i="1" dirty="0"/>
              <a:t>Emoticons</a:t>
            </a:r>
            <a:r>
              <a:rPr lang="en-US" sz="2400" dirty="0"/>
              <a:t> that show the real reason Jupiter’s zones are cloudy and its belts are clear</a:t>
            </a:r>
          </a:p>
        </p:txBody>
      </p:sp>
      <p:sp>
        <p:nvSpPr>
          <p:cNvPr id="18" name="Multiply 17">
            <a:extLst>
              <a:ext uri="{FF2B5EF4-FFF2-40B4-BE49-F238E27FC236}">
                <a16:creationId xmlns:a16="http://schemas.microsoft.com/office/drawing/2014/main" id="{FC709D8D-2BC1-B141-916B-8D3654A68CD1}"/>
              </a:ext>
            </a:extLst>
          </p:cNvPr>
          <p:cNvSpPr/>
          <p:nvPr/>
        </p:nvSpPr>
        <p:spPr>
          <a:xfrm>
            <a:off x="1666291" y="1981885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Multiply 18">
            <a:extLst>
              <a:ext uri="{FF2B5EF4-FFF2-40B4-BE49-F238E27FC236}">
                <a16:creationId xmlns:a16="http://schemas.microsoft.com/office/drawing/2014/main" id="{D04BF0A4-0DBD-4941-A2BE-0DB48324330F}"/>
              </a:ext>
            </a:extLst>
          </p:cNvPr>
          <p:cNvSpPr/>
          <p:nvPr/>
        </p:nvSpPr>
        <p:spPr>
          <a:xfrm>
            <a:off x="3683420" y="2075703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12009E-7A92-DF4C-BF8C-D662FA443BED}"/>
              </a:ext>
            </a:extLst>
          </p:cNvPr>
          <p:cNvSpPr txBox="1"/>
          <p:nvPr/>
        </p:nvSpPr>
        <p:spPr>
          <a:xfrm>
            <a:off x="0" y="4020223"/>
            <a:ext cx="6671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Surface friction is needed to drive </a:t>
            </a:r>
          </a:p>
          <a:p>
            <a:pPr algn="ctr"/>
            <a:r>
              <a:rPr lang="en-US" sz="2400" dirty="0"/>
              <a:t>such secondary circulations on Earth.</a:t>
            </a:r>
          </a:p>
          <a:p>
            <a:pPr algn="ctr"/>
            <a:r>
              <a:rPr lang="en-US" sz="2400" dirty="0"/>
              <a:t>Where do these cartoons </a:t>
            </a:r>
          </a:p>
          <a:p>
            <a:pPr algn="ctr"/>
            <a:r>
              <a:rPr lang="en-US" sz="2400" dirty="0"/>
              <a:t>locate this friction on Jupiter?</a:t>
            </a:r>
          </a:p>
        </p:txBody>
      </p:sp>
    </p:spTree>
    <p:extLst>
      <p:ext uri="{BB962C8B-B14F-4D97-AF65-F5344CB8AC3E}">
        <p14:creationId xmlns:p14="http://schemas.microsoft.com/office/powerpoint/2010/main" val="111247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8" grpId="0" animBg="1"/>
      <p:bldP spid="19" grpId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19EDDB-5D16-6846-B90D-23A73B9ACB1A}"/>
              </a:ext>
            </a:extLst>
          </p:cNvPr>
          <p:cNvSpPr txBox="1"/>
          <p:nvPr/>
        </p:nvSpPr>
        <p:spPr>
          <a:xfrm>
            <a:off x="818784" y="1487159"/>
            <a:ext cx="1076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 Jupiter’s zones must be chilly to fit under the tropopause:     |*(  (  (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BEE2CB-5E6F-0649-BA1A-FFB10183DB48}"/>
              </a:ext>
            </a:extLst>
          </p:cNvPr>
          <p:cNvSpPr txBox="1"/>
          <p:nvPr/>
        </p:nvSpPr>
        <p:spPr>
          <a:xfrm>
            <a:off x="3" y="10260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5B6597-AC64-B346-BA22-96DD51682341}"/>
              </a:ext>
            </a:extLst>
          </p:cNvPr>
          <p:cNvSpPr txBox="1"/>
          <p:nvPr/>
        </p:nvSpPr>
        <p:spPr>
          <a:xfrm>
            <a:off x="818784" y="2160475"/>
            <a:ext cx="1076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 Jupiter’s belts must be warm to fit under the tropopause:     |  )  ) 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95267-95AB-594F-80D6-1915F149CC49}"/>
              </a:ext>
            </a:extLst>
          </p:cNvPr>
          <p:cNvSpPr txBox="1"/>
          <p:nvPr/>
        </p:nvSpPr>
        <p:spPr>
          <a:xfrm>
            <a:off x="818783" y="2861613"/>
            <a:ext cx="10308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 These temperature differences are maintained by the</a:t>
            </a:r>
          </a:p>
          <a:p>
            <a:r>
              <a:rPr lang="en-US" sz="2800" dirty="0">
                <a:solidFill>
                  <a:schemeClr val="bg1"/>
                </a:solidFill>
              </a:rPr>
              <a:t>.</a:t>
            </a:r>
            <a:r>
              <a:rPr lang="en-US" sz="2800" dirty="0"/>
              <a:t>  processes that keep the tropopause flat and the jets strong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2D85C-2C48-9549-898A-EFBBA4CF8DC0}"/>
              </a:ext>
            </a:extLst>
          </p:cNvPr>
          <p:cNvSpPr txBox="1"/>
          <p:nvPr/>
        </p:nvSpPr>
        <p:spPr>
          <a:xfrm>
            <a:off x="818784" y="4657635"/>
            <a:ext cx="8340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 The Great Red Spot is an anticyclonic lens:  | ( | </a:t>
            </a:r>
          </a:p>
          <a:p>
            <a:r>
              <a:rPr lang="en-US" sz="2800" dirty="0">
                <a:solidFill>
                  <a:schemeClr val="bg1"/>
                </a:solidFill>
              </a:rPr>
              <a:t>.</a:t>
            </a:r>
            <a:r>
              <a:rPr lang="en-US" sz="2800" dirty="0"/>
              <a:t>  just like in oceanography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4BE96-66FF-1448-86BF-CF3327BAB7B4}"/>
              </a:ext>
            </a:extLst>
          </p:cNvPr>
          <p:cNvSpPr txBox="1"/>
          <p:nvPr/>
        </p:nvSpPr>
        <p:spPr>
          <a:xfrm>
            <a:off x="818783" y="897075"/>
            <a:ext cx="1076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 Jupiter has no surface friction to generate upwelling and downwelling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49A08E-228B-CC4E-BF7B-03B6B803603D}"/>
              </a:ext>
            </a:extLst>
          </p:cNvPr>
          <p:cNvSpPr txBox="1"/>
          <p:nvPr/>
        </p:nvSpPr>
        <p:spPr>
          <a:xfrm>
            <a:off x="818783" y="3937076"/>
            <a:ext cx="1083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 Cloudy zones and clear belts are centuries-old evidence of deep jets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9EA444-2435-A74D-A4A5-BE697ACEB26E}"/>
              </a:ext>
            </a:extLst>
          </p:cNvPr>
          <p:cNvSpPr txBox="1"/>
          <p:nvPr/>
        </p:nvSpPr>
        <p:spPr>
          <a:xfrm>
            <a:off x="818782" y="5680095"/>
            <a:ext cx="1170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 Be wary of cartoon physics (and of “new discovery” claims)</a:t>
            </a:r>
          </a:p>
        </p:txBody>
      </p:sp>
    </p:spTree>
    <p:extLst>
      <p:ext uri="{BB962C8B-B14F-4D97-AF65-F5344CB8AC3E}">
        <p14:creationId xmlns:p14="http://schemas.microsoft.com/office/powerpoint/2010/main" val="405179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BBBA43-5F71-BE4B-81E9-42B538FBD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08" y="1124445"/>
            <a:ext cx="6610223" cy="4402408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4395C7E0-2FAA-EA47-9520-3902EC17A648}"/>
              </a:ext>
            </a:extLst>
          </p:cNvPr>
          <p:cNvSpPr/>
          <p:nvPr/>
        </p:nvSpPr>
        <p:spPr>
          <a:xfrm rot="16200000">
            <a:off x="5775071" y="3847160"/>
            <a:ext cx="496893" cy="36347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8EC6A9D-C66E-5C4A-A47D-121366FE5E96}"/>
              </a:ext>
            </a:extLst>
          </p:cNvPr>
          <p:cNvSpPr/>
          <p:nvPr/>
        </p:nvSpPr>
        <p:spPr>
          <a:xfrm rot="5400000">
            <a:off x="3778532" y="2895464"/>
            <a:ext cx="496893" cy="36347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EC6F7-81BC-564E-9B45-51C174E655AB}"/>
              </a:ext>
            </a:extLst>
          </p:cNvPr>
          <p:cNvSpPr txBox="1"/>
          <p:nvPr/>
        </p:nvSpPr>
        <p:spPr>
          <a:xfrm>
            <a:off x="5511691" y="4669598"/>
            <a:ext cx="1215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Upwelling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A99DC8-BFED-1542-AC9C-6E8AF62DE7DC}"/>
              </a:ext>
            </a:extLst>
          </p:cNvPr>
          <p:cNvSpPr txBox="1"/>
          <p:nvPr/>
        </p:nvSpPr>
        <p:spPr>
          <a:xfrm>
            <a:off x="2258753" y="2466929"/>
            <a:ext cx="2639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sz="2000" dirty="0">
                <a:solidFill>
                  <a:schemeClr val="bg1"/>
                </a:solidFill>
              </a:rPr>
              <a:t>Downwelling</a:t>
            </a:r>
          </a:p>
        </p:txBody>
      </p:sp>
      <p:sp useBgFill="1">
        <p:nvSpPr>
          <p:cNvPr id="8" name="TextBox 7">
            <a:extLst>
              <a:ext uri="{FF2B5EF4-FFF2-40B4-BE49-F238E27FC236}">
                <a16:creationId xmlns:a16="http://schemas.microsoft.com/office/drawing/2014/main" id="{88067B05-9FFA-E841-A1C4-250D81B1D1E7}"/>
              </a:ext>
            </a:extLst>
          </p:cNvPr>
          <p:cNvSpPr txBox="1"/>
          <p:nvPr/>
        </p:nvSpPr>
        <p:spPr>
          <a:xfrm>
            <a:off x="2737724" y="1218295"/>
            <a:ext cx="3264723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100" dirty="0"/>
              <a:t>Training Session: Case 1 of 3</a:t>
            </a:r>
          </a:p>
        </p:txBody>
      </p:sp>
    </p:spTree>
    <p:extLst>
      <p:ext uri="{BB962C8B-B14F-4D97-AF65-F5344CB8AC3E}">
        <p14:creationId xmlns:p14="http://schemas.microsoft.com/office/powerpoint/2010/main" val="103624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BBBA43-5F71-BE4B-81E9-42B538FBD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08" y="1124445"/>
            <a:ext cx="6610223" cy="44024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CFA3DA-FB5B-6144-B988-7DCC6ADBF5F2}"/>
              </a:ext>
            </a:extLst>
          </p:cNvPr>
          <p:cNvSpPr txBox="1"/>
          <p:nvPr/>
        </p:nvSpPr>
        <p:spPr>
          <a:xfrm>
            <a:off x="5511691" y="4669598"/>
            <a:ext cx="1215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Upwelling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A2BE96-1977-6C4F-B70E-2141FD02AD88}"/>
              </a:ext>
            </a:extLst>
          </p:cNvPr>
          <p:cNvSpPr txBox="1"/>
          <p:nvPr/>
        </p:nvSpPr>
        <p:spPr>
          <a:xfrm>
            <a:off x="2258753" y="2466929"/>
            <a:ext cx="2639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sz="2000" dirty="0">
                <a:solidFill>
                  <a:schemeClr val="bg1"/>
                </a:solidFill>
              </a:rPr>
              <a:t>Downwelling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4395C7E0-2FAA-EA47-9520-3902EC17A648}"/>
              </a:ext>
            </a:extLst>
          </p:cNvPr>
          <p:cNvSpPr/>
          <p:nvPr/>
        </p:nvSpPr>
        <p:spPr>
          <a:xfrm rot="16200000">
            <a:off x="5775071" y="3847160"/>
            <a:ext cx="496893" cy="36347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8EC6A9D-C66E-5C4A-A47D-121366FE5E96}"/>
              </a:ext>
            </a:extLst>
          </p:cNvPr>
          <p:cNvSpPr/>
          <p:nvPr/>
        </p:nvSpPr>
        <p:spPr>
          <a:xfrm rot="5400000">
            <a:off x="3778532" y="2895464"/>
            <a:ext cx="496893" cy="36347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1" name="TextBox 10">
            <a:extLst>
              <a:ext uri="{FF2B5EF4-FFF2-40B4-BE49-F238E27FC236}">
                <a16:creationId xmlns:a16="http://schemas.microsoft.com/office/drawing/2014/main" id="{B3E2012A-0AB2-1A43-92B9-E86A69782FA9}"/>
              </a:ext>
            </a:extLst>
          </p:cNvPr>
          <p:cNvSpPr txBox="1"/>
          <p:nvPr/>
        </p:nvSpPr>
        <p:spPr>
          <a:xfrm>
            <a:off x="2737724" y="1218295"/>
            <a:ext cx="3264723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100" dirty="0"/>
              <a:t>Training Session: Case 1 of 3</a:t>
            </a:r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E298073C-FB3A-DB41-BCA8-5465558F580D}"/>
              </a:ext>
            </a:extLst>
          </p:cNvPr>
          <p:cNvSpPr/>
          <p:nvPr/>
        </p:nvSpPr>
        <p:spPr>
          <a:xfrm>
            <a:off x="3684077" y="2743200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Multiply 12">
            <a:extLst>
              <a:ext uri="{FF2B5EF4-FFF2-40B4-BE49-F238E27FC236}">
                <a16:creationId xmlns:a16="http://schemas.microsoft.com/office/drawing/2014/main" id="{AB02CE96-D3F0-3D4F-B653-0CE4266C83F3}"/>
              </a:ext>
            </a:extLst>
          </p:cNvPr>
          <p:cNvSpPr/>
          <p:nvPr/>
        </p:nvSpPr>
        <p:spPr>
          <a:xfrm>
            <a:off x="5680616" y="3685997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B076C3E5-3C1E-604C-B81B-23499C12B0DD}"/>
              </a:ext>
            </a:extLst>
          </p:cNvPr>
          <p:cNvSpPr/>
          <p:nvPr/>
        </p:nvSpPr>
        <p:spPr>
          <a:xfrm>
            <a:off x="3684077" y="2334047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Multiply 14">
            <a:extLst>
              <a:ext uri="{FF2B5EF4-FFF2-40B4-BE49-F238E27FC236}">
                <a16:creationId xmlns:a16="http://schemas.microsoft.com/office/drawing/2014/main" id="{37FB59B6-6CB5-AD4A-AD31-7BFEA1468FFB}"/>
              </a:ext>
            </a:extLst>
          </p:cNvPr>
          <p:cNvSpPr/>
          <p:nvPr/>
        </p:nvSpPr>
        <p:spPr>
          <a:xfrm>
            <a:off x="5680616" y="4592474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472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BBBA43-5F71-BE4B-81E9-42B538FBD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08" y="1124445"/>
            <a:ext cx="6610223" cy="4402408"/>
          </a:xfrm>
          <a:prstGeom prst="rect">
            <a:avLst/>
          </a:prstGeom>
        </p:spPr>
      </p:pic>
      <p:sp useBgFill="1">
        <p:nvSpPr>
          <p:cNvPr id="3" name="TextBox 2">
            <a:extLst>
              <a:ext uri="{FF2B5EF4-FFF2-40B4-BE49-F238E27FC236}">
                <a16:creationId xmlns:a16="http://schemas.microsoft.com/office/drawing/2014/main" id="{E0193492-6DE0-1743-9AA0-3D4A9D35A5A9}"/>
              </a:ext>
            </a:extLst>
          </p:cNvPr>
          <p:cNvSpPr txBox="1"/>
          <p:nvPr/>
        </p:nvSpPr>
        <p:spPr>
          <a:xfrm>
            <a:off x="3077903" y="1727643"/>
            <a:ext cx="510173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00" dirty="0"/>
              <a:t>What is the real reason we see our breath in winter? </a:t>
            </a:r>
          </a:p>
        </p:txBody>
      </p:sp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39036451-182C-C447-8E38-E3DD3CD8D9C9}"/>
              </a:ext>
            </a:extLst>
          </p:cNvPr>
          <p:cNvSpPr txBox="1"/>
          <p:nvPr/>
        </p:nvSpPr>
        <p:spPr>
          <a:xfrm>
            <a:off x="2737724" y="1218295"/>
            <a:ext cx="3264723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100" dirty="0"/>
              <a:t>Training Session: Case 1 of 3</a:t>
            </a:r>
          </a:p>
        </p:txBody>
      </p:sp>
    </p:spTree>
    <p:extLst>
      <p:ext uri="{BB962C8B-B14F-4D97-AF65-F5344CB8AC3E}">
        <p14:creationId xmlns:p14="http://schemas.microsoft.com/office/powerpoint/2010/main" val="9697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BBBA43-5F71-BE4B-81E9-42B538FBD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08" y="1124445"/>
            <a:ext cx="6610223" cy="4402408"/>
          </a:xfrm>
          <a:prstGeom prst="rect">
            <a:avLst/>
          </a:prstGeom>
        </p:spPr>
      </p:pic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D8031A22-46A1-C740-BF88-67B073493720}"/>
              </a:ext>
            </a:extLst>
          </p:cNvPr>
          <p:cNvSpPr txBox="1"/>
          <p:nvPr/>
        </p:nvSpPr>
        <p:spPr>
          <a:xfrm>
            <a:off x="3325701" y="2170947"/>
            <a:ext cx="31550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00" dirty="0"/>
              <a:t>A: We add moisture to chilly air. </a:t>
            </a:r>
          </a:p>
        </p:txBody>
      </p:sp>
      <p:sp useBgFill="1">
        <p:nvSpPr>
          <p:cNvPr id="7" name="TextBox 6">
            <a:extLst>
              <a:ext uri="{FF2B5EF4-FFF2-40B4-BE49-F238E27FC236}">
                <a16:creationId xmlns:a16="http://schemas.microsoft.com/office/drawing/2014/main" id="{8BEF8773-80D4-E645-A1F9-A576C966B92A}"/>
              </a:ext>
            </a:extLst>
          </p:cNvPr>
          <p:cNvSpPr txBox="1"/>
          <p:nvPr/>
        </p:nvSpPr>
        <p:spPr>
          <a:xfrm>
            <a:off x="2737724" y="1218295"/>
            <a:ext cx="3264723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100" dirty="0"/>
              <a:t>Training Session: Case 1 of 3</a:t>
            </a:r>
          </a:p>
        </p:txBody>
      </p:sp>
      <p:sp useBgFill="1">
        <p:nvSpPr>
          <p:cNvPr id="8" name="TextBox 7">
            <a:extLst>
              <a:ext uri="{FF2B5EF4-FFF2-40B4-BE49-F238E27FC236}">
                <a16:creationId xmlns:a16="http://schemas.microsoft.com/office/drawing/2014/main" id="{93A644E9-BD14-2C49-BF2A-DF3F40053E5F}"/>
              </a:ext>
            </a:extLst>
          </p:cNvPr>
          <p:cNvSpPr txBox="1"/>
          <p:nvPr/>
        </p:nvSpPr>
        <p:spPr>
          <a:xfrm>
            <a:off x="3077903" y="1727643"/>
            <a:ext cx="510173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00" dirty="0"/>
              <a:t>What is the real reason we see our breath in winter? </a:t>
            </a:r>
          </a:p>
        </p:txBody>
      </p:sp>
    </p:spTree>
    <p:extLst>
      <p:ext uri="{BB962C8B-B14F-4D97-AF65-F5344CB8AC3E}">
        <p14:creationId xmlns:p14="http://schemas.microsoft.com/office/powerpoint/2010/main" val="770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ved pumpkin with a face&#10;&#10;Description automatically generated with medium confidence">
            <a:extLst>
              <a:ext uri="{FF2B5EF4-FFF2-40B4-BE49-F238E27FC236}">
                <a16:creationId xmlns:a16="http://schemas.microsoft.com/office/drawing/2014/main" id="{4C1A83C3-BFE7-E841-BD96-E9000F151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354" y="1145795"/>
            <a:ext cx="5278959" cy="4698275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4395C7E0-2FAA-EA47-9520-3902EC17A648}"/>
              </a:ext>
            </a:extLst>
          </p:cNvPr>
          <p:cNvSpPr/>
          <p:nvPr/>
        </p:nvSpPr>
        <p:spPr>
          <a:xfrm rot="16200000">
            <a:off x="4785654" y="4957871"/>
            <a:ext cx="496893" cy="36347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8EC6A9D-C66E-5C4A-A47D-121366FE5E96}"/>
              </a:ext>
            </a:extLst>
          </p:cNvPr>
          <p:cNvSpPr/>
          <p:nvPr/>
        </p:nvSpPr>
        <p:spPr>
          <a:xfrm rot="5400000">
            <a:off x="3623371" y="3853453"/>
            <a:ext cx="496893" cy="36347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EC6F7-81BC-564E-9B45-51C174E655AB}"/>
              </a:ext>
            </a:extLst>
          </p:cNvPr>
          <p:cNvSpPr txBox="1"/>
          <p:nvPr/>
        </p:nvSpPr>
        <p:spPr>
          <a:xfrm>
            <a:off x="4541282" y="5370694"/>
            <a:ext cx="112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Upwelling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A99DC8-BFED-1542-AC9C-6E8AF62DE7DC}"/>
              </a:ext>
            </a:extLst>
          </p:cNvPr>
          <p:cNvSpPr txBox="1"/>
          <p:nvPr/>
        </p:nvSpPr>
        <p:spPr>
          <a:xfrm>
            <a:off x="3256654" y="3414338"/>
            <a:ext cx="14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Downwelling</a:t>
            </a:r>
          </a:p>
        </p:txBody>
      </p:sp>
      <p:sp useBgFill="1">
        <p:nvSpPr>
          <p:cNvPr id="11" name="TextBox 10">
            <a:extLst>
              <a:ext uri="{FF2B5EF4-FFF2-40B4-BE49-F238E27FC236}">
                <a16:creationId xmlns:a16="http://schemas.microsoft.com/office/drawing/2014/main" id="{B3E2012A-0AB2-1A43-92B9-E86A69782FA9}"/>
              </a:ext>
            </a:extLst>
          </p:cNvPr>
          <p:cNvSpPr txBox="1"/>
          <p:nvPr/>
        </p:nvSpPr>
        <p:spPr>
          <a:xfrm>
            <a:off x="2737724" y="1218295"/>
            <a:ext cx="3225753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100" dirty="0"/>
              <a:t>Training Session: Case 2 of 3</a:t>
            </a:r>
          </a:p>
        </p:txBody>
      </p:sp>
    </p:spTree>
    <p:extLst>
      <p:ext uri="{BB962C8B-B14F-4D97-AF65-F5344CB8AC3E}">
        <p14:creationId xmlns:p14="http://schemas.microsoft.com/office/powerpoint/2010/main" val="40874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ved pumpkin with a face&#10;&#10;Description automatically generated with medium confidence">
            <a:extLst>
              <a:ext uri="{FF2B5EF4-FFF2-40B4-BE49-F238E27FC236}">
                <a16:creationId xmlns:a16="http://schemas.microsoft.com/office/drawing/2014/main" id="{4C1A83C3-BFE7-E841-BD96-E9000F151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354" y="1145795"/>
            <a:ext cx="5278959" cy="4698275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4395C7E0-2FAA-EA47-9520-3902EC17A648}"/>
              </a:ext>
            </a:extLst>
          </p:cNvPr>
          <p:cNvSpPr/>
          <p:nvPr/>
        </p:nvSpPr>
        <p:spPr>
          <a:xfrm rot="16200000">
            <a:off x="4785654" y="4957871"/>
            <a:ext cx="496893" cy="36347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8EC6A9D-C66E-5C4A-A47D-121366FE5E96}"/>
              </a:ext>
            </a:extLst>
          </p:cNvPr>
          <p:cNvSpPr/>
          <p:nvPr/>
        </p:nvSpPr>
        <p:spPr>
          <a:xfrm rot="5400000">
            <a:off x="3623371" y="3853453"/>
            <a:ext cx="496893" cy="36347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EC6F7-81BC-564E-9B45-51C174E655AB}"/>
              </a:ext>
            </a:extLst>
          </p:cNvPr>
          <p:cNvSpPr txBox="1"/>
          <p:nvPr/>
        </p:nvSpPr>
        <p:spPr>
          <a:xfrm>
            <a:off x="4541282" y="5370694"/>
            <a:ext cx="117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Upwelling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A99DC8-BFED-1542-AC9C-6E8AF62DE7DC}"/>
              </a:ext>
            </a:extLst>
          </p:cNvPr>
          <p:cNvSpPr txBox="1"/>
          <p:nvPr/>
        </p:nvSpPr>
        <p:spPr>
          <a:xfrm>
            <a:off x="3256654" y="3414338"/>
            <a:ext cx="143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Downwelling</a:t>
            </a:r>
          </a:p>
        </p:txBody>
      </p:sp>
      <p:sp>
        <p:nvSpPr>
          <p:cNvPr id="8" name="Multiply 7">
            <a:extLst>
              <a:ext uri="{FF2B5EF4-FFF2-40B4-BE49-F238E27FC236}">
                <a16:creationId xmlns:a16="http://schemas.microsoft.com/office/drawing/2014/main" id="{2E65263A-B838-9F4C-8659-125AC6C3EE23}"/>
              </a:ext>
            </a:extLst>
          </p:cNvPr>
          <p:cNvSpPr/>
          <p:nvPr/>
        </p:nvSpPr>
        <p:spPr>
          <a:xfrm>
            <a:off x="3528917" y="3244561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B03046DF-01FE-D048-AABC-81DD7C7929F0}"/>
              </a:ext>
            </a:extLst>
          </p:cNvPr>
          <p:cNvSpPr/>
          <p:nvPr/>
        </p:nvSpPr>
        <p:spPr>
          <a:xfrm>
            <a:off x="3528917" y="3706714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Multiply 12">
            <a:extLst>
              <a:ext uri="{FF2B5EF4-FFF2-40B4-BE49-F238E27FC236}">
                <a16:creationId xmlns:a16="http://schemas.microsoft.com/office/drawing/2014/main" id="{9AAA51C3-7131-1C46-8DD2-94800FFAFB8D}"/>
              </a:ext>
            </a:extLst>
          </p:cNvPr>
          <p:cNvSpPr/>
          <p:nvPr/>
        </p:nvSpPr>
        <p:spPr>
          <a:xfrm>
            <a:off x="4691200" y="4816429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6484D168-84B5-A149-828B-0A834E9FB5AC}"/>
              </a:ext>
            </a:extLst>
          </p:cNvPr>
          <p:cNvSpPr/>
          <p:nvPr/>
        </p:nvSpPr>
        <p:spPr>
          <a:xfrm>
            <a:off x="4691200" y="5226960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 useBgFill="1">
        <p:nvSpPr>
          <p:cNvPr id="15" name="TextBox 14">
            <a:extLst>
              <a:ext uri="{FF2B5EF4-FFF2-40B4-BE49-F238E27FC236}">
                <a16:creationId xmlns:a16="http://schemas.microsoft.com/office/drawing/2014/main" id="{483B7A02-ADC7-2648-AD71-FFB6204E8BA9}"/>
              </a:ext>
            </a:extLst>
          </p:cNvPr>
          <p:cNvSpPr txBox="1"/>
          <p:nvPr/>
        </p:nvSpPr>
        <p:spPr>
          <a:xfrm>
            <a:off x="2737724" y="1218295"/>
            <a:ext cx="3225753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100" dirty="0"/>
              <a:t>Training Session: Case 2 of 3</a:t>
            </a:r>
          </a:p>
        </p:txBody>
      </p:sp>
    </p:spTree>
    <p:extLst>
      <p:ext uri="{BB962C8B-B14F-4D97-AF65-F5344CB8AC3E}">
        <p14:creationId xmlns:p14="http://schemas.microsoft.com/office/powerpoint/2010/main" val="185671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3541</TotalTime>
  <Words>951</Words>
  <Application>Microsoft Macintosh PowerPoint</Application>
  <PresentationFormat>Widescreen</PresentationFormat>
  <Paragraphs>143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Dowling,Timothy Edward</dc:creator>
  <cp:lastModifiedBy>Dowling,Timothy Edward</cp:lastModifiedBy>
  <cp:revision>298</cp:revision>
  <cp:lastPrinted>2021-08-27T13:18:18Z</cp:lastPrinted>
  <dcterms:created xsi:type="dcterms:W3CDTF">2021-07-31T02:46:46Z</dcterms:created>
  <dcterms:modified xsi:type="dcterms:W3CDTF">2021-09-01T02:31:48Z</dcterms:modified>
</cp:coreProperties>
</file>