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8" r:id="rId3"/>
    <p:sldId id="259" r:id="rId4"/>
    <p:sldId id="490" r:id="rId5"/>
    <p:sldId id="574" r:id="rId6"/>
    <p:sldId id="594" r:id="rId7"/>
    <p:sldId id="575" r:id="rId8"/>
    <p:sldId id="331" r:id="rId9"/>
    <p:sldId id="358" r:id="rId10"/>
    <p:sldId id="355" r:id="rId11"/>
    <p:sldId id="361" r:id="rId12"/>
    <p:sldId id="596" r:id="rId13"/>
    <p:sldId id="260" r:id="rId14"/>
    <p:sldId id="545" r:id="rId15"/>
    <p:sldId id="549" r:id="rId16"/>
    <p:sldId id="318" r:id="rId17"/>
    <p:sldId id="567" r:id="rId18"/>
    <p:sldId id="542" r:id="rId19"/>
    <p:sldId id="543" r:id="rId20"/>
    <p:sldId id="544" r:id="rId21"/>
    <p:sldId id="597" r:id="rId22"/>
    <p:sldId id="262" r:id="rId23"/>
    <p:sldId id="267" r:id="rId24"/>
    <p:sldId id="257" r:id="rId25"/>
    <p:sldId id="263" r:id="rId26"/>
    <p:sldId id="268" r:id="rId27"/>
    <p:sldId id="600" r:id="rId28"/>
    <p:sldId id="314" r:id="rId29"/>
    <p:sldId id="269" r:id="rId30"/>
    <p:sldId id="270" r:id="rId31"/>
    <p:sldId id="598" r:id="rId32"/>
    <p:sldId id="599" r:id="rId33"/>
    <p:sldId id="6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43"/>
    <p:restoredTop sz="95288"/>
  </p:normalViewPr>
  <p:slideViewPr>
    <p:cSldViewPr snapToGrid="0" snapToObjects="1">
      <p:cViewPr varScale="1">
        <p:scale>
          <a:sx n="80" d="100"/>
          <a:sy n="80" d="100"/>
        </p:scale>
        <p:origin x="9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1CD26-DA09-4743-832D-765AA02756C1}" type="datetimeFigureOut">
              <a:rPr lang="en-US" smtClean="0"/>
              <a:t>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D33C6-6A9D-A547-81A5-E703560AF68D}" type="slidenum">
              <a:rPr lang="en-US" smtClean="0"/>
              <a:t>‹#›</a:t>
            </a:fld>
            <a:endParaRPr lang="en-US"/>
          </a:p>
        </p:txBody>
      </p:sp>
    </p:spTree>
    <p:extLst>
      <p:ext uri="{BB962C8B-B14F-4D97-AF65-F5344CB8AC3E}">
        <p14:creationId xmlns:p14="http://schemas.microsoft.com/office/powerpoint/2010/main" val="1682599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BE22A81-4944-154A-8C55-1D5DFE42E154}" type="slidenum">
              <a:rPr lang="en-US" altLang="en-US"/>
              <a:pPr>
                <a:spcBef>
                  <a:spcPct val="0"/>
                </a:spcBef>
              </a:pPr>
              <a:t>4</a:t>
            </a:fld>
            <a:endParaRPr lang="en-US" alt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309249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DDB1488-0502-9343-87DC-DE949A4143A7}" type="slidenum">
              <a:rPr lang="en-US" altLang="en-US"/>
              <a:pPr>
                <a:spcBef>
                  <a:spcPct val="0"/>
                </a:spcBef>
              </a:pPr>
              <a:t>20</a:t>
            </a:fld>
            <a:endParaRPr lang="en-US" alt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3478271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C8709B-5975-3C48-A5AC-5A046AD63D11}" type="slidenum">
              <a:rPr lang="en-US" altLang="en-US"/>
              <a:pPr>
                <a:spcBef>
                  <a:spcPct val="0"/>
                </a:spcBef>
              </a:pPr>
              <a:t>21</a:t>
            </a:fld>
            <a:endParaRPr lang="en-US" altLang="en-US"/>
          </a:p>
        </p:txBody>
      </p:sp>
      <p:sp>
        <p:nvSpPr>
          <p:cNvPr id="191491" name="Rectangle 2"/>
          <p:cNvSpPr>
            <a:spLocks noGrp="1" noRot="1" noChangeAspect="1" noChangeArrowheads="1" noTextEdit="1"/>
          </p:cNvSpPr>
          <p:nvPr>
            <p:ph type="sldImg"/>
          </p:nvPr>
        </p:nvSpPr>
        <p:spPr>
          <a:xfrm>
            <a:off x="381000" y="687388"/>
            <a:ext cx="6096000" cy="3429000"/>
          </a:xfrm>
          <a:ln/>
        </p:spPr>
      </p:sp>
      <p:sp>
        <p:nvSpPr>
          <p:cNvPr id="19149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pPr eaLnBrk="1" hangingPunct="1"/>
            <a:r>
              <a:rPr lang="el-GR" altLang="en-US" b="1">
                <a:solidFill>
                  <a:srgbClr val="000000"/>
                </a:solidFill>
                <a:latin typeface="Arial" charset="0"/>
                <a:ea typeface="ＭＳ Ｐゴシック" charset="-128"/>
              </a:rPr>
              <a:t>Figure 16.43: </a:t>
            </a:r>
            <a:r>
              <a:rPr lang="el-GR" altLang="en-US">
                <a:solidFill>
                  <a:srgbClr val="000000"/>
                </a:solidFill>
                <a:latin typeface="Arial" charset="0"/>
                <a:ea typeface="ＭＳ Ｐゴシック" charset="-128"/>
              </a:rPr>
              <a:t>A map of space, made by the Two Degree Field Galaxy Redshift Survey (2dF GRS), showing a slice whose vertex is at the Earth, as in Figures 16–23 and 16–42. The distances come from the measured redshifts. We see over two hundred thousand galaxies and the structure they reveal in the Universe. Many clusters of galaxies, superclusters, filaments, and voids can be traced. This plot shows the completed survey.</a:t>
            </a:r>
          </a:p>
        </p:txBody>
      </p:sp>
    </p:spTree>
    <p:extLst>
      <p:ext uri="{BB962C8B-B14F-4D97-AF65-F5344CB8AC3E}">
        <p14:creationId xmlns:p14="http://schemas.microsoft.com/office/powerpoint/2010/main" val="5698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20D5F5E-5410-2C4D-8FBE-20B7D9A12B90}" type="slidenum">
              <a:rPr lang="en-US" altLang="en-US"/>
              <a:pPr>
                <a:spcBef>
                  <a:spcPct val="0"/>
                </a:spcBef>
              </a:pPr>
              <a:t>5</a:t>
            </a:fld>
            <a:endParaRPr lang="en-US" alt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821009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D1E1675-9EB5-234F-8154-9997C5CBE5A8}" type="slidenum">
              <a:rPr lang="en-US" altLang="en-US"/>
              <a:pPr>
                <a:spcBef>
                  <a:spcPct val="0"/>
                </a:spcBef>
              </a:pPr>
              <a:t>6</a:t>
            </a:fld>
            <a:endParaRPr lang="en-US" altLang="en-US"/>
          </a:p>
        </p:txBody>
      </p:sp>
      <p:sp>
        <p:nvSpPr>
          <p:cNvPr id="119811" name="Rectangle 2"/>
          <p:cNvSpPr>
            <a:spLocks noGrp="1" noRot="1" noChangeAspect="1" noChangeArrowheads="1" noTextEdit="1"/>
          </p:cNvSpPr>
          <p:nvPr>
            <p:ph type="sldImg"/>
          </p:nvPr>
        </p:nvSpPr>
        <p:spPr>
          <a:xfrm>
            <a:off x="381000" y="687388"/>
            <a:ext cx="6096000" cy="3429000"/>
          </a:xfrm>
          <a:ln/>
        </p:spPr>
      </p:sp>
      <p:sp>
        <p:nvSpPr>
          <p:cNvPr id="11981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pPr eaLnBrk="1" hangingPunct="1"/>
            <a:r>
              <a:rPr lang="el-GR" altLang="en-US" b="1">
                <a:solidFill>
                  <a:srgbClr val="000000"/>
                </a:solidFill>
                <a:latin typeface="Arial" charset="0"/>
                <a:ea typeface="ＭＳ Ｐゴシック" charset="-128"/>
              </a:rPr>
              <a:t>Figure 16.30: </a:t>
            </a:r>
            <a:r>
              <a:rPr lang="el-GR" altLang="en-US" i="1">
                <a:solidFill>
                  <a:srgbClr val="000000"/>
                </a:solidFill>
                <a:latin typeface="Arial" charset="0"/>
                <a:ea typeface="ＭＳ Ｐゴシック" charset="-128"/>
              </a:rPr>
              <a:t>(top) </a:t>
            </a:r>
            <a:r>
              <a:rPr lang="el-GR" altLang="en-US">
                <a:solidFill>
                  <a:srgbClr val="000000"/>
                </a:solidFill>
                <a:latin typeface="Arial" charset="0"/>
                <a:ea typeface="ＭＳ Ｐゴシック" charset="-128"/>
              </a:rPr>
              <a:t>The optical spectrum of a very nearby galaxy, having essentially zero redshift. Various emission and absorption lines are marked. </a:t>
            </a:r>
            <a:r>
              <a:rPr lang="el-GR" altLang="en-US" i="1">
                <a:solidFill>
                  <a:srgbClr val="000000"/>
                </a:solidFill>
                <a:latin typeface="Arial" charset="0"/>
                <a:ea typeface="ＭＳ Ｐゴシック" charset="-128"/>
              </a:rPr>
              <a:t>(bottom) </a:t>
            </a:r>
            <a:r>
              <a:rPr lang="el-GR" altLang="en-US">
                <a:solidFill>
                  <a:srgbClr val="000000"/>
                </a:solidFill>
                <a:latin typeface="Arial" charset="0"/>
                <a:ea typeface="ＭＳ Ｐゴシック" charset="-128"/>
              </a:rPr>
              <a:t>The spectrum of the same galaxy, if it were at a redshift </a:t>
            </a:r>
            <a:r>
              <a:rPr lang="el-GR" altLang="en-US" i="1">
                <a:solidFill>
                  <a:srgbClr val="000000"/>
                </a:solidFill>
                <a:latin typeface="Arial" charset="0"/>
                <a:ea typeface="ＭＳ Ｐゴシック" charset="-128"/>
              </a:rPr>
              <a:t>z </a:t>
            </a:r>
            <a:r>
              <a:rPr lang="en-US" altLang="en-US">
                <a:solidFill>
                  <a:srgbClr val="000000"/>
                </a:solidFill>
                <a:latin typeface="Arial" charset="0"/>
                <a:ea typeface="ＭＳ Ｐゴシック" charset="-128"/>
              </a:rPr>
              <a:t>= </a:t>
            </a:r>
            <a:r>
              <a:rPr lang="el-GR" altLang="en-US">
                <a:solidFill>
                  <a:srgbClr val="000000"/>
                </a:solidFill>
                <a:latin typeface="Arial" charset="0"/>
                <a:ea typeface="ＭＳ Ｐゴシック" charset="-128"/>
              </a:rPr>
              <a:t>0.1 (in other words, a recession speed of about 30,000 km/sec; see </a:t>
            </a:r>
            <a:r>
              <a:rPr lang="el-GR" altLang="en-US" i="1">
                <a:solidFill>
                  <a:srgbClr val="000000"/>
                </a:solidFill>
                <a:latin typeface="Arial" charset="0"/>
                <a:ea typeface="ＭＳ Ｐゴシック" charset="-128"/>
              </a:rPr>
              <a:t>Figure It Out 16.2: Redshifts and Hubble’s Law</a:t>
            </a:r>
            <a:r>
              <a:rPr lang="el-GR" altLang="en-US">
                <a:solidFill>
                  <a:srgbClr val="000000"/>
                </a:solidFill>
                <a:latin typeface="Arial" charset="0"/>
                <a:ea typeface="ＭＳ Ｐゴシック" charset="-128"/>
              </a:rPr>
              <a:t>). The same patterns of emission and absorption lines are visible, but their wavelengths are shifted toward the red by 10 per cent.</a:t>
            </a:r>
          </a:p>
          <a:p>
            <a:pPr eaLnBrk="1" hangingPunct="1"/>
            <a:r>
              <a:rPr lang="el-GR" altLang="en-US">
                <a:solidFill>
                  <a:srgbClr val="000000"/>
                </a:solidFill>
                <a:latin typeface="Univers-CondensedLight" charset="0"/>
                <a:ea typeface="ＭＳ Ｐゴシック" charset="-128"/>
              </a:rPr>
              <a:t>A. Filippenko and R. J. Foley</a:t>
            </a:r>
          </a:p>
          <a:p>
            <a:pPr eaLnBrk="1" hangingPunct="1"/>
            <a:endParaRPr lang="el-GR" alt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7640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EEA9ED6-49DA-B843-8C79-6DC7271FC137}" type="slidenum">
              <a:rPr lang="en-US" altLang="en-US"/>
              <a:pPr>
                <a:spcBef>
                  <a:spcPct val="0"/>
                </a:spcBef>
              </a:pPr>
              <a:t>7</a:t>
            </a:fld>
            <a:endParaRPr lang="en-US" alt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836381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defRPr>
            </a:lvl1pPr>
            <a:lvl2pPr marL="742950" indent="-285750">
              <a:spcBef>
                <a:spcPct val="30000"/>
              </a:spcBef>
              <a:defRPr sz="1200">
                <a:solidFill>
                  <a:schemeClr val="tx1"/>
                </a:solidFill>
                <a:latin typeface="Arial" charset="0"/>
                <a:ea typeface="MS PGothic" charset="-128"/>
              </a:defRPr>
            </a:lvl2pPr>
            <a:lvl3pPr marL="1143000" indent="-228600">
              <a:spcBef>
                <a:spcPct val="30000"/>
              </a:spcBef>
              <a:defRPr sz="1200">
                <a:solidFill>
                  <a:schemeClr val="tx1"/>
                </a:solidFill>
                <a:latin typeface="Arial" charset="0"/>
                <a:ea typeface="MS PGothic" charset="-128"/>
              </a:defRPr>
            </a:lvl3pPr>
            <a:lvl4pPr marL="1600200" indent="-228600">
              <a:spcBef>
                <a:spcPct val="30000"/>
              </a:spcBef>
              <a:defRPr sz="1200">
                <a:solidFill>
                  <a:schemeClr val="tx1"/>
                </a:solidFill>
                <a:latin typeface="Arial" charset="0"/>
                <a:ea typeface="MS PGothic" charset="-128"/>
              </a:defRPr>
            </a:lvl4pPr>
            <a:lvl5pPr marL="2057400" indent="-228600">
              <a:spcBef>
                <a:spcPct val="30000"/>
              </a:spcBef>
              <a:defRPr sz="1200">
                <a:solidFill>
                  <a:schemeClr val="tx1"/>
                </a:solidFill>
                <a:latin typeface="Arial" charset="0"/>
                <a:ea typeface="MS PGothic" charset="-128"/>
              </a:defRPr>
            </a:lvl5pPr>
            <a:lvl6pPr marL="2514600" indent="-228600" eaLnBrk="0" fontAlgn="base" hangingPunct="0">
              <a:spcBef>
                <a:spcPct val="30000"/>
              </a:spcBef>
              <a:spcAft>
                <a:spcPct val="0"/>
              </a:spcAft>
              <a:defRPr sz="1200">
                <a:solidFill>
                  <a:schemeClr val="tx1"/>
                </a:solidFill>
                <a:latin typeface="Arial" charset="0"/>
                <a:ea typeface="MS PGothic" charset="-128"/>
              </a:defRPr>
            </a:lvl6pPr>
            <a:lvl7pPr marL="2971800" indent="-228600" eaLnBrk="0" fontAlgn="base" hangingPunct="0">
              <a:spcBef>
                <a:spcPct val="30000"/>
              </a:spcBef>
              <a:spcAft>
                <a:spcPct val="0"/>
              </a:spcAft>
              <a:defRPr sz="1200">
                <a:solidFill>
                  <a:schemeClr val="tx1"/>
                </a:solidFill>
                <a:latin typeface="Arial" charset="0"/>
                <a:ea typeface="MS PGothic" charset="-128"/>
              </a:defRPr>
            </a:lvl7pPr>
            <a:lvl8pPr marL="3429000" indent="-228600" eaLnBrk="0" fontAlgn="base" hangingPunct="0">
              <a:spcBef>
                <a:spcPct val="30000"/>
              </a:spcBef>
              <a:spcAft>
                <a:spcPct val="0"/>
              </a:spcAft>
              <a:defRPr sz="1200">
                <a:solidFill>
                  <a:schemeClr val="tx1"/>
                </a:solidFill>
                <a:latin typeface="Arial" charset="0"/>
                <a:ea typeface="MS PGothic" charset="-128"/>
              </a:defRPr>
            </a:lvl8pPr>
            <a:lvl9pPr marL="3886200" indent="-2286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76CE5372-5FAC-024F-8926-FD0DC814FE44}" type="slidenum">
              <a:rPr lang="en-US" altLang="en-US"/>
              <a:pPr>
                <a:spcBef>
                  <a:spcPct val="0"/>
                </a:spcBef>
              </a:pPr>
              <a:t>8</a:t>
            </a:fld>
            <a:endParaRPr lang="en-US" altLang="en-US"/>
          </a:p>
        </p:txBody>
      </p:sp>
      <p:sp>
        <p:nvSpPr>
          <p:cNvPr id="15363" name="Rectangle 2"/>
          <p:cNvSpPr>
            <a:spLocks noGrp="1" noRot="1" noChangeAspect="1" noChangeArrowheads="1" noTextEdit="1"/>
          </p:cNvSpPr>
          <p:nvPr>
            <p:ph type="sldImg"/>
          </p:nvPr>
        </p:nvSpPr>
        <p:spPr>
          <a:xfrm>
            <a:off x="381000" y="687388"/>
            <a:ext cx="6096000" cy="3429000"/>
          </a:xfrm>
          <a:ln/>
        </p:spPr>
      </p:sp>
      <p:sp>
        <p:nvSpPr>
          <p:cNvPr id="15364"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pPr eaLnBrk="1" hangingPunct="1"/>
            <a:r>
              <a:rPr lang="el-GR" altLang="en-US" b="1">
                <a:solidFill>
                  <a:srgbClr val="000000"/>
                </a:solidFill>
                <a:latin typeface="Arial" charset="0"/>
                <a:ea typeface="MS PGothic" charset="-128"/>
              </a:rPr>
              <a:t>Figure 17.9: </a:t>
            </a:r>
            <a:r>
              <a:rPr lang="en-US" altLang="en-US">
                <a:solidFill>
                  <a:srgbClr val="000000"/>
                </a:solidFill>
                <a:latin typeface="Arial" charset="0"/>
                <a:ea typeface="MS PGothic" charset="-128"/>
              </a:rPr>
              <a:t>(a) </a:t>
            </a:r>
            <a:r>
              <a:rPr lang="el-GR" altLang="en-US">
                <a:solidFill>
                  <a:srgbClr val="000000"/>
                </a:solidFill>
                <a:latin typeface="Arial" charset="0"/>
                <a:ea typeface="MS PGothic" charset="-128"/>
              </a:rPr>
              <a:t>The upper spectrum is a photographic optical spectrum of the quasar 3C 273. Dark lines represent emission, not absorption. The hydrogen Balmer emission lines (H</a:t>
            </a:r>
            <a:r>
              <a:rPr lang="el-GR" altLang="en-US">
                <a:solidFill>
                  <a:srgbClr val="000000"/>
                </a:solidFill>
                <a:latin typeface="Lucida Grande" charset="0"/>
                <a:ea typeface="MS PGothic" charset="-128"/>
              </a:rPr>
              <a:t>β</a:t>
            </a:r>
            <a:r>
              <a:rPr lang="el-GR" altLang="en-US">
                <a:solidFill>
                  <a:srgbClr val="000000"/>
                </a:solidFill>
                <a:latin typeface="Arial" charset="0"/>
                <a:ea typeface="MS PGothic" charset="-128"/>
              </a:rPr>
              <a:t>, H</a:t>
            </a:r>
            <a:r>
              <a:rPr lang="el-GR" altLang="en-US">
                <a:solidFill>
                  <a:srgbClr val="000000"/>
                </a:solidFill>
                <a:latin typeface="Lucida Grande" charset="0"/>
                <a:ea typeface="MS PGothic" charset="-128"/>
              </a:rPr>
              <a:t>γ</a:t>
            </a:r>
            <a:r>
              <a:rPr lang="el-GR" altLang="en-US">
                <a:solidFill>
                  <a:srgbClr val="000000"/>
                </a:solidFill>
                <a:latin typeface="Arial" charset="0"/>
                <a:ea typeface="MS PGothic" charset="-128"/>
              </a:rPr>
              <a:t>, and H</a:t>
            </a:r>
            <a:r>
              <a:rPr lang="el-GR" altLang="en-US">
                <a:solidFill>
                  <a:srgbClr val="000000"/>
                </a:solidFill>
                <a:latin typeface="Lucida Grande" charset="0"/>
                <a:ea typeface="MS PGothic" charset="-128"/>
              </a:rPr>
              <a:t>δ</a:t>
            </a:r>
            <a:r>
              <a:rPr lang="el-GR" altLang="en-US">
                <a:solidFill>
                  <a:srgbClr val="000000"/>
                </a:solidFill>
                <a:latin typeface="Arial" charset="0"/>
                <a:ea typeface="MS PGothic" charset="-128"/>
              </a:rPr>
              <a:t>) appear as fuzzy (broad) bands. When properly scanned, the spectrum would look much like the modern, well-calibrated spectrum of 3C 273 shown in </a:t>
            </a:r>
            <a:r>
              <a:rPr lang="en-US" altLang="en-US">
                <a:solidFill>
                  <a:srgbClr val="000000"/>
                </a:solidFill>
                <a:latin typeface="Arial" charset="0"/>
                <a:ea typeface="MS PGothic" charset="-128"/>
              </a:rPr>
              <a:t>(b)</a:t>
            </a:r>
            <a:r>
              <a:rPr lang="el-GR" altLang="en-US" i="1">
                <a:solidFill>
                  <a:srgbClr val="000000"/>
                </a:solidFill>
                <a:latin typeface="Arial" charset="0"/>
                <a:ea typeface="MS PGothic" charset="-128"/>
              </a:rPr>
              <a:t>. </a:t>
            </a:r>
            <a:endParaRPr lang="en-US" altLang="en-US" i="1">
              <a:solidFill>
                <a:srgbClr val="000000"/>
              </a:solidFill>
              <a:latin typeface="Arial" charset="0"/>
              <a:ea typeface="MS PGothic" charset="-128"/>
            </a:endParaRPr>
          </a:p>
          <a:p>
            <a:pPr eaLnBrk="1" hangingPunct="1"/>
            <a:r>
              <a:rPr lang="el-GR" altLang="en-US">
                <a:solidFill>
                  <a:srgbClr val="000000"/>
                </a:solidFill>
                <a:latin typeface="Arial" charset="0"/>
                <a:ea typeface="MS PGothic" charset="-128"/>
              </a:rPr>
              <a:t>The comparison spectrum in </a:t>
            </a:r>
            <a:r>
              <a:rPr lang="el-GR" altLang="en-US" i="1">
                <a:solidFill>
                  <a:srgbClr val="000000"/>
                </a:solidFill>
                <a:latin typeface="Arial" charset="0"/>
                <a:ea typeface="MS PGothic" charset="-128"/>
              </a:rPr>
              <a:t>(a) </a:t>
            </a:r>
            <a:r>
              <a:rPr lang="el-GR" altLang="en-US">
                <a:solidFill>
                  <a:srgbClr val="000000"/>
                </a:solidFill>
                <a:latin typeface="Arial" charset="0"/>
                <a:ea typeface="MS PGothic" charset="-128"/>
              </a:rPr>
              <a:t>is of a hot lamp in the telescope dome; it consists of hydrogen, helium, neon, and other elements that emit lines at known wavelengths. This “comparison spectrum” establishes the wavelength scale. A color bar shows the colors of the different wavelengths of the comparison spectrum. </a:t>
            </a:r>
            <a:endParaRPr lang="en-US" altLang="en-US">
              <a:solidFill>
                <a:srgbClr val="000000"/>
              </a:solidFill>
              <a:latin typeface="Arial" charset="0"/>
              <a:ea typeface="MS PGothic" charset="-128"/>
            </a:endParaRPr>
          </a:p>
          <a:p>
            <a:pPr eaLnBrk="1" hangingPunct="1"/>
            <a:r>
              <a:rPr lang="el-GR" altLang="en-US">
                <a:solidFill>
                  <a:srgbClr val="000000"/>
                </a:solidFill>
                <a:latin typeface="Arial" charset="0"/>
                <a:ea typeface="MS PGothic" charset="-128"/>
              </a:rPr>
              <a:t>The hydrogen Balmer lines (H</a:t>
            </a:r>
            <a:r>
              <a:rPr lang="el-GR" altLang="en-US">
                <a:solidFill>
                  <a:srgbClr val="000000"/>
                </a:solidFill>
                <a:latin typeface="Lucida Grande" charset="0"/>
                <a:ea typeface="MS PGothic" charset="-128"/>
              </a:rPr>
              <a:t>β</a:t>
            </a:r>
            <a:r>
              <a:rPr lang="el-GR" altLang="en-US">
                <a:solidFill>
                  <a:srgbClr val="000000"/>
                </a:solidFill>
                <a:latin typeface="Arial" charset="0"/>
                <a:ea typeface="MS PGothic" charset="-128"/>
              </a:rPr>
              <a:t>, H</a:t>
            </a:r>
            <a:r>
              <a:rPr lang="el-GR" altLang="en-US">
                <a:solidFill>
                  <a:srgbClr val="000000"/>
                </a:solidFill>
                <a:latin typeface="Lucida Grande" charset="0"/>
                <a:ea typeface="MS PGothic" charset="-128"/>
              </a:rPr>
              <a:t>γ</a:t>
            </a:r>
            <a:r>
              <a:rPr lang="el-GR" altLang="en-US">
                <a:solidFill>
                  <a:srgbClr val="000000"/>
                </a:solidFill>
                <a:latin typeface="Arial" charset="0"/>
                <a:ea typeface="MS PGothic" charset="-128"/>
              </a:rPr>
              <a:t>, and H</a:t>
            </a:r>
            <a:r>
              <a:rPr lang="el-GR" altLang="en-US">
                <a:solidFill>
                  <a:srgbClr val="000000"/>
                </a:solidFill>
                <a:latin typeface="Lucida Grande" charset="0"/>
                <a:ea typeface="MS PGothic" charset="-128"/>
              </a:rPr>
              <a:t>δ</a:t>
            </a:r>
            <a:r>
              <a:rPr lang="el-GR" altLang="en-US">
                <a:solidFill>
                  <a:srgbClr val="000000"/>
                </a:solidFill>
                <a:latin typeface="Arial" charset="0"/>
                <a:ea typeface="MS PGothic" charset="-128"/>
              </a:rPr>
              <a:t>) in the quasar </a:t>
            </a:r>
            <a:r>
              <a:rPr lang="el-GR" altLang="en-US" i="1">
                <a:solidFill>
                  <a:srgbClr val="000000"/>
                </a:solidFill>
                <a:latin typeface="Arial" charset="0"/>
                <a:ea typeface="MS PGothic" charset="-128"/>
              </a:rPr>
              <a:t>(upper) </a:t>
            </a:r>
            <a:r>
              <a:rPr lang="el-GR" altLang="en-US">
                <a:solidFill>
                  <a:srgbClr val="000000"/>
                </a:solidFill>
                <a:latin typeface="Arial" charset="0"/>
                <a:ea typeface="MS PGothic" charset="-128"/>
              </a:rPr>
              <a:t>spectrum in </a:t>
            </a:r>
            <a:r>
              <a:rPr lang="el-GR" altLang="en-US" i="1">
                <a:solidFill>
                  <a:srgbClr val="000000"/>
                </a:solidFill>
                <a:latin typeface="Arial" charset="0"/>
                <a:ea typeface="MS PGothic" charset="-128"/>
              </a:rPr>
              <a:t>(a) </a:t>
            </a:r>
            <a:r>
              <a:rPr lang="el-GR" altLang="en-US">
                <a:solidFill>
                  <a:srgbClr val="000000"/>
                </a:solidFill>
                <a:latin typeface="Arial" charset="0"/>
                <a:ea typeface="MS PGothic" charset="-128"/>
              </a:rPr>
              <a:t>are at longer wavelengths (labels in red) than in the comparison spectrum (labels in green). Similarly, in </a:t>
            </a:r>
            <a:r>
              <a:rPr lang="el-GR" altLang="en-US" i="1">
                <a:solidFill>
                  <a:srgbClr val="000000"/>
                </a:solidFill>
                <a:latin typeface="Arial" charset="0"/>
                <a:ea typeface="MS PGothic" charset="-128"/>
              </a:rPr>
              <a:t>(b), </a:t>
            </a:r>
            <a:r>
              <a:rPr lang="el-GR" altLang="en-US">
                <a:solidFill>
                  <a:srgbClr val="000000"/>
                </a:solidFill>
                <a:latin typeface="Arial" charset="0"/>
                <a:ea typeface="MS PGothic" charset="-128"/>
              </a:rPr>
              <a:t>the observed hydrogen emission lines appear redshifted to wavelengths longer than their laboratory values (indicated at the top). The redshift of 16% corresponds, according to Hubble’s law (with </a:t>
            </a:r>
            <a:r>
              <a:rPr lang="el-GR" altLang="en-US" i="1">
                <a:solidFill>
                  <a:srgbClr val="000000"/>
                </a:solidFill>
                <a:latin typeface="Arial" charset="0"/>
                <a:ea typeface="MS PGothic" charset="-128"/>
              </a:rPr>
              <a:t>H</a:t>
            </a:r>
            <a:r>
              <a:rPr lang="el-GR" altLang="en-US" baseline="-25000">
                <a:solidFill>
                  <a:srgbClr val="000000"/>
                </a:solidFill>
                <a:latin typeface="Arial" charset="0"/>
                <a:ea typeface="MS PGothic" charset="-128"/>
              </a:rPr>
              <a:t>0</a:t>
            </a:r>
            <a:r>
              <a:rPr lang="el-GR" altLang="en-US">
                <a:solidFill>
                  <a:srgbClr val="000000"/>
                </a:solidFill>
                <a:latin typeface="Arial" charset="0"/>
                <a:ea typeface="MS PGothic" charset="-128"/>
              </a:rPr>
              <a:t> </a:t>
            </a:r>
            <a:r>
              <a:rPr lang="en-US" altLang="en-US">
                <a:solidFill>
                  <a:srgbClr val="000000"/>
                </a:solidFill>
                <a:latin typeface="Arial" charset="0"/>
                <a:ea typeface="MS PGothic" charset="-128"/>
              </a:rPr>
              <a:t>= </a:t>
            </a:r>
            <a:r>
              <a:rPr lang="el-GR" altLang="en-US">
                <a:solidFill>
                  <a:srgbClr val="000000"/>
                </a:solidFill>
                <a:latin typeface="Arial" charset="0"/>
                <a:ea typeface="MS PGothic" charset="-128"/>
              </a:rPr>
              <a:t>71 km/sec/Mpc), to a distance of 2.2 billion light-years. (b: A. Filippenko and R. J. Foley, UC Berkeley)</a:t>
            </a:r>
          </a:p>
          <a:p>
            <a:pPr eaLnBrk="1" hangingPunct="1"/>
            <a:r>
              <a:rPr lang="el-GR" altLang="en-US">
                <a:solidFill>
                  <a:srgbClr val="000000"/>
                </a:solidFill>
                <a:latin typeface="Univers-CondensedLight" charset="0"/>
                <a:ea typeface="MS PGothic" charset="-128"/>
              </a:rPr>
              <a:t>Maarten Schmidt/Palomar Observatory/Caltech photograph</a:t>
            </a:r>
            <a:endParaRPr lang="el-GR" altLang="en-US">
              <a:solidFill>
                <a:srgbClr val="000000"/>
              </a:solidFill>
              <a:latin typeface="Arial" charset="0"/>
              <a:ea typeface="MS PGothic" charset="-128"/>
            </a:endParaRPr>
          </a:p>
        </p:txBody>
      </p:sp>
    </p:spTree>
    <p:extLst>
      <p:ext uri="{BB962C8B-B14F-4D97-AF65-F5344CB8AC3E}">
        <p14:creationId xmlns:p14="http://schemas.microsoft.com/office/powerpoint/2010/main" val="429621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defRPr>
            </a:lvl1pPr>
            <a:lvl2pPr marL="742950" indent="-285750">
              <a:spcBef>
                <a:spcPct val="30000"/>
              </a:spcBef>
              <a:defRPr sz="1200">
                <a:solidFill>
                  <a:schemeClr val="tx1"/>
                </a:solidFill>
                <a:latin typeface="Arial" charset="0"/>
                <a:ea typeface="MS PGothic" charset="-128"/>
              </a:defRPr>
            </a:lvl2pPr>
            <a:lvl3pPr marL="1143000" indent="-228600">
              <a:spcBef>
                <a:spcPct val="30000"/>
              </a:spcBef>
              <a:defRPr sz="1200">
                <a:solidFill>
                  <a:schemeClr val="tx1"/>
                </a:solidFill>
                <a:latin typeface="Arial" charset="0"/>
                <a:ea typeface="MS PGothic" charset="-128"/>
              </a:defRPr>
            </a:lvl3pPr>
            <a:lvl4pPr marL="1600200" indent="-228600">
              <a:spcBef>
                <a:spcPct val="30000"/>
              </a:spcBef>
              <a:defRPr sz="1200">
                <a:solidFill>
                  <a:schemeClr val="tx1"/>
                </a:solidFill>
                <a:latin typeface="Arial" charset="0"/>
                <a:ea typeface="MS PGothic" charset="-128"/>
              </a:defRPr>
            </a:lvl4pPr>
            <a:lvl5pPr marL="2057400" indent="-228600">
              <a:spcBef>
                <a:spcPct val="30000"/>
              </a:spcBef>
              <a:defRPr sz="1200">
                <a:solidFill>
                  <a:schemeClr val="tx1"/>
                </a:solidFill>
                <a:latin typeface="Arial" charset="0"/>
                <a:ea typeface="MS PGothic" charset="-128"/>
              </a:defRPr>
            </a:lvl5pPr>
            <a:lvl6pPr marL="2514600" indent="-228600" eaLnBrk="0" fontAlgn="base" hangingPunct="0">
              <a:spcBef>
                <a:spcPct val="30000"/>
              </a:spcBef>
              <a:spcAft>
                <a:spcPct val="0"/>
              </a:spcAft>
              <a:defRPr sz="1200">
                <a:solidFill>
                  <a:schemeClr val="tx1"/>
                </a:solidFill>
                <a:latin typeface="Arial" charset="0"/>
                <a:ea typeface="MS PGothic" charset="-128"/>
              </a:defRPr>
            </a:lvl6pPr>
            <a:lvl7pPr marL="2971800" indent="-228600" eaLnBrk="0" fontAlgn="base" hangingPunct="0">
              <a:spcBef>
                <a:spcPct val="30000"/>
              </a:spcBef>
              <a:spcAft>
                <a:spcPct val="0"/>
              </a:spcAft>
              <a:defRPr sz="1200">
                <a:solidFill>
                  <a:schemeClr val="tx1"/>
                </a:solidFill>
                <a:latin typeface="Arial" charset="0"/>
                <a:ea typeface="MS PGothic" charset="-128"/>
              </a:defRPr>
            </a:lvl7pPr>
            <a:lvl8pPr marL="3429000" indent="-228600" eaLnBrk="0" fontAlgn="base" hangingPunct="0">
              <a:spcBef>
                <a:spcPct val="30000"/>
              </a:spcBef>
              <a:spcAft>
                <a:spcPct val="0"/>
              </a:spcAft>
              <a:defRPr sz="1200">
                <a:solidFill>
                  <a:schemeClr val="tx1"/>
                </a:solidFill>
                <a:latin typeface="Arial" charset="0"/>
                <a:ea typeface="MS PGothic" charset="-128"/>
              </a:defRPr>
            </a:lvl8pPr>
            <a:lvl9pPr marL="3886200" indent="-2286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DF5367AC-D89C-AF4A-80BD-9009799AEC20}" type="slidenum">
              <a:rPr lang="en-US" altLang="en-US"/>
              <a:pPr>
                <a:spcBef>
                  <a:spcPct val="0"/>
                </a:spcBef>
              </a:pPr>
              <a:t>9</a:t>
            </a:fld>
            <a:endParaRPr lang="en-US" altLang="en-US"/>
          </a:p>
        </p:txBody>
      </p:sp>
      <p:sp>
        <p:nvSpPr>
          <p:cNvPr id="50179" name="Rectangle 2"/>
          <p:cNvSpPr>
            <a:spLocks noGrp="1" noRot="1" noChangeAspect="1" noChangeArrowheads="1" noTextEdit="1"/>
          </p:cNvSpPr>
          <p:nvPr>
            <p:ph type="sldImg"/>
          </p:nvPr>
        </p:nvSpPr>
        <p:spPr>
          <a:xfrm>
            <a:off x="381000" y="687388"/>
            <a:ext cx="6096000" cy="3429000"/>
          </a:xfrm>
          <a:ln/>
        </p:spPr>
      </p:sp>
      <p:sp>
        <p:nvSpPr>
          <p:cNvPr id="50180"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pPr eaLnBrk="1" hangingPunct="1"/>
            <a:r>
              <a:rPr lang="el-GR" altLang="en-US" b="1">
                <a:solidFill>
                  <a:srgbClr val="000000"/>
                </a:solidFill>
                <a:latin typeface="Arial" charset="0"/>
                <a:ea typeface="MS PGothic" charset="-128"/>
              </a:rPr>
              <a:t>Figure 17.6: </a:t>
            </a:r>
            <a:r>
              <a:rPr lang="el-GR" altLang="en-US">
                <a:solidFill>
                  <a:srgbClr val="000000"/>
                </a:solidFill>
                <a:latin typeface="Arial" charset="0"/>
                <a:ea typeface="MS PGothic" charset="-128"/>
              </a:rPr>
              <a:t>Original optical photographs of four of the first known quasars, from the photographic era before the current era of making electronic images. The objects appear star-like, but measurements with radio telescopes show that they are much brighter than normal stars at radio wavelengths.</a:t>
            </a:r>
          </a:p>
          <a:p>
            <a:pPr eaLnBrk="1" hangingPunct="1"/>
            <a:r>
              <a:rPr lang="el-GR" altLang="en-US">
                <a:solidFill>
                  <a:srgbClr val="000000"/>
                </a:solidFill>
                <a:latin typeface="Univers-CondensedLight" charset="0"/>
                <a:ea typeface="MS PGothic" charset="-128"/>
              </a:rPr>
              <a:t>Palomar Observatory, Caltech</a:t>
            </a:r>
          </a:p>
          <a:p>
            <a:pPr eaLnBrk="1" hangingPunct="1"/>
            <a:endParaRPr lang="el-GR" altLang="en-US">
              <a:solidFill>
                <a:srgbClr val="000000"/>
              </a:solidFill>
              <a:latin typeface="Arial" charset="0"/>
              <a:ea typeface="MS PGothic" charset="-128"/>
            </a:endParaRPr>
          </a:p>
        </p:txBody>
      </p:sp>
    </p:spTree>
    <p:extLst>
      <p:ext uri="{BB962C8B-B14F-4D97-AF65-F5344CB8AC3E}">
        <p14:creationId xmlns:p14="http://schemas.microsoft.com/office/powerpoint/2010/main" val="734036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defRPr>
            </a:lvl1pPr>
            <a:lvl2pPr marL="742950" indent="-285750">
              <a:spcBef>
                <a:spcPct val="30000"/>
              </a:spcBef>
              <a:defRPr sz="1200">
                <a:solidFill>
                  <a:schemeClr val="tx1"/>
                </a:solidFill>
                <a:latin typeface="Arial" charset="0"/>
                <a:ea typeface="MS PGothic" charset="-128"/>
              </a:defRPr>
            </a:lvl2pPr>
            <a:lvl3pPr marL="1143000" indent="-228600">
              <a:spcBef>
                <a:spcPct val="30000"/>
              </a:spcBef>
              <a:defRPr sz="1200">
                <a:solidFill>
                  <a:schemeClr val="tx1"/>
                </a:solidFill>
                <a:latin typeface="Arial" charset="0"/>
                <a:ea typeface="MS PGothic" charset="-128"/>
              </a:defRPr>
            </a:lvl3pPr>
            <a:lvl4pPr marL="1600200" indent="-228600">
              <a:spcBef>
                <a:spcPct val="30000"/>
              </a:spcBef>
              <a:defRPr sz="1200">
                <a:solidFill>
                  <a:schemeClr val="tx1"/>
                </a:solidFill>
                <a:latin typeface="Arial" charset="0"/>
                <a:ea typeface="MS PGothic" charset="-128"/>
              </a:defRPr>
            </a:lvl4pPr>
            <a:lvl5pPr marL="2057400" indent="-228600">
              <a:spcBef>
                <a:spcPct val="30000"/>
              </a:spcBef>
              <a:defRPr sz="1200">
                <a:solidFill>
                  <a:schemeClr val="tx1"/>
                </a:solidFill>
                <a:latin typeface="Arial" charset="0"/>
                <a:ea typeface="MS PGothic" charset="-128"/>
              </a:defRPr>
            </a:lvl5pPr>
            <a:lvl6pPr marL="2514600" indent="-228600" eaLnBrk="0" fontAlgn="base" hangingPunct="0">
              <a:spcBef>
                <a:spcPct val="30000"/>
              </a:spcBef>
              <a:spcAft>
                <a:spcPct val="0"/>
              </a:spcAft>
              <a:defRPr sz="1200">
                <a:solidFill>
                  <a:schemeClr val="tx1"/>
                </a:solidFill>
                <a:latin typeface="Arial" charset="0"/>
                <a:ea typeface="MS PGothic" charset="-128"/>
              </a:defRPr>
            </a:lvl6pPr>
            <a:lvl7pPr marL="2971800" indent="-228600" eaLnBrk="0" fontAlgn="base" hangingPunct="0">
              <a:spcBef>
                <a:spcPct val="30000"/>
              </a:spcBef>
              <a:spcAft>
                <a:spcPct val="0"/>
              </a:spcAft>
              <a:defRPr sz="1200">
                <a:solidFill>
                  <a:schemeClr val="tx1"/>
                </a:solidFill>
                <a:latin typeface="Arial" charset="0"/>
                <a:ea typeface="MS PGothic" charset="-128"/>
              </a:defRPr>
            </a:lvl7pPr>
            <a:lvl8pPr marL="3429000" indent="-228600" eaLnBrk="0" fontAlgn="base" hangingPunct="0">
              <a:spcBef>
                <a:spcPct val="30000"/>
              </a:spcBef>
              <a:spcAft>
                <a:spcPct val="0"/>
              </a:spcAft>
              <a:defRPr sz="1200">
                <a:solidFill>
                  <a:schemeClr val="tx1"/>
                </a:solidFill>
                <a:latin typeface="Arial" charset="0"/>
                <a:ea typeface="MS PGothic" charset="-128"/>
              </a:defRPr>
            </a:lvl8pPr>
            <a:lvl9pPr marL="3886200" indent="-2286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5F94EE12-2F6B-E248-AEE3-B1B74E3A9596}" type="slidenum">
              <a:rPr lang="en-US" altLang="en-US"/>
              <a:pPr>
                <a:spcBef>
                  <a:spcPct val="0"/>
                </a:spcBef>
              </a:pPr>
              <a:t>16</a:t>
            </a:fld>
            <a:endParaRPr lang="en-US" altLang="en-US"/>
          </a:p>
        </p:txBody>
      </p:sp>
      <p:sp>
        <p:nvSpPr>
          <p:cNvPr id="71683" name="Rectangle 2"/>
          <p:cNvSpPr>
            <a:spLocks noGrp="1" noRot="1" noChangeAspect="1" noChangeArrowheads="1" noTextEdit="1"/>
          </p:cNvSpPr>
          <p:nvPr>
            <p:ph type="sldImg"/>
          </p:nvPr>
        </p:nvSpPr>
        <p:spPr>
          <a:xfrm>
            <a:off x="381000" y="687388"/>
            <a:ext cx="6096000" cy="3429000"/>
          </a:xfrm>
          <a:ln/>
        </p:spPr>
      </p:sp>
      <p:sp>
        <p:nvSpPr>
          <p:cNvPr id="71684"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pPr eaLnBrk="1" hangingPunct="1"/>
            <a:r>
              <a:rPr lang="el-GR" altLang="en-US" b="1">
                <a:solidFill>
                  <a:srgbClr val="000000"/>
                </a:solidFill>
                <a:latin typeface="Arial" charset="0"/>
                <a:ea typeface="MS PGothic" charset="-128"/>
              </a:rPr>
              <a:t>Figure 17.32: </a:t>
            </a:r>
            <a:r>
              <a:rPr lang="el-GR" altLang="en-US">
                <a:solidFill>
                  <a:srgbClr val="000000"/>
                </a:solidFill>
                <a:latin typeface="Arial" charset="0"/>
                <a:ea typeface="MS PGothic" charset="-128"/>
              </a:rPr>
              <a:t>Spectra of two quasars, plotted with the redshift removed (so that we see light at the emitted wavelengths rather than the observed, redshifted wavelengths). A high-redshift quasar </a:t>
            </a:r>
            <a:r>
              <a:rPr lang="el-GR" altLang="en-US" i="1">
                <a:solidFill>
                  <a:srgbClr val="000000"/>
                </a:solidFill>
                <a:latin typeface="Arial" charset="0"/>
                <a:ea typeface="MS PGothic" charset="-128"/>
              </a:rPr>
              <a:t>(bottom) </a:t>
            </a:r>
            <a:r>
              <a:rPr lang="el-GR" altLang="en-US">
                <a:solidFill>
                  <a:srgbClr val="000000"/>
                </a:solidFill>
                <a:latin typeface="Arial" charset="0"/>
                <a:ea typeface="MS PGothic" charset="-128"/>
              </a:rPr>
              <a:t>shows a large number of absorption lines produced by clouds of gas and galaxies along our line of sight to the quasar. Most of these lines, especially the ones in the blue (left) part of the spectrum, correspond to the hydrogen Lyman-</a:t>
            </a:r>
            <a:r>
              <a:rPr lang="el-GR" altLang="en-US">
                <a:solidFill>
                  <a:srgbClr val="000000"/>
                </a:solidFill>
                <a:latin typeface="Lucida Grande" charset="0"/>
                <a:ea typeface="MS PGothic" charset="-128"/>
              </a:rPr>
              <a:t>α</a:t>
            </a:r>
            <a:r>
              <a:rPr lang="el-GR" altLang="en-US">
                <a:solidFill>
                  <a:srgbClr val="000000"/>
                </a:solidFill>
                <a:latin typeface="Arial" charset="0"/>
                <a:ea typeface="MS PGothic" charset="-128"/>
              </a:rPr>
              <a:t> transition produced by intergalactic clouds at many different (and generally large) distances from us. We see the lines at many different wavelengths because of the different redshifts of the clouds. The spectrum of 3C 273 </a:t>
            </a:r>
            <a:r>
              <a:rPr lang="el-GR" altLang="en-US" i="1">
                <a:solidFill>
                  <a:srgbClr val="000000"/>
                </a:solidFill>
                <a:latin typeface="Arial" charset="0"/>
                <a:ea typeface="MS PGothic" charset="-128"/>
              </a:rPr>
              <a:t>(top), </a:t>
            </a:r>
            <a:r>
              <a:rPr lang="el-GR" altLang="en-US">
                <a:solidFill>
                  <a:srgbClr val="000000"/>
                </a:solidFill>
                <a:latin typeface="Arial" charset="0"/>
                <a:ea typeface="MS PGothic" charset="-128"/>
              </a:rPr>
              <a:t>a low-redshift quasar, has far fewer absorption lines, indicating that intergalactic clouds of gas are scarce at the present time in the Universe. (William C. Keel [U. Alabama], Michael Rauch [Caltech], and NASA)</a:t>
            </a:r>
          </a:p>
        </p:txBody>
      </p:sp>
    </p:spTree>
    <p:extLst>
      <p:ext uri="{BB962C8B-B14F-4D97-AF65-F5344CB8AC3E}">
        <p14:creationId xmlns:p14="http://schemas.microsoft.com/office/powerpoint/2010/main" val="2891706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C8709B-5975-3C48-A5AC-5A046AD63D11}" type="slidenum">
              <a:rPr lang="en-US" altLang="en-US"/>
              <a:pPr>
                <a:spcBef>
                  <a:spcPct val="0"/>
                </a:spcBef>
              </a:pPr>
              <a:t>18</a:t>
            </a:fld>
            <a:endParaRPr lang="en-US" altLang="en-US"/>
          </a:p>
        </p:txBody>
      </p:sp>
      <p:sp>
        <p:nvSpPr>
          <p:cNvPr id="191491" name="Rectangle 2"/>
          <p:cNvSpPr>
            <a:spLocks noGrp="1" noRot="1" noChangeAspect="1" noChangeArrowheads="1" noTextEdit="1"/>
          </p:cNvSpPr>
          <p:nvPr>
            <p:ph type="sldImg"/>
          </p:nvPr>
        </p:nvSpPr>
        <p:spPr>
          <a:xfrm>
            <a:off x="381000" y="687388"/>
            <a:ext cx="6096000" cy="3429000"/>
          </a:xfrm>
          <a:ln/>
        </p:spPr>
      </p:sp>
      <p:sp>
        <p:nvSpPr>
          <p:cNvPr id="19149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pPr eaLnBrk="1" hangingPunct="1"/>
            <a:r>
              <a:rPr lang="el-GR" altLang="en-US" b="1">
                <a:solidFill>
                  <a:srgbClr val="000000"/>
                </a:solidFill>
                <a:latin typeface="Arial" charset="0"/>
                <a:ea typeface="ＭＳ Ｐゴシック" charset="-128"/>
              </a:rPr>
              <a:t>Figure 16.43: </a:t>
            </a:r>
            <a:r>
              <a:rPr lang="el-GR" altLang="en-US">
                <a:solidFill>
                  <a:srgbClr val="000000"/>
                </a:solidFill>
                <a:latin typeface="Arial" charset="0"/>
                <a:ea typeface="ＭＳ Ｐゴシック" charset="-128"/>
              </a:rPr>
              <a:t>A map of space, made by the Two Degree Field Galaxy Redshift Survey (2dF GRS), showing a slice whose vertex is at the Earth, as in Figures 16–23 and 16–42. The distances come from the measured redshifts. We see over two hundred thousand galaxies and the structure they reveal in the Universe. Many clusters of galaxies, superclusters, filaments, and voids can be traced. This plot shows the completed survey.</a:t>
            </a:r>
          </a:p>
        </p:txBody>
      </p:sp>
    </p:spTree>
    <p:extLst>
      <p:ext uri="{BB962C8B-B14F-4D97-AF65-F5344CB8AC3E}">
        <p14:creationId xmlns:p14="http://schemas.microsoft.com/office/powerpoint/2010/main" val="455278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1AF5D1C-4B7D-8E4C-AC60-0167C675DE62}" type="slidenum">
              <a:rPr lang="en-US" altLang="en-US"/>
              <a:pPr>
                <a:spcBef>
                  <a:spcPct val="0"/>
                </a:spcBef>
              </a:pPr>
              <a:t>19</a:t>
            </a:fld>
            <a:endParaRPr lang="en-US" altLang="en-US"/>
          </a:p>
        </p:txBody>
      </p:sp>
      <p:sp>
        <p:nvSpPr>
          <p:cNvPr id="193539" name="Rectangle 2"/>
          <p:cNvSpPr>
            <a:spLocks noGrp="1" noRot="1" noChangeAspect="1" noChangeArrowheads="1" noTextEdit="1"/>
          </p:cNvSpPr>
          <p:nvPr>
            <p:ph type="sldImg"/>
          </p:nvPr>
        </p:nvSpPr>
        <p:spPr>
          <a:xfrm>
            <a:off x="381000" y="687388"/>
            <a:ext cx="6096000" cy="3429000"/>
          </a:xfrm>
          <a:ln/>
        </p:spPr>
      </p:sp>
      <p:sp>
        <p:nvSpPr>
          <p:cNvPr id="193540"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pPr eaLnBrk="1" hangingPunct="1"/>
            <a:r>
              <a:rPr lang="el-GR" altLang="en-US" b="1">
                <a:solidFill>
                  <a:srgbClr val="000000"/>
                </a:solidFill>
                <a:latin typeface="Arial" charset="0"/>
                <a:ea typeface="ＭＳ Ｐゴシック" charset="-128"/>
              </a:rPr>
              <a:t>Figure 16.44: </a:t>
            </a:r>
            <a:r>
              <a:rPr lang="el-GR" altLang="en-US">
                <a:solidFill>
                  <a:srgbClr val="000000"/>
                </a:solidFill>
                <a:latin typeface="Arial" charset="0"/>
                <a:ea typeface="ＭＳ Ｐゴシック" charset="-128"/>
              </a:rPr>
              <a:t>This supercomputer calculation of the formation of clusters of galaxies shows the existence of filaments and voids. The details of the results depend on whether cold dark matter, hot dark matter, or a mixture of the two fills the Universe. The ability of astrophysicists to model the formation of galaxies in the Universe increases as computing power increases.</a:t>
            </a:r>
          </a:p>
          <a:p>
            <a:pPr eaLnBrk="1" hangingPunct="1"/>
            <a:r>
              <a:rPr lang="el-GR" altLang="en-US">
                <a:solidFill>
                  <a:srgbClr val="000000"/>
                </a:solidFill>
                <a:latin typeface="Univers-CondensedLight" charset="0"/>
                <a:ea typeface="ＭＳ Ｐゴシック" charset="-128"/>
              </a:rPr>
              <a:t>Virgo Consortium, U. of Durham</a:t>
            </a:r>
          </a:p>
          <a:p>
            <a:pPr eaLnBrk="1" hangingPunct="1"/>
            <a:endParaRPr lang="el-GR" alt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905432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DC8F8-728E-CF4A-92B1-D1836E8D44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D19FC3-055C-7E4B-BC14-20502C8169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181366-0C9F-934B-967B-93DB04FF97DD}"/>
              </a:ext>
            </a:extLst>
          </p:cNvPr>
          <p:cNvSpPr>
            <a:spLocks noGrp="1"/>
          </p:cNvSpPr>
          <p:nvPr>
            <p:ph type="dt" sz="half" idx="10"/>
          </p:nvPr>
        </p:nvSpPr>
        <p:spPr/>
        <p:txBody>
          <a:bodyPr/>
          <a:lstStyle/>
          <a:p>
            <a:fld id="{99F8A06B-4046-6142-BA88-AD65415D1D5D}" type="datetimeFigureOut">
              <a:rPr lang="en-US" smtClean="0"/>
              <a:t>2/2/22</a:t>
            </a:fld>
            <a:endParaRPr lang="en-US"/>
          </a:p>
        </p:txBody>
      </p:sp>
      <p:sp>
        <p:nvSpPr>
          <p:cNvPr id="5" name="Footer Placeholder 4">
            <a:extLst>
              <a:ext uri="{FF2B5EF4-FFF2-40B4-BE49-F238E27FC236}">
                <a16:creationId xmlns:a16="http://schemas.microsoft.com/office/drawing/2014/main" id="{2045573D-6579-8A4E-9FA5-B4E3B233B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79C2C-DD16-DF4D-9523-96702254E0C0}"/>
              </a:ext>
            </a:extLst>
          </p:cNvPr>
          <p:cNvSpPr>
            <a:spLocks noGrp="1"/>
          </p:cNvSpPr>
          <p:nvPr>
            <p:ph type="sldNum" sz="quarter" idx="12"/>
          </p:nvPr>
        </p:nvSpPr>
        <p:spPr/>
        <p:txBody>
          <a:bodyPr/>
          <a:lstStyle/>
          <a:p>
            <a:fld id="{CA2FDF0B-74F2-FE40-A2E1-3DB6B62033E1}" type="slidenum">
              <a:rPr lang="en-US" smtClean="0"/>
              <a:t>‹#›</a:t>
            </a:fld>
            <a:endParaRPr lang="en-US"/>
          </a:p>
        </p:txBody>
      </p:sp>
    </p:spTree>
    <p:extLst>
      <p:ext uri="{BB962C8B-B14F-4D97-AF65-F5344CB8AC3E}">
        <p14:creationId xmlns:p14="http://schemas.microsoft.com/office/powerpoint/2010/main" val="1913381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CB87-6229-FF4B-96DE-DBFD775B0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0C0475-9C55-C943-918B-A4470A9FA5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D4E17-CE0B-3C49-B5FA-E7D77A6C964D}"/>
              </a:ext>
            </a:extLst>
          </p:cNvPr>
          <p:cNvSpPr>
            <a:spLocks noGrp="1"/>
          </p:cNvSpPr>
          <p:nvPr>
            <p:ph type="dt" sz="half" idx="10"/>
          </p:nvPr>
        </p:nvSpPr>
        <p:spPr/>
        <p:txBody>
          <a:bodyPr/>
          <a:lstStyle/>
          <a:p>
            <a:fld id="{99F8A06B-4046-6142-BA88-AD65415D1D5D}" type="datetimeFigureOut">
              <a:rPr lang="en-US" smtClean="0"/>
              <a:t>2/2/22</a:t>
            </a:fld>
            <a:endParaRPr lang="en-US"/>
          </a:p>
        </p:txBody>
      </p:sp>
      <p:sp>
        <p:nvSpPr>
          <p:cNvPr id="5" name="Footer Placeholder 4">
            <a:extLst>
              <a:ext uri="{FF2B5EF4-FFF2-40B4-BE49-F238E27FC236}">
                <a16:creationId xmlns:a16="http://schemas.microsoft.com/office/drawing/2014/main" id="{1EE4ABEE-2B23-BF4A-A40D-762388CEF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D9911-F71A-554D-9378-906CEEA13888}"/>
              </a:ext>
            </a:extLst>
          </p:cNvPr>
          <p:cNvSpPr>
            <a:spLocks noGrp="1"/>
          </p:cNvSpPr>
          <p:nvPr>
            <p:ph type="sldNum" sz="quarter" idx="12"/>
          </p:nvPr>
        </p:nvSpPr>
        <p:spPr/>
        <p:txBody>
          <a:bodyPr/>
          <a:lstStyle/>
          <a:p>
            <a:fld id="{CA2FDF0B-74F2-FE40-A2E1-3DB6B62033E1}" type="slidenum">
              <a:rPr lang="en-US" smtClean="0"/>
              <a:t>‹#›</a:t>
            </a:fld>
            <a:endParaRPr lang="en-US"/>
          </a:p>
        </p:txBody>
      </p:sp>
    </p:spTree>
    <p:extLst>
      <p:ext uri="{BB962C8B-B14F-4D97-AF65-F5344CB8AC3E}">
        <p14:creationId xmlns:p14="http://schemas.microsoft.com/office/powerpoint/2010/main" val="245223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FA7824-159F-F349-9004-14ECC72B50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4EBECF-1B93-1244-9F21-C204F796DBE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95675-BC0D-C848-BEC9-E51C823E735C}"/>
              </a:ext>
            </a:extLst>
          </p:cNvPr>
          <p:cNvSpPr>
            <a:spLocks noGrp="1"/>
          </p:cNvSpPr>
          <p:nvPr>
            <p:ph type="dt" sz="half" idx="10"/>
          </p:nvPr>
        </p:nvSpPr>
        <p:spPr/>
        <p:txBody>
          <a:bodyPr/>
          <a:lstStyle/>
          <a:p>
            <a:fld id="{99F8A06B-4046-6142-BA88-AD65415D1D5D}" type="datetimeFigureOut">
              <a:rPr lang="en-US" smtClean="0"/>
              <a:t>2/2/22</a:t>
            </a:fld>
            <a:endParaRPr lang="en-US"/>
          </a:p>
        </p:txBody>
      </p:sp>
      <p:sp>
        <p:nvSpPr>
          <p:cNvPr id="5" name="Footer Placeholder 4">
            <a:extLst>
              <a:ext uri="{FF2B5EF4-FFF2-40B4-BE49-F238E27FC236}">
                <a16:creationId xmlns:a16="http://schemas.microsoft.com/office/drawing/2014/main" id="{20BAF35B-333E-0641-96D7-B54EC2F98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222C4-6363-7B41-9854-D4671523F21C}"/>
              </a:ext>
            </a:extLst>
          </p:cNvPr>
          <p:cNvSpPr>
            <a:spLocks noGrp="1"/>
          </p:cNvSpPr>
          <p:nvPr>
            <p:ph type="sldNum" sz="quarter" idx="12"/>
          </p:nvPr>
        </p:nvSpPr>
        <p:spPr/>
        <p:txBody>
          <a:bodyPr/>
          <a:lstStyle/>
          <a:p>
            <a:fld id="{CA2FDF0B-74F2-FE40-A2E1-3DB6B62033E1}" type="slidenum">
              <a:rPr lang="en-US" smtClean="0"/>
              <a:t>‹#›</a:t>
            </a:fld>
            <a:endParaRPr lang="en-US"/>
          </a:p>
        </p:txBody>
      </p:sp>
    </p:spTree>
    <p:extLst>
      <p:ext uri="{BB962C8B-B14F-4D97-AF65-F5344CB8AC3E}">
        <p14:creationId xmlns:p14="http://schemas.microsoft.com/office/powerpoint/2010/main" val="99959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C3238-44B2-FE4A-B12C-90E7BDF27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F55B89-1D5B-3940-A8B4-CC08CC9E32A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11FEF-B9ED-2D42-A17F-6BAE8623049B}"/>
              </a:ext>
            </a:extLst>
          </p:cNvPr>
          <p:cNvSpPr>
            <a:spLocks noGrp="1"/>
          </p:cNvSpPr>
          <p:nvPr>
            <p:ph type="dt" sz="half" idx="10"/>
          </p:nvPr>
        </p:nvSpPr>
        <p:spPr/>
        <p:txBody>
          <a:bodyPr/>
          <a:lstStyle/>
          <a:p>
            <a:fld id="{99F8A06B-4046-6142-BA88-AD65415D1D5D}" type="datetimeFigureOut">
              <a:rPr lang="en-US" smtClean="0"/>
              <a:t>2/2/22</a:t>
            </a:fld>
            <a:endParaRPr lang="en-US"/>
          </a:p>
        </p:txBody>
      </p:sp>
      <p:sp>
        <p:nvSpPr>
          <p:cNvPr id="5" name="Footer Placeholder 4">
            <a:extLst>
              <a:ext uri="{FF2B5EF4-FFF2-40B4-BE49-F238E27FC236}">
                <a16:creationId xmlns:a16="http://schemas.microsoft.com/office/drawing/2014/main" id="{14231B9E-4275-F54A-8AD0-03ADF6368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F8009-5393-004A-9A5D-E04EAC7FB6B7}"/>
              </a:ext>
            </a:extLst>
          </p:cNvPr>
          <p:cNvSpPr>
            <a:spLocks noGrp="1"/>
          </p:cNvSpPr>
          <p:nvPr>
            <p:ph type="sldNum" sz="quarter" idx="12"/>
          </p:nvPr>
        </p:nvSpPr>
        <p:spPr/>
        <p:txBody>
          <a:bodyPr/>
          <a:lstStyle/>
          <a:p>
            <a:fld id="{CA2FDF0B-74F2-FE40-A2E1-3DB6B62033E1}" type="slidenum">
              <a:rPr lang="en-US" smtClean="0"/>
              <a:t>‹#›</a:t>
            </a:fld>
            <a:endParaRPr lang="en-US"/>
          </a:p>
        </p:txBody>
      </p:sp>
    </p:spTree>
    <p:extLst>
      <p:ext uri="{BB962C8B-B14F-4D97-AF65-F5344CB8AC3E}">
        <p14:creationId xmlns:p14="http://schemas.microsoft.com/office/powerpoint/2010/main" val="1204156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E9C1-8703-074D-AA4E-7821F0CF25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14F53-F5DD-0C45-951D-DD062C1309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1FFA15-5CE5-A34F-A2C6-2FA46D716391}"/>
              </a:ext>
            </a:extLst>
          </p:cNvPr>
          <p:cNvSpPr>
            <a:spLocks noGrp="1"/>
          </p:cNvSpPr>
          <p:nvPr>
            <p:ph type="dt" sz="half" idx="10"/>
          </p:nvPr>
        </p:nvSpPr>
        <p:spPr/>
        <p:txBody>
          <a:bodyPr/>
          <a:lstStyle/>
          <a:p>
            <a:fld id="{99F8A06B-4046-6142-BA88-AD65415D1D5D}" type="datetimeFigureOut">
              <a:rPr lang="en-US" smtClean="0"/>
              <a:t>2/2/22</a:t>
            </a:fld>
            <a:endParaRPr lang="en-US"/>
          </a:p>
        </p:txBody>
      </p:sp>
      <p:sp>
        <p:nvSpPr>
          <p:cNvPr id="5" name="Footer Placeholder 4">
            <a:extLst>
              <a:ext uri="{FF2B5EF4-FFF2-40B4-BE49-F238E27FC236}">
                <a16:creationId xmlns:a16="http://schemas.microsoft.com/office/drawing/2014/main" id="{35EE6E1E-4B9A-8F4A-A05A-B0BCCE35A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55396-2EF8-D142-BD75-FE455C72C295}"/>
              </a:ext>
            </a:extLst>
          </p:cNvPr>
          <p:cNvSpPr>
            <a:spLocks noGrp="1"/>
          </p:cNvSpPr>
          <p:nvPr>
            <p:ph type="sldNum" sz="quarter" idx="12"/>
          </p:nvPr>
        </p:nvSpPr>
        <p:spPr/>
        <p:txBody>
          <a:bodyPr/>
          <a:lstStyle/>
          <a:p>
            <a:fld id="{CA2FDF0B-74F2-FE40-A2E1-3DB6B62033E1}" type="slidenum">
              <a:rPr lang="en-US" smtClean="0"/>
              <a:t>‹#›</a:t>
            </a:fld>
            <a:endParaRPr lang="en-US"/>
          </a:p>
        </p:txBody>
      </p:sp>
    </p:spTree>
    <p:extLst>
      <p:ext uri="{BB962C8B-B14F-4D97-AF65-F5344CB8AC3E}">
        <p14:creationId xmlns:p14="http://schemas.microsoft.com/office/powerpoint/2010/main" val="1915277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23548-AEF1-DE4C-BDB1-4993C70161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E26882-24C5-6540-B290-0BAB45A26C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E0CFBE-B5BF-0341-892E-6822FC5707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FBA98D-004B-D249-9ACB-827E1389EA91}"/>
              </a:ext>
            </a:extLst>
          </p:cNvPr>
          <p:cNvSpPr>
            <a:spLocks noGrp="1"/>
          </p:cNvSpPr>
          <p:nvPr>
            <p:ph type="dt" sz="half" idx="10"/>
          </p:nvPr>
        </p:nvSpPr>
        <p:spPr/>
        <p:txBody>
          <a:bodyPr/>
          <a:lstStyle/>
          <a:p>
            <a:fld id="{99F8A06B-4046-6142-BA88-AD65415D1D5D}" type="datetimeFigureOut">
              <a:rPr lang="en-US" smtClean="0"/>
              <a:t>2/2/22</a:t>
            </a:fld>
            <a:endParaRPr lang="en-US"/>
          </a:p>
        </p:txBody>
      </p:sp>
      <p:sp>
        <p:nvSpPr>
          <p:cNvPr id="6" name="Footer Placeholder 5">
            <a:extLst>
              <a:ext uri="{FF2B5EF4-FFF2-40B4-BE49-F238E27FC236}">
                <a16:creationId xmlns:a16="http://schemas.microsoft.com/office/drawing/2014/main" id="{7274059F-BA8A-DC46-9BC2-D087BF3F2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DA2BB-F69D-A649-BB44-2BB7678F4747}"/>
              </a:ext>
            </a:extLst>
          </p:cNvPr>
          <p:cNvSpPr>
            <a:spLocks noGrp="1"/>
          </p:cNvSpPr>
          <p:nvPr>
            <p:ph type="sldNum" sz="quarter" idx="12"/>
          </p:nvPr>
        </p:nvSpPr>
        <p:spPr/>
        <p:txBody>
          <a:bodyPr/>
          <a:lstStyle/>
          <a:p>
            <a:fld id="{CA2FDF0B-74F2-FE40-A2E1-3DB6B62033E1}" type="slidenum">
              <a:rPr lang="en-US" smtClean="0"/>
              <a:t>‹#›</a:t>
            </a:fld>
            <a:endParaRPr lang="en-US"/>
          </a:p>
        </p:txBody>
      </p:sp>
    </p:spTree>
    <p:extLst>
      <p:ext uri="{BB962C8B-B14F-4D97-AF65-F5344CB8AC3E}">
        <p14:creationId xmlns:p14="http://schemas.microsoft.com/office/powerpoint/2010/main" val="145150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ABCC6-5CFD-1142-8D65-5DB905418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784879-5CAC-BF4E-A249-5394610895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0E773A-1230-F344-9F37-300A7478CC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9C0E0-1FE8-B547-A219-A37B32CF62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739A9B-B38C-6642-AD3C-66E160F575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FCDE85-D790-7C40-A94D-CEB802AAF6AF}"/>
              </a:ext>
            </a:extLst>
          </p:cNvPr>
          <p:cNvSpPr>
            <a:spLocks noGrp="1"/>
          </p:cNvSpPr>
          <p:nvPr>
            <p:ph type="dt" sz="half" idx="10"/>
          </p:nvPr>
        </p:nvSpPr>
        <p:spPr/>
        <p:txBody>
          <a:bodyPr/>
          <a:lstStyle/>
          <a:p>
            <a:fld id="{99F8A06B-4046-6142-BA88-AD65415D1D5D}" type="datetimeFigureOut">
              <a:rPr lang="en-US" smtClean="0"/>
              <a:t>2/2/22</a:t>
            </a:fld>
            <a:endParaRPr lang="en-US"/>
          </a:p>
        </p:txBody>
      </p:sp>
      <p:sp>
        <p:nvSpPr>
          <p:cNvPr id="8" name="Footer Placeholder 7">
            <a:extLst>
              <a:ext uri="{FF2B5EF4-FFF2-40B4-BE49-F238E27FC236}">
                <a16:creationId xmlns:a16="http://schemas.microsoft.com/office/drawing/2014/main" id="{F6C0D0DB-2C28-264C-8E34-A0C5676F85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AB9FBA-26D3-0F41-8D5B-E7B542CDC53D}"/>
              </a:ext>
            </a:extLst>
          </p:cNvPr>
          <p:cNvSpPr>
            <a:spLocks noGrp="1"/>
          </p:cNvSpPr>
          <p:nvPr>
            <p:ph type="sldNum" sz="quarter" idx="12"/>
          </p:nvPr>
        </p:nvSpPr>
        <p:spPr/>
        <p:txBody>
          <a:bodyPr/>
          <a:lstStyle/>
          <a:p>
            <a:fld id="{CA2FDF0B-74F2-FE40-A2E1-3DB6B62033E1}" type="slidenum">
              <a:rPr lang="en-US" smtClean="0"/>
              <a:t>‹#›</a:t>
            </a:fld>
            <a:endParaRPr lang="en-US"/>
          </a:p>
        </p:txBody>
      </p:sp>
    </p:spTree>
    <p:extLst>
      <p:ext uri="{BB962C8B-B14F-4D97-AF65-F5344CB8AC3E}">
        <p14:creationId xmlns:p14="http://schemas.microsoft.com/office/powerpoint/2010/main" val="420986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F78E-2C87-6341-BB59-8F7C2E6D32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26901-60F1-DF48-9778-62C51607619F}"/>
              </a:ext>
            </a:extLst>
          </p:cNvPr>
          <p:cNvSpPr>
            <a:spLocks noGrp="1"/>
          </p:cNvSpPr>
          <p:nvPr>
            <p:ph type="dt" sz="half" idx="10"/>
          </p:nvPr>
        </p:nvSpPr>
        <p:spPr/>
        <p:txBody>
          <a:bodyPr/>
          <a:lstStyle/>
          <a:p>
            <a:fld id="{99F8A06B-4046-6142-BA88-AD65415D1D5D}" type="datetimeFigureOut">
              <a:rPr lang="en-US" smtClean="0"/>
              <a:t>2/2/22</a:t>
            </a:fld>
            <a:endParaRPr lang="en-US"/>
          </a:p>
        </p:txBody>
      </p:sp>
      <p:sp>
        <p:nvSpPr>
          <p:cNvPr id="4" name="Footer Placeholder 3">
            <a:extLst>
              <a:ext uri="{FF2B5EF4-FFF2-40B4-BE49-F238E27FC236}">
                <a16:creationId xmlns:a16="http://schemas.microsoft.com/office/drawing/2014/main" id="{10EC9D3F-7CAF-0346-8895-9E8AC3DECB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C55FF-32F3-1944-B5BF-E76FB57AB5ED}"/>
              </a:ext>
            </a:extLst>
          </p:cNvPr>
          <p:cNvSpPr>
            <a:spLocks noGrp="1"/>
          </p:cNvSpPr>
          <p:nvPr>
            <p:ph type="sldNum" sz="quarter" idx="12"/>
          </p:nvPr>
        </p:nvSpPr>
        <p:spPr/>
        <p:txBody>
          <a:bodyPr/>
          <a:lstStyle/>
          <a:p>
            <a:fld id="{CA2FDF0B-74F2-FE40-A2E1-3DB6B62033E1}" type="slidenum">
              <a:rPr lang="en-US" smtClean="0"/>
              <a:t>‹#›</a:t>
            </a:fld>
            <a:endParaRPr lang="en-US"/>
          </a:p>
        </p:txBody>
      </p:sp>
    </p:spTree>
    <p:extLst>
      <p:ext uri="{BB962C8B-B14F-4D97-AF65-F5344CB8AC3E}">
        <p14:creationId xmlns:p14="http://schemas.microsoft.com/office/powerpoint/2010/main" val="877501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C5771-70CE-AD4B-BDB5-D1A8A237884D}"/>
              </a:ext>
            </a:extLst>
          </p:cNvPr>
          <p:cNvSpPr>
            <a:spLocks noGrp="1"/>
          </p:cNvSpPr>
          <p:nvPr>
            <p:ph type="dt" sz="half" idx="10"/>
          </p:nvPr>
        </p:nvSpPr>
        <p:spPr/>
        <p:txBody>
          <a:bodyPr/>
          <a:lstStyle/>
          <a:p>
            <a:fld id="{99F8A06B-4046-6142-BA88-AD65415D1D5D}" type="datetimeFigureOut">
              <a:rPr lang="en-US" smtClean="0"/>
              <a:t>2/2/22</a:t>
            </a:fld>
            <a:endParaRPr lang="en-US"/>
          </a:p>
        </p:txBody>
      </p:sp>
      <p:sp>
        <p:nvSpPr>
          <p:cNvPr id="3" name="Footer Placeholder 2">
            <a:extLst>
              <a:ext uri="{FF2B5EF4-FFF2-40B4-BE49-F238E27FC236}">
                <a16:creationId xmlns:a16="http://schemas.microsoft.com/office/drawing/2014/main" id="{163F8303-A99D-344C-BD30-6340108BE1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22FC36-3794-3140-A79E-DAEF2C32E902}"/>
              </a:ext>
            </a:extLst>
          </p:cNvPr>
          <p:cNvSpPr>
            <a:spLocks noGrp="1"/>
          </p:cNvSpPr>
          <p:nvPr>
            <p:ph type="sldNum" sz="quarter" idx="12"/>
          </p:nvPr>
        </p:nvSpPr>
        <p:spPr/>
        <p:txBody>
          <a:bodyPr/>
          <a:lstStyle/>
          <a:p>
            <a:fld id="{CA2FDF0B-74F2-FE40-A2E1-3DB6B62033E1}" type="slidenum">
              <a:rPr lang="en-US" smtClean="0"/>
              <a:t>‹#›</a:t>
            </a:fld>
            <a:endParaRPr lang="en-US"/>
          </a:p>
        </p:txBody>
      </p:sp>
    </p:spTree>
    <p:extLst>
      <p:ext uri="{BB962C8B-B14F-4D97-AF65-F5344CB8AC3E}">
        <p14:creationId xmlns:p14="http://schemas.microsoft.com/office/powerpoint/2010/main" val="388040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CFA37-F0BB-ED41-A5C1-2CCF6A3F6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EE1016-229D-714C-B6DA-3A3C0154D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1C0C4-DF3B-4C4A-96A9-D0641ACFF4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5EC824-26F5-CF45-9D62-7DAB37CB8BD4}"/>
              </a:ext>
            </a:extLst>
          </p:cNvPr>
          <p:cNvSpPr>
            <a:spLocks noGrp="1"/>
          </p:cNvSpPr>
          <p:nvPr>
            <p:ph type="dt" sz="half" idx="10"/>
          </p:nvPr>
        </p:nvSpPr>
        <p:spPr/>
        <p:txBody>
          <a:bodyPr/>
          <a:lstStyle/>
          <a:p>
            <a:fld id="{99F8A06B-4046-6142-BA88-AD65415D1D5D}" type="datetimeFigureOut">
              <a:rPr lang="en-US" smtClean="0"/>
              <a:t>2/2/22</a:t>
            </a:fld>
            <a:endParaRPr lang="en-US"/>
          </a:p>
        </p:txBody>
      </p:sp>
      <p:sp>
        <p:nvSpPr>
          <p:cNvPr id="6" name="Footer Placeholder 5">
            <a:extLst>
              <a:ext uri="{FF2B5EF4-FFF2-40B4-BE49-F238E27FC236}">
                <a16:creationId xmlns:a16="http://schemas.microsoft.com/office/drawing/2014/main" id="{7DA149CF-C198-544F-8711-65799C1C9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9946CB-BF22-564E-8BB6-C8492EC39DB2}"/>
              </a:ext>
            </a:extLst>
          </p:cNvPr>
          <p:cNvSpPr>
            <a:spLocks noGrp="1"/>
          </p:cNvSpPr>
          <p:nvPr>
            <p:ph type="sldNum" sz="quarter" idx="12"/>
          </p:nvPr>
        </p:nvSpPr>
        <p:spPr/>
        <p:txBody>
          <a:bodyPr/>
          <a:lstStyle/>
          <a:p>
            <a:fld id="{CA2FDF0B-74F2-FE40-A2E1-3DB6B62033E1}" type="slidenum">
              <a:rPr lang="en-US" smtClean="0"/>
              <a:t>‹#›</a:t>
            </a:fld>
            <a:endParaRPr lang="en-US"/>
          </a:p>
        </p:txBody>
      </p:sp>
    </p:spTree>
    <p:extLst>
      <p:ext uri="{BB962C8B-B14F-4D97-AF65-F5344CB8AC3E}">
        <p14:creationId xmlns:p14="http://schemas.microsoft.com/office/powerpoint/2010/main" val="1601911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A24F-78B5-AD4E-B91A-D5AD86E15A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31473C-6D02-2049-A7C0-30894F0F08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5BF921-E382-5241-8D49-1E49F7856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8F3A2E-8197-ED44-B4BE-08BE7BB3F8B9}"/>
              </a:ext>
            </a:extLst>
          </p:cNvPr>
          <p:cNvSpPr>
            <a:spLocks noGrp="1"/>
          </p:cNvSpPr>
          <p:nvPr>
            <p:ph type="dt" sz="half" idx="10"/>
          </p:nvPr>
        </p:nvSpPr>
        <p:spPr/>
        <p:txBody>
          <a:bodyPr/>
          <a:lstStyle/>
          <a:p>
            <a:fld id="{99F8A06B-4046-6142-BA88-AD65415D1D5D}" type="datetimeFigureOut">
              <a:rPr lang="en-US" smtClean="0"/>
              <a:t>2/2/22</a:t>
            </a:fld>
            <a:endParaRPr lang="en-US"/>
          </a:p>
        </p:txBody>
      </p:sp>
      <p:sp>
        <p:nvSpPr>
          <p:cNvPr id="6" name="Footer Placeholder 5">
            <a:extLst>
              <a:ext uri="{FF2B5EF4-FFF2-40B4-BE49-F238E27FC236}">
                <a16:creationId xmlns:a16="http://schemas.microsoft.com/office/drawing/2014/main" id="{E7BA7160-1F73-D444-84BC-2BDE2BAA9A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A0322E-6913-F842-BD7E-A87954942D67}"/>
              </a:ext>
            </a:extLst>
          </p:cNvPr>
          <p:cNvSpPr>
            <a:spLocks noGrp="1"/>
          </p:cNvSpPr>
          <p:nvPr>
            <p:ph type="sldNum" sz="quarter" idx="12"/>
          </p:nvPr>
        </p:nvSpPr>
        <p:spPr/>
        <p:txBody>
          <a:bodyPr/>
          <a:lstStyle/>
          <a:p>
            <a:fld id="{CA2FDF0B-74F2-FE40-A2E1-3DB6B62033E1}" type="slidenum">
              <a:rPr lang="en-US" smtClean="0"/>
              <a:t>‹#›</a:t>
            </a:fld>
            <a:endParaRPr lang="en-US"/>
          </a:p>
        </p:txBody>
      </p:sp>
    </p:spTree>
    <p:extLst>
      <p:ext uri="{BB962C8B-B14F-4D97-AF65-F5344CB8AC3E}">
        <p14:creationId xmlns:p14="http://schemas.microsoft.com/office/powerpoint/2010/main" val="2268873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44465-7052-A44F-B5CB-5748EE650B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D07950-15A2-4D41-BE91-E096A8A3B2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D518B-9C7F-BC4A-966E-8AAC2F0D71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F8A06B-4046-6142-BA88-AD65415D1D5D}" type="datetimeFigureOut">
              <a:rPr lang="en-US" smtClean="0"/>
              <a:t>2/2/22</a:t>
            </a:fld>
            <a:endParaRPr lang="en-US"/>
          </a:p>
        </p:txBody>
      </p:sp>
      <p:sp>
        <p:nvSpPr>
          <p:cNvPr id="5" name="Footer Placeholder 4">
            <a:extLst>
              <a:ext uri="{FF2B5EF4-FFF2-40B4-BE49-F238E27FC236}">
                <a16:creationId xmlns:a16="http://schemas.microsoft.com/office/drawing/2014/main" id="{B4096776-A144-D346-8694-7CFFA771F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1AFBF3-DE92-144B-A45C-DCC43E5A7F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2FDF0B-74F2-FE40-A2E1-3DB6B62033E1}" type="slidenum">
              <a:rPr lang="en-US" smtClean="0"/>
              <a:t>‹#›</a:t>
            </a:fld>
            <a:endParaRPr lang="en-US"/>
          </a:p>
        </p:txBody>
      </p:sp>
    </p:spTree>
    <p:extLst>
      <p:ext uri="{BB962C8B-B14F-4D97-AF65-F5344CB8AC3E}">
        <p14:creationId xmlns:p14="http://schemas.microsoft.com/office/powerpoint/2010/main" val="2232602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astronomy.com/news/2021/03/global-telescope-creates-exquisite-map-of-black-holes-magnetic-fiel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illiger/DATA2_B/Talks/Popular_talks/Quasars_20220202/ch16_anim_pancake.mpeg" TargetMode="External"/><Relationship Id="rId1" Type="http://schemas.microsoft.com/office/2007/relationships/media" Target="file:////Users/williger/DATA2_B/Talks/Popular_talks/Quasars_20220202/ch16_anim_pancake.mpeg" TargetMode="External"/><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0296-FD62-244E-842C-619BAF33462A}"/>
              </a:ext>
            </a:extLst>
          </p:cNvPr>
          <p:cNvSpPr>
            <a:spLocks noGrp="1"/>
          </p:cNvSpPr>
          <p:nvPr>
            <p:ph type="ctrTitle"/>
          </p:nvPr>
        </p:nvSpPr>
        <p:spPr>
          <a:xfrm>
            <a:off x="1463040" y="166399"/>
            <a:ext cx="9204960" cy="1845281"/>
          </a:xfrm>
          <a:solidFill>
            <a:srgbClr val="FF0000"/>
          </a:solidFill>
        </p:spPr>
        <p:txBody>
          <a:bodyPr/>
          <a:lstStyle/>
          <a:p>
            <a:r>
              <a:rPr lang="en-US" b="1" dirty="0"/>
              <a:t>Quasars and Large Scale Structures</a:t>
            </a:r>
          </a:p>
        </p:txBody>
      </p:sp>
      <p:sp>
        <p:nvSpPr>
          <p:cNvPr id="3" name="Subtitle 2">
            <a:extLst>
              <a:ext uri="{FF2B5EF4-FFF2-40B4-BE49-F238E27FC236}">
                <a16:creationId xmlns:a16="http://schemas.microsoft.com/office/drawing/2014/main" id="{4860332B-FC4B-3243-AC3D-74077123EA87}"/>
              </a:ext>
            </a:extLst>
          </p:cNvPr>
          <p:cNvSpPr>
            <a:spLocks noGrp="1"/>
          </p:cNvSpPr>
          <p:nvPr>
            <p:ph type="subTitle" idx="1"/>
          </p:nvPr>
        </p:nvSpPr>
        <p:spPr>
          <a:xfrm>
            <a:off x="608808" y="2328301"/>
            <a:ext cx="3323778" cy="2478830"/>
          </a:xfrm>
          <a:solidFill>
            <a:schemeClr val="bg1">
              <a:lumMod val="95000"/>
            </a:schemeClr>
          </a:solidFill>
        </p:spPr>
        <p:txBody>
          <a:bodyPr>
            <a:normAutofit/>
          </a:bodyPr>
          <a:lstStyle/>
          <a:p>
            <a:r>
              <a:rPr lang="en-US" sz="3200" b="1" dirty="0">
                <a:solidFill>
                  <a:srgbClr val="0070C0"/>
                </a:solidFill>
              </a:rPr>
              <a:t>``Lighthouses of the Universe” and what they Illuminate</a:t>
            </a:r>
          </a:p>
        </p:txBody>
      </p:sp>
      <p:pic>
        <p:nvPicPr>
          <p:cNvPr id="5" name="Picture 4" descr="ch17_lyaforest">
            <a:extLst>
              <a:ext uri="{FF2B5EF4-FFF2-40B4-BE49-F238E27FC236}">
                <a16:creationId xmlns:a16="http://schemas.microsoft.com/office/drawing/2014/main" id="{D2FA9358-4AD3-924F-A33C-90CD3BA5C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66444" y="2071389"/>
            <a:ext cx="6205948" cy="4654461"/>
          </a:xfrm>
          <a:prstGeom prst="rect">
            <a:avLst/>
          </a:prstGeom>
          <a:noFill/>
        </p:spPr>
      </p:pic>
      <p:sp>
        <p:nvSpPr>
          <p:cNvPr id="6" name="TextBox 5">
            <a:extLst>
              <a:ext uri="{FF2B5EF4-FFF2-40B4-BE49-F238E27FC236}">
                <a16:creationId xmlns:a16="http://schemas.microsoft.com/office/drawing/2014/main" id="{3FEF29BB-4DD0-0740-864E-3EC8A71347B7}"/>
              </a:ext>
            </a:extLst>
          </p:cNvPr>
          <p:cNvSpPr txBox="1"/>
          <p:nvPr/>
        </p:nvSpPr>
        <p:spPr>
          <a:xfrm>
            <a:off x="4585062" y="2702204"/>
            <a:ext cx="927464" cy="367568"/>
          </a:xfrm>
          <a:prstGeom prst="rect">
            <a:avLst/>
          </a:prstGeom>
          <a:noFill/>
        </p:spPr>
        <p:txBody>
          <a:bodyPr wrap="square" rtlCol="0">
            <a:spAutoFit/>
          </a:bodyPr>
          <a:lstStyle/>
          <a:p>
            <a:r>
              <a:rPr lang="en-US" dirty="0">
                <a:solidFill>
                  <a:srgbClr val="FFFF00"/>
                </a:solidFill>
              </a:rPr>
              <a:t>Quasar</a:t>
            </a:r>
          </a:p>
        </p:txBody>
      </p:sp>
      <p:sp>
        <p:nvSpPr>
          <p:cNvPr id="7" name="TextBox 6">
            <a:extLst>
              <a:ext uri="{FF2B5EF4-FFF2-40B4-BE49-F238E27FC236}">
                <a16:creationId xmlns:a16="http://schemas.microsoft.com/office/drawing/2014/main" id="{BCDFACB8-4107-754F-989C-75CD5683766E}"/>
              </a:ext>
            </a:extLst>
          </p:cNvPr>
          <p:cNvSpPr txBox="1"/>
          <p:nvPr/>
        </p:nvSpPr>
        <p:spPr>
          <a:xfrm>
            <a:off x="6707777" y="2384287"/>
            <a:ext cx="1985554" cy="923330"/>
          </a:xfrm>
          <a:prstGeom prst="rect">
            <a:avLst/>
          </a:prstGeom>
          <a:noFill/>
        </p:spPr>
        <p:txBody>
          <a:bodyPr wrap="square" rtlCol="0">
            <a:spAutoFit/>
          </a:bodyPr>
          <a:lstStyle/>
          <a:p>
            <a:r>
              <a:rPr lang="en-US" dirty="0">
                <a:solidFill>
                  <a:srgbClr val="FFFF00"/>
                </a:solidFill>
              </a:rPr>
              <a:t>``Shadows” from foreground galaxy haloes</a:t>
            </a:r>
          </a:p>
        </p:txBody>
      </p:sp>
      <p:cxnSp>
        <p:nvCxnSpPr>
          <p:cNvPr id="9" name="Straight Arrow Connector 8">
            <a:extLst>
              <a:ext uri="{FF2B5EF4-FFF2-40B4-BE49-F238E27FC236}">
                <a16:creationId xmlns:a16="http://schemas.microsoft.com/office/drawing/2014/main" id="{A2B1CE7D-5BFA-8242-820F-F0212CA3665A}"/>
              </a:ext>
            </a:extLst>
          </p:cNvPr>
          <p:cNvCxnSpPr>
            <a:cxnSpLocks/>
          </p:cNvCxnSpPr>
          <p:nvPr/>
        </p:nvCxnSpPr>
        <p:spPr>
          <a:xfrm flipH="1">
            <a:off x="6185263" y="3300721"/>
            <a:ext cx="522514" cy="45998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78E6EB1-F121-1C41-852A-F66E36C21CAE}"/>
              </a:ext>
            </a:extLst>
          </p:cNvPr>
          <p:cNvCxnSpPr>
            <a:cxnSpLocks/>
          </p:cNvCxnSpPr>
          <p:nvPr/>
        </p:nvCxnSpPr>
        <p:spPr>
          <a:xfrm flipH="1">
            <a:off x="7239334" y="3209242"/>
            <a:ext cx="393729" cy="100456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03B3B16-8EB4-BD4F-9C9B-1856B88E6666}"/>
              </a:ext>
            </a:extLst>
          </p:cNvPr>
          <p:cNvCxnSpPr>
            <a:cxnSpLocks/>
          </p:cNvCxnSpPr>
          <p:nvPr/>
        </p:nvCxnSpPr>
        <p:spPr>
          <a:xfrm flipH="1">
            <a:off x="8098216" y="3097268"/>
            <a:ext cx="261257" cy="154004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947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83326" y="1"/>
            <a:ext cx="10184674" cy="639763"/>
          </a:xfrm>
          <a:solidFill>
            <a:srgbClr val="FF0000"/>
          </a:solidFill>
        </p:spPr>
        <p:txBody>
          <a:bodyPr>
            <a:normAutofit/>
          </a:bodyPr>
          <a:lstStyle/>
          <a:p>
            <a:pPr algn="ctr" eaLnBrk="1" hangingPunct="1"/>
            <a:r>
              <a:rPr lang="en-US" altLang="en-US" sz="3600" b="1" dirty="0">
                <a:ea typeface="MS PGothic" charset="-128"/>
              </a:rPr>
              <a:t>Quasars: Accretion Disks around Giant Black Hole</a:t>
            </a:r>
          </a:p>
        </p:txBody>
      </p:sp>
      <p:sp>
        <p:nvSpPr>
          <p:cNvPr id="37891" name="Rectangle 3"/>
          <p:cNvSpPr>
            <a:spLocks noGrp="1" noChangeArrowheads="1"/>
          </p:cNvSpPr>
          <p:nvPr>
            <p:ph type="body" idx="1"/>
          </p:nvPr>
        </p:nvSpPr>
        <p:spPr>
          <a:xfrm>
            <a:off x="1071562" y="754966"/>
            <a:ext cx="6700838" cy="5943600"/>
          </a:xfrm>
          <a:solidFill>
            <a:schemeClr val="bg1">
              <a:lumMod val="95000"/>
            </a:schemeClr>
          </a:solidFill>
        </p:spPr>
        <p:txBody>
          <a:bodyPr>
            <a:normAutofit/>
          </a:bodyPr>
          <a:lstStyle/>
          <a:p>
            <a:pPr eaLnBrk="1" hangingPunct="1">
              <a:lnSpc>
                <a:spcPct val="80000"/>
              </a:lnSpc>
            </a:pPr>
            <a:r>
              <a:rPr lang="en-US" altLang="en-US" sz="3200" dirty="0">
                <a:solidFill>
                  <a:srgbClr val="800000"/>
                </a:solidFill>
                <a:ea typeface="MS PGothic" charset="-128"/>
              </a:rPr>
              <a:t>Gas spirals onto supermassive black hole (SMBH, millions to billions of solar masses) </a:t>
            </a:r>
          </a:p>
          <a:p>
            <a:pPr eaLnBrk="1" hangingPunct="1">
              <a:lnSpc>
                <a:spcPct val="80000"/>
              </a:lnSpc>
            </a:pPr>
            <a:r>
              <a:rPr lang="en-US" altLang="en-US" sz="3200" dirty="0">
                <a:ea typeface="MS PGothic" charset="-128"/>
              </a:rPr>
              <a:t>More material accretes </a:t>
            </a:r>
            <a:r>
              <a:rPr lang="en-US" altLang="en-US" sz="3200" dirty="0">
                <a:ea typeface="MS PGothic" charset="-128"/>
                <a:sym typeface="Wingdings" charset="2"/>
              </a:rPr>
              <a:t> </a:t>
            </a:r>
            <a:r>
              <a:rPr lang="en-US" altLang="en-US" sz="3200" dirty="0">
                <a:ea typeface="MS PGothic" charset="-128"/>
              </a:rPr>
              <a:t>brighter</a:t>
            </a:r>
          </a:p>
          <a:p>
            <a:pPr lvl="1" eaLnBrk="1" hangingPunct="1">
              <a:lnSpc>
                <a:spcPct val="80000"/>
              </a:lnSpc>
            </a:pPr>
            <a:r>
              <a:rPr lang="en-US" altLang="en-US" sz="2800" dirty="0">
                <a:solidFill>
                  <a:srgbClr val="006600"/>
                </a:solidFill>
                <a:ea typeface="MS PGothic" charset="-128"/>
              </a:rPr>
              <a:t>Black hole: solar system-sized</a:t>
            </a:r>
          </a:p>
          <a:p>
            <a:pPr lvl="1" eaLnBrk="1" hangingPunct="1">
              <a:lnSpc>
                <a:spcPct val="80000"/>
              </a:lnSpc>
            </a:pPr>
            <a:r>
              <a:rPr lang="en-US" altLang="en-US" sz="2800" dirty="0">
                <a:solidFill>
                  <a:srgbClr val="006600"/>
                </a:solidFill>
                <a:ea typeface="MS PGothic" charset="-128"/>
              </a:rPr>
              <a:t>Accretion disk: 100-1000x bigger </a:t>
            </a:r>
            <a:endParaRPr lang="en-US" altLang="en-US" sz="2800" b="1" baseline="-25000" dirty="0">
              <a:solidFill>
                <a:srgbClr val="006600"/>
              </a:solidFill>
              <a:ea typeface="MS PGothic" charset="-128"/>
            </a:endParaRPr>
          </a:p>
          <a:p>
            <a:pPr eaLnBrk="1" hangingPunct="1">
              <a:lnSpc>
                <a:spcPct val="80000"/>
              </a:lnSpc>
            </a:pPr>
            <a:r>
              <a:rPr lang="en-US" altLang="en-US" sz="3200" dirty="0">
                <a:ea typeface="MS PGothic" charset="-128"/>
              </a:rPr>
              <a:t>As matter (gas) spirals in:</a:t>
            </a:r>
          </a:p>
          <a:p>
            <a:pPr lvl="1" eaLnBrk="1" hangingPunct="1">
              <a:lnSpc>
                <a:spcPct val="80000"/>
              </a:lnSpc>
            </a:pPr>
            <a:r>
              <a:rPr lang="en-US" altLang="en-US" sz="2800" dirty="0" err="1">
                <a:solidFill>
                  <a:schemeClr val="accent2"/>
                </a:solidFill>
                <a:ea typeface="MS PGothic" charset="-128"/>
              </a:rPr>
              <a:t>Compressed+Moves</a:t>
            </a:r>
            <a:r>
              <a:rPr lang="en-US" altLang="en-US" sz="2800" dirty="0">
                <a:solidFill>
                  <a:schemeClr val="accent2"/>
                </a:solidFill>
                <a:ea typeface="MS PGothic" charset="-128"/>
              </a:rPr>
              <a:t> faster and faster </a:t>
            </a:r>
            <a:r>
              <a:rPr lang="en-US" altLang="en-US" sz="2800" dirty="0">
                <a:solidFill>
                  <a:schemeClr val="accent2"/>
                </a:solidFill>
                <a:ea typeface="MS PGothic" charset="-128"/>
                <a:sym typeface="Wingdings"/>
              </a:rPr>
              <a:t></a:t>
            </a:r>
            <a:r>
              <a:rPr lang="en-US" altLang="en-US" sz="2800" dirty="0">
                <a:solidFill>
                  <a:schemeClr val="accent2"/>
                </a:solidFill>
                <a:ea typeface="MS PGothic" charset="-128"/>
              </a:rPr>
              <a:t> heats by friction</a:t>
            </a:r>
          </a:p>
          <a:p>
            <a:pPr lvl="1" eaLnBrk="1" hangingPunct="1">
              <a:lnSpc>
                <a:spcPct val="80000"/>
              </a:lnSpc>
            </a:pPr>
            <a:r>
              <a:rPr lang="en-US" altLang="en-US" sz="2800" dirty="0">
                <a:solidFill>
                  <a:schemeClr val="accent2"/>
                </a:solidFill>
                <a:ea typeface="MS PGothic" charset="-128"/>
              </a:rPr>
              <a:t>Gas is so hot: emits </a:t>
            </a:r>
            <a:r>
              <a:rPr lang="en-US" altLang="en-US" sz="2800" dirty="0">
                <a:ea typeface="MS PGothic" charset="-128"/>
              </a:rPr>
              <a:t>X-rays</a:t>
            </a:r>
          </a:p>
          <a:p>
            <a:pPr lvl="1" eaLnBrk="1" hangingPunct="1">
              <a:lnSpc>
                <a:spcPct val="80000"/>
              </a:lnSpc>
            </a:pPr>
            <a:r>
              <a:rPr lang="en-US" altLang="en-US" sz="2800" i="1" dirty="0">
                <a:solidFill>
                  <a:schemeClr val="accent2"/>
                </a:solidFill>
                <a:ea typeface="MS PGothic" charset="-128"/>
              </a:rPr>
              <a:t>Jets can form, held in by magnetic fields</a:t>
            </a:r>
          </a:p>
          <a:p>
            <a:pPr>
              <a:lnSpc>
                <a:spcPct val="80000"/>
              </a:lnSpc>
            </a:pPr>
            <a:r>
              <a:rPr lang="en-US" altLang="en-US" sz="4000" b="1" i="1" u="sng" dirty="0">
                <a:ea typeface="MS PGothic" charset="-128"/>
              </a:rPr>
              <a:t>RARE</a:t>
            </a:r>
            <a:r>
              <a:rPr lang="en-US" altLang="en-US" sz="4000" b="1" i="1" dirty="0">
                <a:ea typeface="MS PGothic" charset="-128"/>
              </a:rPr>
              <a:t> – in maybe 0.1-1% of galaxies</a:t>
            </a:r>
          </a:p>
        </p:txBody>
      </p:sp>
      <p:pic>
        <p:nvPicPr>
          <p:cNvPr id="4" name="Picture1" descr="171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312" y="836464"/>
            <a:ext cx="2395538" cy="244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715374" y="3357434"/>
            <a:ext cx="1557338" cy="369332"/>
          </a:xfrm>
          <a:prstGeom prst="rect">
            <a:avLst/>
          </a:prstGeom>
          <a:noFill/>
        </p:spPr>
        <p:txBody>
          <a:bodyPr wrap="square" rtlCol="0">
            <a:spAutoFit/>
          </a:bodyPr>
          <a:lstStyle/>
          <a:p>
            <a:r>
              <a:rPr lang="en-US" dirty="0"/>
              <a:t>Fig. 17-14</a:t>
            </a:r>
          </a:p>
        </p:txBody>
      </p:sp>
      <p:pic>
        <p:nvPicPr>
          <p:cNvPr id="5" name="Picture 4">
            <a:extLst>
              <a:ext uri="{FF2B5EF4-FFF2-40B4-BE49-F238E27FC236}">
                <a16:creationId xmlns:a16="http://schemas.microsoft.com/office/drawing/2014/main" id="{056A13CF-E476-C344-846A-F0AE5254618B}"/>
              </a:ext>
            </a:extLst>
          </p:cNvPr>
          <p:cNvPicPr>
            <a:picLocks noChangeAspect="1"/>
          </p:cNvPicPr>
          <p:nvPr/>
        </p:nvPicPr>
        <p:blipFill>
          <a:blip r:embed="rId3"/>
          <a:stretch>
            <a:fillRect/>
          </a:stretch>
        </p:blipFill>
        <p:spPr>
          <a:xfrm>
            <a:off x="8229600" y="4957762"/>
            <a:ext cx="2336800" cy="1752600"/>
          </a:xfrm>
          <a:prstGeom prst="rect">
            <a:avLst/>
          </a:prstGeom>
        </p:spPr>
      </p:pic>
      <p:sp>
        <p:nvSpPr>
          <p:cNvPr id="6" name="TextBox 5">
            <a:extLst>
              <a:ext uri="{FF2B5EF4-FFF2-40B4-BE49-F238E27FC236}">
                <a16:creationId xmlns:a16="http://schemas.microsoft.com/office/drawing/2014/main" id="{FD331322-CDDB-1B40-9AE6-CC5564C68745}"/>
              </a:ext>
            </a:extLst>
          </p:cNvPr>
          <p:cNvSpPr txBox="1"/>
          <p:nvPr/>
        </p:nvSpPr>
        <p:spPr>
          <a:xfrm>
            <a:off x="8077200" y="3801231"/>
            <a:ext cx="2590800" cy="1200329"/>
          </a:xfrm>
          <a:prstGeom prst="rect">
            <a:avLst/>
          </a:prstGeom>
          <a:solidFill>
            <a:srgbClr val="FFFF00"/>
          </a:solidFill>
        </p:spPr>
        <p:txBody>
          <a:bodyPr wrap="square" rtlCol="0">
            <a:spAutoFit/>
          </a:bodyPr>
          <a:lstStyle/>
          <a:p>
            <a:r>
              <a:rPr lang="en-US" dirty="0"/>
              <a:t>SMBH </a:t>
            </a:r>
            <a:r>
              <a:rPr lang="en-US"/>
              <a:t>in M87, </a:t>
            </a:r>
            <a:r>
              <a:rPr lang="en-US" dirty="0"/>
              <a:t>polarized light, Event Horizon Telescope</a:t>
            </a:r>
            <a:r>
              <a:rPr lang="en-US"/>
              <a:t>, </a:t>
            </a:r>
            <a:r>
              <a:rPr lang="en-US">
                <a:hlinkClick r:id="rId4"/>
              </a:rPr>
              <a:t>Astronomy, </a:t>
            </a:r>
            <a:r>
              <a:rPr lang="en-US" dirty="0">
                <a:hlinkClick r:id="rId4"/>
              </a:rPr>
              <a:t>2021.03.24</a:t>
            </a:r>
            <a:endParaRPr lang="en-US" dirty="0"/>
          </a:p>
        </p:txBody>
      </p:sp>
    </p:spTree>
    <p:extLst>
      <p:ext uri="{BB962C8B-B14F-4D97-AF65-F5344CB8AC3E}">
        <p14:creationId xmlns:p14="http://schemas.microsoft.com/office/powerpoint/2010/main" val="1590384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title"/>
          </p:nvPr>
        </p:nvSpPr>
        <p:spPr>
          <a:xfrm>
            <a:off x="1981200" y="274638"/>
            <a:ext cx="8229600" cy="715962"/>
          </a:xfrm>
        </p:spPr>
        <p:txBody>
          <a:bodyPr/>
          <a:lstStyle/>
          <a:p>
            <a:pPr eaLnBrk="1" hangingPunct="1"/>
            <a:r>
              <a:rPr lang="en-US" altLang="en-US" sz="4000">
                <a:ea typeface="MS PGothic" charset="-128"/>
              </a:rPr>
              <a:t>Trip to an Active Galactic Nucleus</a:t>
            </a:r>
          </a:p>
        </p:txBody>
      </p:sp>
      <p:pic>
        <p:nvPicPr>
          <p:cNvPr id="45059" name="Picture 8" descr="ch17_anim_agn_in_galaxy"/>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0" y="1143000"/>
            <a:ext cx="5410200" cy="5105400"/>
          </a:xfrm>
          <a:noFill/>
        </p:spPr>
      </p:pic>
    </p:spTree>
    <p:extLst>
      <p:ext uri="{BB962C8B-B14F-4D97-AF65-F5344CB8AC3E}">
        <p14:creationId xmlns:p14="http://schemas.microsoft.com/office/powerpoint/2010/main" val="2611322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0296-FD62-244E-842C-619BAF33462A}"/>
              </a:ext>
            </a:extLst>
          </p:cNvPr>
          <p:cNvSpPr>
            <a:spLocks noGrp="1"/>
          </p:cNvSpPr>
          <p:nvPr>
            <p:ph type="ctrTitle"/>
          </p:nvPr>
        </p:nvSpPr>
        <p:spPr>
          <a:xfrm>
            <a:off x="0" y="1"/>
            <a:ext cx="12192000" cy="1165201"/>
          </a:xfrm>
          <a:solidFill>
            <a:srgbClr val="FF0000"/>
          </a:solidFill>
        </p:spPr>
        <p:txBody>
          <a:bodyPr/>
          <a:lstStyle/>
          <a:p>
            <a:r>
              <a:rPr lang="en-US" b="1" dirty="0"/>
              <a:t>Quasars = bright ``Lighthouses”</a:t>
            </a:r>
          </a:p>
        </p:txBody>
      </p:sp>
      <p:sp>
        <p:nvSpPr>
          <p:cNvPr id="3" name="Subtitle 2">
            <a:extLst>
              <a:ext uri="{FF2B5EF4-FFF2-40B4-BE49-F238E27FC236}">
                <a16:creationId xmlns:a16="http://schemas.microsoft.com/office/drawing/2014/main" id="{4860332B-FC4B-3243-AC3D-74077123EA87}"/>
              </a:ext>
            </a:extLst>
          </p:cNvPr>
          <p:cNvSpPr>
            <a:spLocks noGrp="1"/>
          </p:cNvSpPr>
          <p:nvPr>
            <p:ph type="subTitle" idx="1"/>
          </p:nvPr>
        </p:nvSpPr>
        <p:spPr>
          <a:xfrm>
            <a:off x="783357" y="2627876"/>
            <a:ext cx="3270148" cy="1585928"/>
          </a:xfrm>
          <a:solidFill>
            <a:schemeClr val="bg1">
              <a:lumMod val="95000"/>
            </a:schemeClr>
          </a:solidFill>
        </p:spPr>
        <p:txBody>
          <a:bodyPr>
            <a:normAutofit/>
          </a:bodyPr>
          <a:lstStyle/>
          <a:p>
            <a:r>
              <a:rPr lang="en-US" sz="3200" b="1" dirty="0">
                <a:solidFill>
                  <a:srgbClr val="0070C0"/>
                </a:solidFill>
              </a:rPr>
              <a:t>Path length can be BILLIONS of light years!</a:t>
            </a:r>
          </a:p>
        </p:txBody>
      </p:sp>
      <p:pic>
        <p:nvPicPr>
          <p:cNvPr id="5" name="Picture 4" descr="ch17_lyaforest">
            <a:extLst>
              <a:ext uri="{FF2B5EF4-FFF2-40B4-BE49-F238E27FC236}">
                <a16:creationId xmlns:a16="http://schemas.microsoft.com/office/drawing/2014/main" id="{D2FA9358-4AD3-924F-A33C-90CD3BA5C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66444" y="2071389"/>
            <a:ext cx="6205948" cy="4654461"/>
          </a:xfrm>
          <a:prstGeom prst="rect">
            <a:avLst/>
          </a:prstGeom>
          <a:noFill/>
        </p:spPr>
      </p:pic>
      <p:sp>
        <p:nvSpPr>
          <p:cNvPr id="6" name="TextBox 5">
            <a:extLst>
              <a:ext uri="{FF2B5EF4-FFF2-40B4-BE49-F238E27FC236}">
                <a16:creationId xmlns:a16="http://schemas.microsoft.com/office/drawing/2014/main" id="{3FEF29BB-4DD0-0740-864E-3EC8A71347B7}"/>
              </a:ext>
            </a:extLst>
          </p:cNvPr>
          <p:cNvSpPr txBox="1"/>
          <p:nvPr/>
        </p:nvSpPr>
        <p:spPr>
          <a:xfrm>
            <a:off x="4585062" y="2702204"/>
            <a:ext cx="927464" cy="367568"/>
          </a:xfrm>
          <a:prstGeom prst="rect">
            <a:avLst/>
          </a:prstGeom>
          <a:noFill/>
        </p:spPr>
        <p:txBody>
          <a:bodyPr wrap="square" rtlCol="0">
            <a:spAutoFit/>
          </a:bodyPr>
          <a:lstStyle/>
          <a:p>
            <a:r>
              <a:rPr lang="en-US" dirty="0">
                <a:solidFill>
                  <a:srgbClr val="FFFF00"/>
                </a:solidFill>
              </a:rPr>
              <a:t>Quasar</a:t>
            </a:r>
          </a:p>
        </p:txBody>
      </p:sp>
      <p:sp>
        <p:nvSpPr>
          <p:cNvPr id="7" name="TextBox 6">
            <a:extLst>
              <a:ext uri="{FF2B5EF4-FFF2-40B4-BE49-F238E27FC236}">
                <a16:creationId xmlns:a16="http://schemas.microsoft.com/office/drawing/2014/main" id="{BCDFACB8-4107-754F-989C-75CD5683766E}"/>
              </a:ext>
            </a:extLst>
          </p:cNvPr>
          <p:cNvSpPr txBox="1"/>
          <p:nvPr/>
        </p:nvSpPr>
        <p:spPr>
          <a:xfrm>
            <a:off x="6707777" y="2384287"/>
            <a:ext cx="1985554" cy="923330"/>
          </a:xfrm>
          <a:prstGeom prst="rect">
            <a:avLst/>
          </a:prstGeom>
          <a:noFill/>
        </p:spPr>
        <p:txBody>
          <a:bodyPr wrap="square" rtlCol="0">
            <a:spAutoFit/>
          </a:bodyPr>
          <a:lstStyle/>
          <a:p>
            <a:r>
              <a:rPr lang="en-US" dirty="0">
                <a:solidFill>
                  <a:srgbClr val="FFFF00"/>
                </a:solidFill>
              </a:rPr>
              <a:t>``Shadows” from foreground galaxy haloes</a:t>
            </a:r>
          </a:p>
        </p:txBody>
      </p:sp>
      <p:cxnSp>
        <p:nvCxnSpPr>
          <p:cNvPr id="9" name="Straight Arrow Connector 8">
            <a:extLst>
              <a:ext uri="{FF2B5EF4-FFF2-40B4-BE49-F238E27FC236}">
                <a16:creationId xmlns:a16="http://schemas.microsoft.com/office/drawing/2014/main" id="{A2B1CE7D-5BFA-8242-820F-F0212CA3665A}"/>
              </a:ext>
            </a:extLst>
          </p:cNvPr>
          <p:cNvCxnSpPr>
            <a:cxnSpLocks/>
          </p:cNvCxnSpPr>
          <p:nvPr/>
        </p:nvCxnSpPr>
        <p:spPr>
          <a:xfrm flipH="1">
            <a:off x="6185263" y="3300721"/>
            <a:ext cx="522514" cy="45998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78E6EB1-F121-1C41-852A-F66E36C21CAE}"/>
              </a:ext>
            </a:extLst>
          </p:cNvPr>
          <p:cNvCxnSpPr>
            <a:cxnSpLocks/>
          </p:cNvCxnSpPr>
          <p:nvPr/>
        </p:nvCxnSpPr>
        <p:spPr>
          <a:xfrm flipH="1">
            <a:off x="7239334" y="3209242"/>
            <a:ext cx="393729" cy="100456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03B3B16-8EB4-BD4F-9C9B-1856B88E6666}"/>
              </a:ext>
            </a:extLst>
          </p:cNvPr>
          <p:cNvCxnSpPr>
            <a:cxnSpLocks/>
          </p:cNvCxnSpPr>
          <p:nvPr/>
        </p:nvCxnSpPr>
        <p:spPr>
          <a:xfrm flipH="1">
            <a:off x="8098216" y="3097268"/>
            <a:ext cx="261257" cy="154004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595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A541-FC25-A949-8666-1F22BBF618F8}"/>
              </a:ext>
            </a:extLst>
          </p:cNvPr>
          <p:cNvSpPr>
            <a:spLocks noGrp="1"/>
          </p:cNvSpPr>
          <p:nvPr>
            <p:ph type="title"/>
          </p:nvPr>
        </p:nvSpPr>
        <p:spPr>
          <a:xfrm>
            <a:off x="838200" y="0"/>
            <a:ext cx="10515600" cy="783771"/>
          </a:xfrm>
          <a:solidFill>
            <a:srgbClr val="FF0000"/>
          </a:solidFill>
        </p:spPr>
        <p:txBody>
          <a:bodyPr/>
          <a:lstStyle/>
          <a:p>
            <a:pPr algn="ctr"/>
            <a:r>
              <a:rPr lang="en-US" b="1" dirty="0"/>
              <a:t>Back to Galaxies…</a:t>
            </a:r>
          </a:p>
        </p:txBody>
      </p:sp>
      <p:sp>
        <p:nvSpPr>
          <p:cNvPr id="3" name="Content Placeholder 2">
            <a:extLst>
              <a:ext uri="{FF2B5EF4-FFF2-40B4-BE49-F238E27FC236}">
                <a16:creationId xmlns:a16="http://schemas.microsoft.com/office/drawing/2014/main" id="{B610D45A-613A-7741-9003-B4B0FFC9B8B7}"/>
              </a:ext>
            </a:extLst>
          </p:cNvPr>
          <p:cNvSpPr>
            <a:spLocks noGrp="1"/>
          </p:cNvSpPr>
          <p:nvPr>
            <p:ph idx="1"/>
          </p:nvPr>
        </p:nvSpPr>
        <p:spPr>
          <a:xfrm>
            <a:off x="616131" y="1394550"/>
            <a:ext cx="4256315" cy="2602683"/>
          </a:xfrm>
          <a:solidFill>
            <a:srgbClr val="FFFF00"/>
          </a:solidFill>
        </p:spPr>
        <p:txBody>
          <a:bodyPr/>
          <a:lstStyle/>
          <a:p>
            <a:r>
              <a:rPr lang="en-US" dirty="0"/>
              <a:t>Galaxies have REALLY complex structure</a:t>
            </a:r>
          </a:p>
          <a:p>
            <a:r>
              <a:rPr lang="en-US" dirty="0"/>
              <a:t>Milky Way more complicated than meets the eye!</a:t>
            </a:r>
          </a:p>
        </p:txBody>
      </p:sp>
      <p:pic>
        <p:nvPicPr>
          <p:cNvPr id="4" name="Picture 5" descr="milkywaytwin_ngc7331">
            <a:extLst>
              <a:ext uri="{FF2B5EF4-FFF2-40B4-BE49-F238E27FC236}">
                <a16:creationId xmlns:a16="http://schemas.microsoft.com/office/drawing/2014/main" id="{10FCF682-8731-2444-85BF-E2CBE21B6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337" y="1201784"/>
            <a:ext cx="6445673" cy="335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B5CECF-2A4B-F342-BB80-A12B97A32C1C}"/>
              </a:ext>
            </a:extLst>
          </p:cNvPr>
          <p:cNvSpPr txBox="1"/>
          <p:nvPr/>
        </p:nvSpPr>
        <p:spPr>
          <a:xfrm>
            <a:off x="5617029" y="4885509"/>
            <a:ext cx="5381897" cy="954107"/>
          </a:xfrm>
          <a:prstGeom prst="rect">
            <a:avLst/>
          </a:prstGeom>
          <a:solidFill>
            <a:schemeClr val="accent6">
              <a:lumMod val="20000"/>
              <a:lumOff val="80000"/>
            </a:schemeClr>
          </a:solidFill>
        </p:spPr>
        <p:txBody>
          <a:bodyPr wrap="square" rtlCol="0">
            <a:spAutoFit/>
          </a:bodyPr>
          <a:lstStyle/>
          <a:p>
            <a:r>
              <a:rPr lang="en-US" sz="2800" b="1" dirty="0"/>
              <a:t>How Milky Way looks in optical light (stars, some glowing gas)</a:t>
            </a:r>
          </a:p>
        </p:txBody>
      </p:sp>
    </p:spTree>
    <p:extLst>
      <p:ext uri="{BB962C8B-B14F-4D97-AF65-F5344CB8AC3E}">
        <p14:creationId xmlns:p14="http://schemas.microsoft.com/office/powerpoint/2010/main" val="3721234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436429" cy="879814"/>
          </a:xfrm>
          <a:solidFill>
            <a:srgbClr val="FF0000"/>
          </a:solidFill>
        </p:spPr>
        <p:txBody>
          <a:bodyPr/>
          <a:lstStyle/>
          <a:p>
            <a:r>
              <a:rPr lang="en-US" dirty="0"/>
              <a:t>Milky Way Gas: Halo Complexity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296" y="977750"/>
            <a:ext cx="8313332" cy="5330838"/>
          </a:xfrm>
          <a:prstGeom prst="rect">
            <a:avLst/>
          </a:prstGeom>
        </p:spPr>
      </p:pic>
      <p:sp>
        <p:nvSpPr>
          <p:cNvPr id="6" name="Content Placeholder 5">
            <a:extLst>
              <a:ext uri="{FF2B5EF4-FFF2-40B4-BE49-F238E27FC236}">
                <a16:creationId xmlns:a16="http://schemas.microsoft.com/office/drawing/2014/main" id="{7761D917-ADC4-8D42-ACF7-04A04893F238}"/>
              </a:ext>
            </a:extLst>
          </p:cNvPr>
          <p:cNvSpPr>
            <a:spLocks noGrp="1"/>
          </p:cNvSpPr>
          <p:nvPr>
            <p:ph idx="1"/>
          </p:nvPr>
        </p:nvSpPr>
        <p:spPr>
          <a:xfrm>
            <a:off x="1981199" y="932636"/>
            <a:ext cx="2806506" cy="3128883"/>
          </a:xfrm>
        </p:spPr>
        <p:txBody>
          <a:bodyPr/>
          <a:lstStyle/>
          <a:p>
            <a:pPr marL="0" indent="0">
              <a:buNone/>
            </a:pPr>
            <a:endParaRPr lang="en-US" dirty="0"/>
          </a:p>
        </p:txBody>
      </p:sp>
    </p:spTree>
    <p:extLst>
      <p:ext uri="{BB962C8B-B14F-4D97-AF65-F5344CB8AC3E}">
        <p14:creationId xmlns:p14="http://schemas.microsoft.com/office/powerpoint/2010/main" val="3430656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436429" cy="879814"/>
          </a:xfrm>
          <a:solidFill>
            <a:srgbClr val="FF0000"/>
          </a:solidFill>
        </p:spPr>
        <p:txBody>
          <a:bodyPr/>
          <a:lstStyle/>
          <a:p>
            <a:r>
              <a:rPr lang="en-US" dirty="0"/>
              <a:t>Superimpose on one line of sight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921" y="1539776"/>
            <a:ext cx="6678633" cy="4282604"/>
          </a:xfrm>
          <a:prstGeom prst="rect">
            <a:avLst/>
          </a:prstGeom>
        </p:spPr>
      </p:pic>
      <p:pic>
        <p:nvPicPr>
          <p:cNvPr id="4" name="Content Placeholder 3">
            <a:extLst>
              <a:ext uri="{FF2B5EF4-FFF2-40B4-BE49-F238E27FC236}">
                <a16:creationId xmlns:a16="http://schemas.microsoft.com/office/drawing/2014/main" id="{4B94CE22-B6C8-6D47-A3D4-E50FA211AA0A}"/>
              </a:ext>
            </a:extLst>
          </p:cNvPr>
          <p:cNvPicPr>
            <a:picLocks noGrp="1" noChangeAspect="1"/>
          </p:cNvPicPr>
          <p:nvPr>
            <p:ph idx="1"/>
          </p:nvPr>
        </p:nvPicPr>
        <p:blipFill>
          <a:blip r:embed="rId3"/>
          <a:stretch>
            <a:fillRect/>
          </a:stretch>
        </p:blipFill>
        <p:spPr>
          <a:xfrm rot="19269091">
            <a:off x="2111217" y="5337333"/>
            <a:ext cx="1575417" cy="970097"/>
          </a:xfrm>
        </p:spPr>
      </p:pic>
      <p:sp>
        <p:nvSpPr>
          <p:cNvPr id="5" name="5-Point Star 4">
            <a:extLst>
              <a:ext uri="{FF2B5EF4-FFF2-40B4-BE49-F238E27FC236}">
                <a16:creationId xmlns:a16="http://schemas.microsoft.com/office/drawing/2014/main" id="{43EDEB71-6FBE-C348-9164-08E1355AB559}"/>
              </a:ext>
            </a:extLst>
          </p:cNvPr>
          <p:cNvSpPr/>
          <p:nvPr/>
        </p:nvSpPr>
        <p:spPr>
          <a:xfrm>
            <a:off x="9458179" y="1167619"/>
            <a:ext cx="618979" cy="604911"/>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EB65AE1-04EC-734D-A4FE-3E4AA07F6764}"/>
              </a:ext>
            </a:extLst>
          </p:cNvPr>
          <p:cNvSpPr txBox="1"/>
          <p:nvPr/>
        </p:nvSpPr>
        <p:spPr>
          <a:xfrm>
            <a:off x="9120554" y="2110154"/>
            <a:ext cx="1297075" cy="369332"/>
          </a:xfrm>
          <a:prstGeom prst="rect">
            <a:avLst/>
          </a:prstGeom>
          <a:solidFill>
            <a:srgbClr val="FFFF00"/>
          </a:solidFill>
        </p:spPr>
        <p:txBody>
          <a:bodyPr wrap="square" rtlCol="0">
            <a:spAutoFit/>
          </a:bodyPr>
          <a:lstStyle/>
          <a:p>
            <a:pPr algn="ctr"/>
            <a:r>
              <a:rPr lang="en-US" dirty="0"/>
              <a:t>Quasar</a:t>
            </a:r>
          </a:p>
        </p:txBody>
      </p:sp>
      <p:cxnSp>
        <p:nvCxnSpPr>
          <p:cNvPr id="10" name="Straight Connector 9">
            <a:extLst>
              <a:ext uri="{FF2B5EF4-FFF2-40B4-BE49-F238E27FC236}">
                <a16:creationId xmlns:a16="http://schemas.microsoft.com/office/drawing/2014/main" id="{F4FCB310-0688-A440-B22F-D08ABF00B0DF}"/>
              </a:ext>
            </a:extLst>
          </p:cNvPr>
          <p:cNvCxnSpPr>
            <a:cxnSpLocks/>
          </p:cNvCxnSpPr>
          <p:nvPr/>
        </p:nvCxnSpPr>
        <p:spPr>
          <a:xfrm flipH="1">
            <a:off x="3647839" y="1645921"/>
            <a:ext cx="5810340" cy="3699803"/>
          </a:xfrm>
          <a:prstGeom prst="line">
            <a:avLst/>
          </a:prstGeom>
          <a:ln>
            <a:solidFill>
              <a:srgbClr val="FFC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7052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altLang="en-US">
              <a:ea typeface="MS PGothic" charset="-128"/>
            </a:endParaRPr>
          </a:p>
        </p:txBody>
      </p:sp>
      <p:sp>
        <p:nvSpPr>
          <p:cNvPr id="70659" name="Rectangle 3"/>
          <p:cNvSpPr>
            <a:spLocks noChangeArrowheads="1"/>
          </p:cNvSpPr>
          <p:nvPr/>
        </p:nvSpPr>
        <p:spPr bwMode="auto">
          <a:xfrm>
            <a:off x="9088438" y="6562726"/>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Arial" charset="0"/>
                <a:ea typeface="MS PGothic" charset="-128"/>
              </a:defRPr>
            </a:lvl1pPr>
            <a:lvl2pPr marL="742950" indent="-285750" defTabSz="820738">
              <a:spcBef>
                <a:spcPct val="20000"/>
              </a:spcBef>
              <a:buChar char="–"/>
              <a:defRPr sz="2800">
                <a:solidFill>
                  <a:schemeClr val="tx1"/>
                </a:solidFill>
                <a:latin typeface="Arial" charset="0"/>
                <a:ea typeface="MS PGothic" charset="-128"/>
              </a:defRPr>
            </a:lvl2pPr>
            <a:lvl3pPr marL="1143000" indent="-228600" defTabSz="820738">
              <a:spcBef>
                <a:spcPct val="20000"/>
              </a:spcBef>
              <a:buChar char="•"/>
              <a:defRPr sz="2400">
                <a:solidFill>
                  <a:schemeClr val="tx1"/>
                </a:solidFill>
                <a:latin typeface="Arial" charset="0"/>
                <a:ea typeface="MS PGothic" charset="-128"/>
              </a:defRPr>
            </a:lvl3pPr>
            <a:lvl4pPr marL="1600200" indent="-228600" defTabSz="820738">
              <a:spcBef>
                <a:spcPct val="20000"/>
              </a:spcBef>
              <a:buChar char="–"/>
              <a:defRPr sz="2000">
                <a:solidFill>
                  <a:schemeClr val="tx1"/>
                </a:solidFill>
                <a:latin typeface="Arial" charset="0"/>
                <a:ea typeface="MS PGothic" charset="-128"/>
              </a:defRPr>
            </a:lvl4pPr>
            <a:lvl5pPr marL="2057400" indent="-228600" defTabSz="820738">
              <a:spcBef>
                <a:spcPct val="20000"/>
              </a:spcBef>
              <a:buChar char="»"/>
              <a:defRPr sz="2000">
                <a:solidFill>
                  <a:schemeClr val="tx1"/>
                </a:solidFill>
                <a:latin typeface="Arial" charset="0"/>
                <a:ea typeface="MS PGothic" charset="-128"/>
              </a:defRPr>
            </a:lvl5pPr>
            <a:lvl6pPr marL="2514600" indent="-228600" defTabSz="820738"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defTabSz="820738"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defTabSz="820738"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defTabSz="820738" eaLnBrk="0" fontAlgn="base" hangingPunct="0">
              <a:spcBef>
                <a:spcPct val="20000"/>
              </a:spcBef>
              <a:spcAft>
                <a:spcPct val="0"/>
              </a:spcAft>
              <a:buChar char="»"/>
              <a:defRPr sz="2000">
                <a:solidFill>
                  <a:schemeClr val="tx1"/>
                </a:solidFill>
                <a:latin typeface="Arial" charset="0"/>
                <a:ea typeface="MS PGothic" charset="-128"/>
              </a:defRPr>
            </a:lvl9pPr>
          </a:lstStyle>
          <a:p>
            <a:pPr algn="r">
              <a:spcBef>
                <a:spcPct val="0"/>
              </a:spcBef>
              <a:buFontTx/>
              <a:buNone/>
            </a:pPr>
            <a:r>
              <a:rPr lang="en-US" altLang="en-US" sz="1400" b="1" dirty="0"/>
              <a:t>Fig. 17-32, p. 418</a:t>
            </a:r>
          </a:p>
        </p:txBody>
      </p:sp>
      <p:pic>
        <p:nvPicPr>
          <p:cNvPr id="70660" name="Picture 5" descr="17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303214"/>
            <a:ext cx="8966200"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6"/>
          <p:cNvSpPr txBox="1">
            <a:spLocks noChangeArrowheads="1"/>
          </p:cNvSpPr>
          <p:nvPr/>
        </p:nvSpPr>
        <p:spPr bwMode="auto">
          <a:xfrm>
            <a:off x="3352800" y="1219200"/>
            <a:ext cx="838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800" dirty="0"/>
              <a:t>Ly</a:t>
            </a:r>
            <a:r>
              <a:rPr lang="el-GR" altLang="en-US" sz="1800" dirty="0"/>
              <a:t>α</a:t>
            </a:r>
            <a:r>
              <a:rPr lang="en-US" altLang="en-US" sz="1800" dirty="0"/>
              <a:t>, Milky Way</a:t>
            </a:r>
            <a:endParaRPr lang="el-GR" altLang="en-US" sz="1800" dirty="0"/>
          </a:p>
        </p:txBody>
      </p:sp>
      <p:sp>
        <p:nvSpPr>
          <p:cNvPr id="70663" name="Text Box 8"/>
          <p:cNvSpPr txBox="1">
            <a:spLocks noChangeArrowheads="1"/>
          </p:cNvSpPr>
          <p:nvPr/>
        </p:nvSpPr>
        <p:spPr bwMode="auto">
          <a:xfrm>
            <a:off x="5715000" y="990600"/>
            <a:ext cx="10239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0"/>
              </a:spcBef>
              <a:buFontTx/>
              <a:buNone/>
            </a:pPr>
            <a:r>
              <a:rPr lang="en-US" altLang="en-US" sz="1800" dirty="0"/>
              <a:t>oxygen, Milky Way</a:t>
            </a:r>
          </a:p>
        </p:txBody>
      </p:sp>
      <p:sp>
        <p:nvSpPr>
          <p:cNvPr id="70664" name="Text Box 9"/>
          <p:cNvSpPr txBox="1">
            <a:spLocks noChangeArrowheads="1"/>
          </p:cNvSpPr>
          <p:nvPr/>
        </p:nvSpPr>
        <p:spPr bwMode="auto">
          <a:xfrm rot="-5400000">
            <a:off x="4685530" y="1244671"/>
            <a:ext cx="12650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800" dirty="0">
                <a:solidFill>
                  <a:srgbClr val="6600CC"/>
                </a:solidFill>
              </a:rPr>
              <a:t>H, z=0.07</a:t>
            </a:r>
          </a:p>
        </p:txBody>
      </p:sp>
      <p:sp>
        <p:nvSpPr>
          <p:cNvPr id="70665" name="Rectangle 10"/>
          <p:cNvSpPr>
            <a:spLocks noChangeArrowheads="1"/>
          </p:cNvSpPr>
          <p:nvPr/>
        </p:nvSpPr>
        <p:spPr bwMode="auto">
          <a:xfrm rot="-5400000">
            <a:off x="4167680" y="1318697"/>
            <a:ext cx="1178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0"/>
              </a:spcBef>
              <a:buFontTx/>
              <a:buNone/>
            </a:pPr>
            <a:r>
              <a:rPr lang="en-US" altLang="en-US" sz="1800" dirty="0">
                <a:solidFill>
                  <a:srgbClr val="6600CC"/>
                </a:solidFill>
              </a:rPr>
              <a:t>H, z=0.05</a:t>
            </a:r>
          </a:p>
        </p:txBody>
      </p:sp>
      <p:sp>
        <p:nvSpPr>
          <p:cNvPr id="70666" name="Text Box 11"/>
          <p:cNvSpPr txBox="1">
            <a:spLocks noChangeArrowheads="1"/>
          </p:cNvSpPr>
          <p:nvPr/>
        </p:nvSpPr>
        <p:spPr bwMode="auto">
          <a:xfrm>
            <a:off x="9348724" y="1138536"/>
            <a:ext cx="10191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800" dirty="0"/>
              <a:t>Carbon,  Milky Way</a:t>
            </a:r>
          </a:p>
        </p:txBody>
      </p:sp>
      <p:sp>
        <p:nvSpPr>
          <p:cNvPr id="70667" name="Rectangle 12"/>
          <p:cNvSpPr>
            <a:spLocks noChangeArrowheads="1"/>
          </p:cNvSpPr>
          <p:nvPr/>
        </p:nvSpPr>
        <p:spPr bwMode="auto">
          <a:xfrm>
            <a:off x="4419600" y="4572000"/>
            <a:ext cx="2489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800">
                <a:solidFill>
                  <a:srgbClr val="6600CC"/>
                </a:solidFill>
              </a:rPr>
              <a:t>Ly</a:t>
            </a:r>
            <a:r>
              <a:rPr lang="el-GR" altLang="en-US" sz="1800">
                <a:solidFill>
                  <a:srgbClr val="6600CC"/>
                </a:solidFill>
              </a:rPr>
              <a:t>α</a:t>
            </a:r>
            <a:r>
              <a:rPr lang="en-US" altLang="en-US" sz="1800">
                <a:solidFill>
                  <a:srgbClr val="6600CC"/>
                </a:solidFill>
              </a:rPr>
              <a:t> ``forest</a:t>
            </a:r>
            <a:r>
              <a:rPr lang="ja-JP" altLang="en-US" sz="1800">
                <a:solidFill>
                  <a:srgbClr val="6600CC"/>
                </a:solidFill>
              </a:rPr>
              <a:t>”</a:t>
            </a:r>
            <a:r>
              <a:rPr lang="en-US" altLang="ja-JP" sz="1800">
                <a:solidFill>
                  <a:srgbClr val="6600CC"/>
                </a:solidFill>
              </a:rPr>
              <a:t> from IGM</a:t>
            </a:r>
            <a:endParaRPr lang="en-US" altLang="en-US" sz="1800">
              <a:solidFill>
                <a:srgbClr val="6600CC"/>
              </a:solidFill>
            </a:endParaRPr>
          </a:p>
        </p:txBody>
      </p:sp>
      <p:sp>
        <p:nvSpPr>
          <p:cNvPr id="70668" name="Text Box 13"/>
          <p:cNvSpPr txBox="1">
            <a:spLocks noChangeArrowheads="1"/>
          </p:cNvSpPr>
          <p:nvPr/>
        </p:nvSpPr>
        <p:spPr bwMode="auto">
          <a:xfrm rot="-5400000">
            <a:off x="6323807" y="4039394"/>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800">
                <a:solidFill>
                  <a:srgbClr val="6600CC"/>
                </a:solidFill>
              </a:rPr>
              <a:t>z~3.60</a:t>
            </a:r>
          </a:p>
        </p:txBody>
      </p:sp>
      <p:sp>
        <p:nvSpPr>
          <p:cNvPr id="70669" name="Rectangle 14"/>
          <p:cNvSpPr>
            <a:spLocks noChangeArrowheads="1"/>
          </p:cNvSpPr>
          <p:nvPr/>
        </p:nvSpPr>
        <p:spPr bwMode="auto">
          <a:xfrm rot="-5400000">
            <a:off x="3734594" y="4342607"/>
            <a:ext cx="87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800">
                <a:solidFill>
                  <a:srgbClr val="6600CC"/>
                </a:solidFill>
              </a:rPr>
              <a:t>z~3.10</a:t>
            </a:r>
          </a:p>
        </p:txBody>
      </p:sp>
      <p:sp>
        <p:nvSpPr>
          <p:cNvPr id="70670" name="Rectangle 15"/>
          <p:cNvSpPr>
            <a:spLocks noChangeArrowheads="1"/>
          </p:cNvSpPr>
          <p:nvPr/>
        </p:nvSpPr>
        <p:spPr bwMode="auto">
          <a:xfrm>
            <a:off x="2362201" y="4038601"/>
            <a:ext cx="1573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800">
                <a:solidFill>
                  <a:srgbClr val="6600CC"/>
                </a:solidFill>
              </a:rPr>
              <a:t>Ly</a:t>
            </a:r>
            <a:r>
              <a:rPr lang="el-GR" altLang="en-US" sz="1800">
                <a:solidFill>
                  <a:srgbClr val="6600CC"/>
                </a:solidFill>
              </a:rPr>
              <a:t>β</a:t>
            </a:r>
            <a:r>
              <a:rPr lang="en-US" altLang="en-US" sz="1800">
                <a:solidFill>
                  <a:srgbClr val="6600CC"/>
                </a:solidFill>
              </a:rPr>
              <a:t> from IGM</a:t>
            </a:r>
          </a:p>
        </p:txBody>
      </p:sp>
      <p:sp>
        <p:nvSpPr>
          <p:cNvPr id="70671" name="Text Box 16"/>
          <p:cNvSpPr txBox="1">
            <a:spLocks noChangeArrowheads="1"/>
          </p:cNvSpPr>
          <p:nvPr/>
        </p:nvSpPr>
        <p:spPr bwMode="auto">
          <a:xfrm>
            <a:off x="8229600" y="3962400"/>
            <a:ext cx="1905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800">
                <a:solidFill>
                  <a:srgbClr val="6600CC"/>
                </a:solidFill>
              </a:rPr>
              <a:t>C, Si, Fe etc. from all redshifts 0&lt;z&lt;3.62</a:t>
            </a:r>
          </a:p>
        </p:txBody>
      </p:sp>
      <p:sp>
        <p:nvSpPr>
          <p:cNvPr id="70672" name="Line 18"/>
          <p:cNvSpPr>
            <a:spLocks noChangeShapeType="1"/>
          </p:cNvSpPr>
          <p:nvPr/>
        </p:nvSpPr>
        <p:spPr bwMode="auto">
          <a:xfrm>
            <a:off x="9601200" y="4800600"/>
            <a:ext cx="0" cy="533400"/>
          </a:xfrm>
          <a:prstGeom prst="line">
            <a:avLst/>
          </a:prstGeom>
          <a:noFill/>
          <a:ln w="28575">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73" name="Line 19"/>
          <p:cNvSpPr>
            <a:spLocks noChangeShapeType="1"/>
          </p:cNvSpPr>
          <p:nvPr/>
        </p:nvSpPr>
        <p:spPr bwMode="auto">
          <a:xfrm flipH="1">
            <a:off x="8534400" y="4876800"/>
            <a:ext cx="76200" cy="457200"/>
          </a:xfrm>
          <a:prstGeom prst="line">
            <a:avLst/>
          </a:prstGeom>
          <a:noFill/>
          <a:ln w="28575">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74" name="Line 20"/>
          <p:cNvSpPr>
            <a:spLocks noChangeShapeType="1"/>
          </p:cNvSpPr>
          <p:nvPr/>
        </p:nvSpPr>
        <p:spPr bwMode="auto">
          <a:xfrm flipH="1">
            <a:off x="8229600" y="4876800"/>
            <a:ext cx="76200" cy="304800"/>
          </a:xfrm>
          <a:prstGeom prst="line">
            <a:avLst/>
          </a:prstGeom>
          <a:noFill/>
          <a:ln w="28575">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76" name="Rectangle 22"/>
          <p:cNvSpPr>
            <a:spLocks noChangeArrowheads="1"/>
          </p:cNvSpPr>
          <p:nvPr/>
        </p:nvSpPr>
        <p:spPr bwMode="auto">
          <a:xfrm>
            <a:off x="3581401" y="3657600"/>
            <a:ext cx="3980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800" b="1" dirty="0" err="1">
                <a:solidFill>
                  <a:srgbClr val="800080"/>
                </a:solidFill>
              </a:rPr>
              <a:t>Lookback</a:t>
            </a:r>
            <a:r>
              <a:rPr lang="en-US" altLang="en-US" sz="1800" b="1" dirty="0">
                <a:solidFill>
                  <a:srgbClr val="800080"/>
                </a:solidFill>
              </a:rPr>
              <a:t>: 11.9 </a:t>
            </a:r>
            <a:r>
              <a:rPr lang="en-US" altLang="en-US" sz="1800" b="1" dirty="0" err="1">
                <a:solidFill>
                  <a:srgbClr val="800080"/>
                </a:solidFill>
              </a:rPr>
              <a:t>Gyr</a:t>
            </a:r>
            <a:r>
              <a:rPr lang="en-US" altLang="en-US" sz="1800" b="1" dirty="0">
                <a:solidFill>
                  <a:srgbClr val="800080"/>
                </a:solidFill>
              </a:rPr>
              <a:t> </a:t>
            </a:r>
            <a:r>
              <a:rPr lang="en-US" altLang="en-US" sz="1800" b="1">
                <a:solidFill>
                  <a:srgbClr val="800080"/>
                </a:solidFill>
              </a:rPr>
              <a:t>(de-redshifted)</a:t>
            </a:r>
          </a:p>
        </p:txBody>
      </p:sp>
      <p:sp>
        <p:nvSpPr>
          <p:cNvPr id="2" name="TextBox 1">
            <a:extLst>
              <a:ext uri="{FF2B5EF4-FFF2-40B4-BE49-F238E27FC236}">
                <a16:creationId xmlns:a16="http://schemas.microsoft.com/office/drawing/2014/main" id="{DB502180-ADCC-9F42-9ED4-DF702E598B94}"/>
              </a:ext>
            </a:extLst>
          </p:cNvPr>
          <p:cNvSpPr txBox="1"/>
          <p:nvPr/>
        </p:nvSpPr>
        <p:spPr>
          <a:xfrm>
            <a:off x="1978660" y="3027615"/>
            <a:ext cx="8600440" cy="3108543"/>
          </a:xfrm>
          <a:prstGeom prst="rect">
            <a:avLst/>
          </a:prstGeom>
          <a:solidFill>
            <a:schemeClr val="bg1">
              <a:lumMod val="95000"/>
            </a:schemeClr>
          </a:solidFill>
        </p:spPr>
        <p:txBody>
          <a:bodyPr wrap="square" rtlCol="0">
            <a:spAutoFit/>
          </a:bodyPr>
          <a:lstStyle/>
          <a:p>
            <a:r>
              <a:rPr lang="en-US" sz="2400" b="1" dirty="0"/>
              <a:t>Light skewer: MANY absorption lines toward a quasar!</a:t>
            </a:r>
          </a:p>
          <a:p>
            <a:endParaRPr lang="en-US" sz="2400" b="1" dirty="0"/>
          </a:p>
          <a:p>
            <a:r>
              <a:rPr lang="en-US" sz="2800" b="1" i="1" dirty="0">
                <a:solidFill>
                  <a:srgbClr val="C00000"/>
                </a:solidFill>
              </a:rPr>
              <a:t>Cosmological redshifts help separate each transition</a:t>
            </a:r>
          </a:p>
          <a:p>
            <a:endParaRPr lang="en-US" sz="2400" b="1" dirty="0">
              <a:solidFill>
                <a:srgbClr val="FF0000"/>
              </a:solidFill>
            </a:endParaRPr>
          </a:p>
          <a:p>
            <a:r>
              <a:rPr lang="en-US" sz="2400" b="1" dirty="0"/>
              <a:t>Hydrogen, carbon, magnesium make strong lines</a:t>
            </a:r>
          </a:p>
          <a:p>
            <a:endParaRPr lang="en-US" sz="2400" b="1" dirty="0"/>
          </a:p>
          <a:p>
            <a:endParaRPr lang="en-US" sz="2400" b="1" dirty="0"/>
          </a:p>
          <a:p>
            <a:endParaRPr lang="en-US" sz="2400" b="1" dirty="0"/>
          </a:p>
        </p:txBody>
      </p:sp>
      <p:sp>
        <p:nvSpPr>
          <p:cNvPr id="4" name="TextBox 3">
            <a:extLst>
              <a:ext uri="{FF2B5EF4-FFF2-40B4-BE49-F238E27FC236}">
                <a16:creationId xmlns:a16="http://schemas.microsoft.com/office/drawing/2014/main" id="{0FD3A401-DF83-3A4D-9FB9-67094340DD22}"/>
              </a:ext>
            </a:extLst>
          </p:cNvPr>
          <p:cNvSpPr txBox="1"/>
          <p:nvPr/>
        </p:nvSpPr>
        <p:spPr>
          <a:xfrm rot="16200000">
            <a:off x="6638052" y="1354030"/>
            <a:ext cx="1659096" cy="646331"/>
          </a:xfrm>
          <a:prstGeom prst="rect">
            <a:avLst/>
          </a:prstGeom>
          <a:noFill/>
        </p:spPr>
        <p:txBody>
          <a:bodyPr wrap="square" rtlCol="0">
            <a:spAutoFit/>
          </a:bodyPr>
          <a:lstStyle/>
          <a:p>
            <a:r>
              <a:rPr lang="en-US" altLang="en-US" dirty="0"/>
              <a:t>hydrogen from Quasar</a:t>
            </a:r>
            <a:endParaRPr lang="en-US" dirty="0"/>
          </a:p>
        </p:txBody>
      </p:sp>
      <p:sp>
        <p:nvSpPr>
          <p:cNvPr id="5" name="Rectangle 4">
            <a:extLst>
              <a:ext uri="{FF2B5EF4-FFF2-40B4-BE49-F238E27FC236}">
                <a16:creationId xmlns:a16="http://schemas.microsoft.com/office/drawing/2014/main" id="{59812F1C-2ABE-1C49-B752-F685A867400A}"/>
              </a:ext>
            </a:extLst>
          </p:cNvPr>
          <p:cNvSpPr/>
          <p:nvPr/>
        </p:nvSpPr>
        <p:spPr>
          <a:xfrm rot="16200000">
            <a:off x="2215699" y="677208"/>
            <a:ext cx="1653272" cy="646331"/>
          </a:xfrm>
          <a:prstGeom prst="rect">
            <a:avLst/>
          </a:prstGeom>
        </p:spPr>
        <p:txBody>
          <a:bodyPr wrap="square">
            <a:spAutoFit/>
          </a:bodyPr>
          <a:lstStyle/>
          <a:p>
            <a:r>
              <a:rPr lang="en-US" altLang="en-US" dirty="0"/>
              <a:t>H emission from QSO</a:t>
            </a:r>
            <a:endParaRPr lang="en-US" dirty="0"/>
          </a:p>
        </p:txBody>
      </p:sp>
      <p:pic>
        <p:nvPicPr>
          <p:cNvPr id="24" name="Picture 23" descr="ch17_lyaforest">
            <a:extLst>
              <a:ext uri="{FF2B5EF4-FFF2-40B4-BE49-F238E27FC236}">
                <a16:creationId xmlns:a16="http://schemas.microsoft.com/office/drawing/2014/main" id="{94DC57EE-1CFD-C84F-B4AD-6D1B9DA79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4942" y="242254"/>
            <a:ext cx="1838728" cy="1379046"/>
          </a:xfrm>
          <a:prstGeom prst="rect">
            <a:avLst/>
          </a:prstGeom>
          <a:noFill/>
        </p:spPr>
      </p:pic>
    </p:spTree>
    <p:extLst>
      <p:ext uri="{BB962C8B-B14F-4D97-AF65-F5344CB8AC3E}">
        <p14:creationId xmlns:p14="http://schemas.microsoft.com/office/powerpoint/2010/main" val="48347937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6628-49E5-FA47-9392-B634AFB4FC38}"/>
              </a:ext>
            </a:extLst>
          </p:cNvPr>
          <p:cNvSpPr>
            <a:spLocks noGrp="1"/>
          </p:cNvSpPr>
          <p:nvPr>
            <p:ph type="title"/>
          </p:nvPr>
        </p:nvSpPr>
        <p:spPr>
          <a:xfrm>
            <a:off x="1393371" y="4352"/>
            <a:ext cx="8229600" cy="1143000"/>
          </a:xfrm>
          <a:solidFill>
            <a:srgbClr val="FF0000"/>
          </a:solidFill>
        </p:spPr>
        <p:txBody>
          <a:bodyPr>
            <a:normAutofit fontScale="90000"/>
          </a:bodyPr>
          <a:lstStyle/>
          <a:p>
            <a:r>
              <a:rPr lang="en-US" b="1" dirty="0"/>
              <a:t>Quasar Absorbers: Progenitor Galaxies</a:t>
            </a:r>
          </a:p>
        </p:txBody>
      </p:sp>
      <p:sp>
        <p:nvSpPr>
          <p:cNvPr id="3" name="Content Placeholder 2">
            <a:extLst>
              <a:ext uri="{FF2B5EF4-FFF2-40B4-BE49-F238E27FC236}">
                <a16:creationId xmlns:a16="http://schemas.microsoft.com/office/drawing/2014/main" id="{18E77A81-9585-654B-8036-E4D887D477E5}"/>
              </a:ext>
            </a:extLst>
          </p:cNvPr>
          <p:cNvSpPr>
            <a:spLocks noGrp="1"/>
          </p:cNvSpPr>
          <p:nvPr>
            <p:ph idx="1"/>
          </p:nvPr>
        </p:nvSpPr>
        <p:spPr>
          <a:xfrm>
            <a:off x="1699846" y="1262894"/>
            <a:ext cx="8691878" cy="1389900"/>
          </a:xfrm>
          <a:solidFill>
            <a:schemeClr val="bg1">
              <a:lumMod val="95000"/>
            </a:schemeClr>
          </a:solidFill>
        </p:spPr>
        <p:txBody>
          <a:bodyPr/>
          <a:lstStyle/>
          <a:p>
            <a:r>
              <a:rPr lang="en-US" dirty="0"/>
              <a:t>Often small, faint, GAS-RICH systems</a:t>
            </a:r>
          </a:p>
          <a:p>
            <a:r>
              <a:rPr lang="en-US" dirty="0"/>
              <a:t>Sometimes interacting = galaxy mergers</a:t>
            </a:r>
          </a:p>
        </p:txBody>
      </p:sp>
      <p:pic>
        <p:nvPicPr>
          <p:cNvPr id="8" name="Picture 7">
            <a:extLst>
              <a:ext uri="{FF2B5EF4-FFF2-40B4-BE49-F238E27FC236}">
                <a16:creationId xmlns:a16="http://schemas.microsoft.com/office/drawing/2014/main" id="{16B3550F-E9A8-4F40-9A5F-79034BEB3526}"/>
              </a:ext>
            </a:extLst>
          </p:cNvPr>
          <p:cNvPicPr>
            <a:picLocks noChangeAspect="1"/>
          </p:cNvPicPr>
          <p:nvPr/>
        </p:nvPicPr>
        <p:blipFill>
          <a:blip r:embed="rId2"/>
          <a:stretch>
            <a:fillRect/>
          </a:stretch>
        </p:blipFill>
        <p:spPr>
          <a:xfrm>
            <a:off x="2860432" y="2883878"/>
            <a:ext cx="7531293" cy="3765647"/>
          </a:xfrm>
          <a:prstGeom prst="rect">
            <a:avLst/>
          </a:prstGeom>
        </p:spPr>
      </p:pic>
      <p:sp>
        <p:nvSpPr>
          <p:cNvPr id="9" name="TextBox 8">
            <a:extLst>
              <a:ext uri="{FF2B5EF4-FFF2-40B4-BE49-F238E27FC236}">
                <a16:creationId xmlns:a16="http://schemas.microsoft.com/office/drawing/2014/main" id="{7D1767FE-BE79-D74F-BB5C-ACDDAABB5DDE}"/>
              </a:ext>
            </a:extLst>
          </p:cNvPr>
          <p:cNvSpPr txBox="1"/>
          <p:nvPr/>
        </p:nvSpPr>
        <p:spPr>
          <a:xfrm>
            <a:off x="3831103" y="6049108"/>
            <a:ext cx="2138289" cy="369332"/>
          </a:xfrm>
          <a:prstGeom prst="rect">
            <a:avLst/>
          </a:prstGeom>
          <a:noFill/>
        </p:spPr>
        <p:txBody>
          <a:bodyPr wrap="square" rtlCol="0">
            <a:spAutoFit/>
          </a:bodyPr>
          <a:lstStyle/>
          <a:p>
            <a:r>
              <a:rPr lang="en-US" dirty="0" err="1">
                <a:solidFill>
                  <a:srgbClr val="7030A0"/>
                </a:solidFill>
              </a:rPr>
              <a:t>Ribaudo</a:t>
            </a:r>
            <a:r>
              <a:rPr lang="en-US" dirty="0">
                <a:solidFill>
                  <a:srgbClr val="7030A0"/>
                </a:solidFill>
              </a:rPr>
              <a:t>+ 2011, </a:t>
            </a:r>
            <a:r>
              <a:rPr lang="en-US" dirty="0" err="1">
                <a:solidFill>
                  <a:srgbClr val="7030A0"/>
                </a:solidFill>
              </a:rPr>
              <a:t>ApJ</a:t>
            </a:r>
            <a:endParaRPr lang="en-US" dirty="0">
              <a:solidFill>
                <a:srgbClr val="7030A0"/>
              </a:solidFill>
            </a:endParaRPr>
          </a:p>
        </p:txBody>
      </p:sp>
      <p:sp>
        <p:nvSpPr>
          <p:cNvPr id="10" name="TextBox 9">
            <a:extLst>
              <a:ext uri="{FF2B5EF4-FFF2-40B4-BE49-F238E27FC236}">
                <a16:creationId xmlns:a16="http://schemas.microsoft.com/office/drawing/2014/main" id="{2105F3CF-4603-2140-8B48-5EA793FAF71F}"/>
              </a:ext>
            </a:extLst>
          </p:cNvPr>
          <p:cNvSpPr txBox="1"/>
          <p:nvPr/>
        </p:nvSpPr>
        <p:spPr>
          <a:xfrm>
            <a:off x="483327" y="3102472"/>
            <a:ext cx="2264564" cy="2554545"/>
          </a:xfrm>
          <a:prstGeom prst="rect">
            <a:avLst/>
          </a:prstGeom>
          <a:solidFill>
            <a:schemeClr val="accent2">
              <a:lumMod val="20000"/>
              <a:lumOff val="80000"/>
            </a:schemeClr>
          </a:solidFill>
        </p:spPr>
        <p:txBody>
          <a:bodyPr wrap="square" rtlCol="0">
            <a:spAutoFit/>
          </a:bodyPr>
          <a:lstStyle/>
          <a:p>
            <a:r>
              <a:rPr lang="en-US" sz="2000" b="1" dirty="0"/>
              <a:t>Absorber (galaxy halo) at z=0.27406 – </a:t>
            </a:r>
          </a:p>
          <a:p>
            <a:r>
              <a:rPr lang="en-US" sz="2000" b="1" dirty="0"/>
              <a:t>Strong hydrogen; </a:t>
            </a:r>
          </a:p>
          <a:p>
            <a:r>
              <a:rPr lang="en-US" sz="2000" b="1" dirty="0"/>
              <a:t>also singly ionized magnesium, also carbon, silicon, oxygen etc.</a:t>
            </a:r>
          </a:p>
        </p:txBody>
      </p:sp>
      <p:sp>
        <p:nvSpPr>
          <p:cNvPr id="4" name="TextBox 3">
            <a:extLst>
              <a:ext uri="{FF2B5EF4-FFF2-40B4-BE49-F238E27FC236}">
                <a16:creationId xmlns:a16="http://schemas.microsoft.com/office/drawing/2014/main" id="{6BC80B59-543A-774C-B10B-72AE2A5F3113}"/>
              </a:ext>
            </a:extLst>
          </p:cNvPr>
          <p:cNvSpPr txBox="1"/>
          <p:nvPr/>
        </p:nvSpPr>
        <p:spPr>
          <a:xfrm>
            <a:off x="4376057" y="5368834"/>
            <a:ext cx="966652" cy="369332"/>
          </a:xfrm>
          <a:prstGeom prst="rect">
            <a:avLst/>
          </a:prstGeom>
          <a:noFill/>
        </p:spPr>
        <p:txBody>
          <a:bodyPr wrap="square" rtlCol="0">
            <a:spAutoFit/>
          </a:bodyPr>
          <a:lstStyle/>
          <a:p>
            <a:r>
              <a:rPr lang="en-US" dirty="0">
                <a:solidFill>
                  <a:srgbClr val="FF0000"/>
                </a:solidFill>
              </a:rPr>
              <a:t>Quasar</a:t>
            </a:r>
          </a:p>
        </p:txBody>
      </p:sp>
      <p:cxnSp>
        <p:nvCxnSpPr>
          <p:cNvPr id="6" name="Straight Arrow Connector 5">
            <a:extLst>
              <a:ext uri="{FF2B5EF4-FFF2-40B4-BE49-F238E27FC236}">
                <a16:creationId xmlns:a16="http://schemas.microsoft.com/office/drawing/2014/main" id="{49956F80-0921-794E-BF26-C34F2FEF6CF9}"/>
              </a:ext>
            </a:extLst>
          </p:cNvPr>
          <p:cNvCxnSpPr>
            <a:cxnSpLocks/>
          </p:cNvCxnSpPr>
          <p:nvPr/>
        </p:nvCxnSpPr>
        <p:spPr>
          <a:xfrm flipV="1">
            <a:off x="4859383" y="4976949"/>
            <a:ext cx="0" cy="391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2768D01-791F-8241-A168-FEF8B9E25E44}"/>
              </a:ext>
            </a:extLst>
          </p:cNvPr>
          <p:cNvSpPr/>
          <p:nvPr/>
        </p:nvSpPr>
        <p:spPr>
          <a:xfrm>
            <a:off x="5342709" y="4225856"/>
            <a:ext cx="764953" cy="369332"/>
          </a:xfrm>
          <a:prstGeom prst="rect">
            <a:avLst/>
          </a:prstGeom>
        </p:spPr>
        <p:txBody>
          <a:bodyPr wrap="none">
            <a:spAutoFit/>
          </a:bodyPr>
          <a:lstStyle/>
          <a:p>
            <a:r>
              <a:rPr lang="en-US" dirty="0">
                <a:solidFill>
                  <a:srgbClr val="FF0000"/>
                </a:solidFill>
              </a:rPr>
              <a:t>galaxy</a:t>
            </a:r>
          </a:p>
        </p:txBody>
      </p:sp>
    </p:spTree>
    <p:extLst>
      <p:ext uri="{BB962C8B-B14F-4D97-AF65-F5344CB8AC3E}">
        <p14:creationId xmlns:p14="http://schemas.microsoft.com/office/powerpoint/2010/main" val="1746823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1" descr="16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1" y="681039"/>
            <a:ext cx="8964613"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Rectangle 3" hidden="1"/>
          <p:cNvSpPr>
            <a:spLocks noGrp="1" noChangeArrowheads="1"/>
          </p:cNvSpPr>
          <p:nvPr>
            <p:ph type="title"/>
          </p:nvPr>
        </p:nvSpPr>
        <p:spPr/>
        <p:txBody>
          <a:bodyPr/>
          <a:lstStyle/>
          <a:p>
            <a:pPr eaLnBrk="1" hangingPunct="1"/>
            <a:endParaRPr lang="en-US" altLang="en-US">
              <a:ea typeface="ＭＳ Ｐゴシック" charset="-128"/>
            </a:endParaRPr>
          </a:p>
        </p:txBody>
      </p:sp>
      <p:sp>
        <p:nvSpPr>
          <p:cNvPr id="190467" name="Rectangle 4"/>
          <p:cNvSpPr>
            <a:spLocks noChangeArrowheads="1"/>
          </p:cNvSpPr>
          <p:nvPr/>
        </p:nvSpPr>
        <p:spPr bwMode="auto">
          <a:xfrm>
            <a:off x="9088438" y="6562726"/>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Arial" charset="0"/>
                <a:ea typeface="ＭＳ Ｐゴシック" charset="-128"/>
              </a:defRPr>
            </a:lvl1pPr>
            <a:lvl2pPr marL="742950" indent="-285750" defTabSz="820738">
              <a:spcBef>
                <a:spcPct val="20000"/>
              </a:spcBef>
              <a:buChar char="–"/>
              <a:defRPr sz="2800">
                <a:solidFill>
                  <a:schemeClr val="tx1"/>
                </a:solidFill>
                <a:latin typeface="Arial" charset="0"/>
                <a:ea typeface="ＭＳ Ｐゴシック" charset="-128"/>
              </a:defRPr>
            </a:lvl2pPr>
            <a:lvl3pPr marL="1143000" indent="-228600" defTabSz="820738">
              <a:spcBef>
                <a:spcPct val="20000"/>
              </a:spcBef>
              <a:buChar char="•"/>
              <a:defRPr sz="2400">
                <a:solidFill>
                  <a:schemeClr val="tx1"/>
                </a:solidFill>
                <a:latin typeface="Arial" charset="0"/>
                <a:ea typeface="ＭＳ Ｐゴシック" charset="-128"/>
              </a:defRPr>
            </a:lvl3pPr>
            <a:lvl4pPr marL="1600200" indent="-228600" defTabSz="820738">
              <a:spcBef>
                <a:spcPct val="20000"/>
              </a:spcBef>
              <a:buChar char="–"/>
              <a:defRPr sz="2000">
                <a:solidFill>
                  <a:schemeClr val="tx1"/>
                </a:solidFill>
                <a:latin typeface="Arial" charset="0"/>
                <a:ea typeface="ＭＳ Ｐゴシック" charset="-128"/>
              </a:defRPr>
            </a:lvl4pPr>
            <a:lvl5pPr marL="2057400" indent="-228600" defTabSz="820738">
              <a:spcBef>
                <a:spcPct val="20000"/>
              </a:spcBef>
              <a:buChar char="»"/>
              <a:defRPr sz="2000">
                <a:solidFill>
                  <a:schemeClr val="tx1"/>
                </a:solidFill>
                <a:latin typeface="Arial" charset="0"/>
                <a:ea typeface="ＭＳ Ｐゴシック" charset="-128"/>
              </a:defRPr>
            </a:lvl5pPr>
            <a:lvl6pPr marL="25146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en-US" altLang="en-US" sz="1400" b="1" dirty="0"/>
              <a:t>Fig. 16-43</a:t>
            </a:r>
          </a:p>
        </p:txBody>
      </p:sp>
      <p:sp>
        <p:nvSpPr>
          <p:cNvPr id="2" name="TextBox 1">
            <a:extLst>
              <a:ext uri="{FF2B5EF4-FFF2-40B4-BE49-F238E27FC236}">
                <a16:creationId xmlns:a16="http://schemas.microsoft.com/office/drawing/2014/main" id="{2AEA8C1E-8247-4742-9C43-7DB2A05205AD}"/>
              </a:ext>
            </a:extLst>
          </p:cNvPr>
          <p:cNvSpPr txBox="1"/>
          <p:nvPr/>
        </p:nvSpPr>
        <p:spPr>
          <a:xfrm>
            <a:off x="2495005" y="0"/>
            <a:ext cx="6727371" cy="830997"/>
          </a:xfrm>
          <a:prstGeom prst="rect">
            <a:avLst/>
          </a:prstGeom>
          <a:solidFill>
            <a:srgbClr val="FF0000"/>
          </a:solidFill>
        </p:spPr>
        <p:txBody>
          <a:bodyPr wrap="square" rtlCol="0">
            <a:spAutoFit/>
          </a:bodyPr>
          <a:lstStyle/>
          <a:p>
            <a:pPr algn="ctr"/>
            <a:r>
              <a:rPr lang="en-US" sz="2400" b="1" dirty="0"/>
              <a:t>Galaxy Surveys: reveal  Agglomerations of Clusters or ``structures”</a:t>
            </a:r>
          </a:p>
        </p:txBody>
      </p:sp>
      <p:sp>
        <p:nvSpPr>
          <p:cNvPr id="3" name="TextBox 2">
            <a:extLst>
              <a:ext uri="{FF2B5EF4-FFF2-40B4-BE49-F238E27FC236}">
                <a16:creationId xmlns:a16="http://schemas.microsoft.com/office/drawing/2014/main" id="{40B37B21-CB2B-9A47-BE15-A24C8E0515E5}"/>
              </a:ext>
            </a:extLst>
          </p:cNvPr>
          <p:cNvSpPr txBox="1"/>
          <p:nvPr/>
        </p:nvSpPr>
        <p:spPr>
          <a:xfrm>
            <a:off x="3722913" y="5072899"/>
            <a:ext cx="3644538" cy="1631216"/>
          </a:xfrm>
          <a:prstGeom prst="rect">
            <a:avLst/>
          </a:prstGeom>
          <a:solidFill>
            <a:schemeClr val="accent6">
              <a:lumMod val="20000"/>
              <a:lumOff val="80000"/>
            </a:schemeClr>
          </a:solidFill>
        </p:spPr>
        <p:txBody>
          <a:bodyPr wrap="square" rtlCol="0">
            <a:spAutoFit/>
          </a:bodyPr>
          <a:lstStyle/>
          <a:p>
            <a:r>
              <a:rPr lang="en-US" sz="2000" b="1" dirty="0"/>
              <a:t>Remember: </a:t>
            </a:r>
            <a:r>
              <a:rPr lang="en-US" sz="2000" b="1" dirty="0">
                <a:solidFill>
                  <a:srgbClr val="FF0000"/>
                </a:solidFill>
              </a:rPr>
              <a:t>Redshift = distance</a:t>
            </a:r>
          </a:p>
          <a:p>
            <a:endParaRPr lang="en-US" sz="2000" b="1" dirty="0"/>
          </a:p>
          <a:p>
            <a:r>
              <a:rPr lang="en-US" sz="2000" b="1" dirty="0"/>
              <a:t>Galaxy surveys </a:t>
            </a:r>
            <a:r>
              <a:rPr lang="en-US" sz="2000" b="1" dirty="0">
                <a:sym typeface="Wingdings" pitchFamily="2" charset="2"/>
              </a:rPr>
              <a:t> “foamy/bubbly/spongy” structure</a:t>
            </a:r>
            <a:endParaRPr lang="en-US" sz="2000" b="1" dirty="0"/>
          </a:p>
        </p:txBody>
      </p:sp>
      <p:sp>
        <p:nvSpPr>
          <p:cNvPr id="5" name="TextBox 4">
            <a:extLst>
              <a:ext uri="{FF2B5EF4-FFF2-40B4-BE49-F238E27FC236}">
                <a16:creationId xmlns:a16="http://schemas.microsoft.com/office/drawing/2014/main" id="{AB2D3F0D-0952-9D4E-9008-60D2D7AB9164}"/>
              </a:ext>
            </a:extLst>
          </p:cNvPr>
          <p:cNvSpPr txBox="1"/>
          <p:nvPr/>
        </p:nvSpPr>
        <p:spPr>
          <a:xfrm>
            <a:off x="5695405" y="2590752"/>
            <a:ext cx="875212" cy="369332"/>
          </a:xfrm>
          <a:prstGeom prst="rect">
            <a:avLst/>
          </a:prstGeom>
          <a:solidFill>
            <a:schemeClr val="accent2">
              <a:lumMod val="20000"/>
              <a:lumOff val="80000"/>
            </a:schemeClr>
          </a:solidFill>
        </p:spPr>
        <p:txBody>
          <a:bodyPr wrap="square" rtlCol="0">
            <a:spAutoFit/>
          </a:bodyPr>
          <a:lstStyle/>
          <a:p>
            <a:r>
              <a:rPr lang="en-US" dirty="0"/>
              <a:t>Earth</a:t>
            </a:r>
          </a:p>
        </p:txBody>
      </p:sp>
      <p:pic>
        <p:nvPicPr>
          <p:cNvPr id="7" name="Picture 6">
            <a:extLst>
              <a:ext uri="{FF2B5EF4-FFF2-40B4-BE49-F238E27FC236}">
                <a16:creationId xmlns:a16="http://schemas.microsoft.com/office/drawing/2014/main" id="{289373ED-6F6B-7944-A147-A7A0DCA4412E}"/>
              </a:ext>
            </a:extLst>
          </p:cNvPr>
          <p:cNvPicPr>
            <a:picLocks noChangeAspect="1"/>
          </p:cNvPicPr>
          <p:nvPr/>
        </p:nvPicPr>
        <p:blipFill>
          <a:blip r:embed="rId4"/>
          <a:stretch>
            <a:fillRect/>
          </a:stretch>
        </p:blipFill>
        <p:spPr>
          <a:xfrm>
            <a:off x="5812970" y="3056370"/>
            <a:ext cx="640081" cy="640081"/>
          </a:xfrm>
          <a:prstGeom prst="rect">
            <a:avLst/>
          </a:prstGeom>
        </p:spPr>
      </p:pic>
      <p:sp>
        <p:nvSpPr>
          <p:cNvPr id="8" name="TextBox 7">
            <a:extLst>
              <a:ext uri="{FF2B5EF4-FFF2-40B4-BE49-F238E27FC236}">
                <a16:creationId xmlns:a16="http://schemas.microsoft.com/office/drawing/2014/main" id="{A8E6208C-A45B-6246-8C7D-A4B5E27182BE}"/>
              </a:ext>
            </a:extLst>
          </p:cNvPr>
          <p:cNvSpPr txBox="1"/>
          <p:nvPr/>
        </p:nvSpPr>
        <p:spPr>
          <a:xfrm>
            <a:off x="4898569" y="1770718"/>
            <a:ext cx="1058094" cy="646331"/>
          </a:xfrm>
          <a:prstGeom prst="rect">
            <a:avLst/>
          </a:prstGeom>
          <a:solidFill>
            <a:srgbClr val="FFFF00"/>
          </a:solidFill>
        </p:spPr>
        <p:txBody>
          <a:bodyPr wrap="square" rtlCol="0">
            <a:spAutoFit/>
          </a:bodyPr>
          <a:lstStyle/>
          <a:p>
            <a:r>
              <a:rPr lang="en-US" b="1" dirty="0">
                <a:solidFill>
                  <a:srgbClr val="FF0000"/>
                </a:solidFill>
              </a:rPr>
              <a:t>“Wall” of galaxies</a:t>
            </a:r>
          </a:p>
        </p:txBody>
      </p:sp>
      <p:cxnSp>
        <p:nvCxnSpPr>
          <p:cNvPr id="10" name="Straight Arrow Connector 9">
            <a:extLst>
              <a:ext uri="{FF2B5EF4-FFF2-40B4-BE49-F238E27FC236}">
                <a16:creationId xmlns:a16="http://schemas.microsoft.com/office/drawing/2014/main" id="{DED1A117-F432-5F42-A48A-23D9E2109570}"/>
              </a:ext>
            </a:extLst>
          </p:cNvPr>
          <p:cNvCxnSpPr>
            <a:cxnSpLocks/>
          </p:cNvCxnSpPr>
          <p:nvPr/>
        </p:nvCxnSpPr>
        <p:spPr>
          <a:xfrm flipH="1">
            <a:off x="4841966" y="2574480"/>
            <a:ext cx="605246" cy="3856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964336-0D3D-5942-8168-D5CD3D2B8C11}"/>
              </a:ext>
            </a:extLst>
          </p:cNvPr>
          <p:cNvCxnSpPr/>
          <p:nvPr/>
        </p:nvCxnSpPr>
        <p:spPr>
          <a:xfrm flipH="1">
            <a:off x="4669971" y="2835400"/>
            <a:ext cx="757645" cy="8610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900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5" descr="16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
            <a:ext cx="6559550"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4" name="Rectangle 2" hidden="1"/>
          <p:cNvSpPr>
            <a:spLocks noGrp="1" noChangeArrowheads="1"/>
          </p:cNvSpPr>
          <p:nvPr>
            <p:ph type="title"/>
          </p:nvPr>
        </p:nvSpPr>
        <p:spPr/>
        <p:txBody>
          <a:bodyPr/>
          <a:lstStyle/>
          <a:p>
            <a:pPr eaLnBrk="1" hangingPunct="1"/>
            <a:endParaRPr lang="en-US" altLang="en-US">
              <a:ea typeface="ＭＳ Ｐゴシック" charset="-128"/>
            </a:endParaRPr>
          </a:p>
        </p:txBody>
      </p:sp>
      <p:sp>
        <p:nvSpPr>
          <p:cNvPr id="192515" name="Rectangle 3"/>
          <p:cNvSpPr>
            <a:spLocks noChangeArrowheads="1"/>
          </p:cNvSpPr>
          <p:nvPr/>
        </p:nvSpPr>
        <p:spPr bwMode="auto">
          <a:xfrm>
            <a:off x="9088438" y="6562726"/>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Arial" charset="0"/>
                <a:ea typeface="ＭＳ Ｐゴシック" charset="-128"/>
              </a:defRPr>
            </a:lvl1pPr>
            <a:lvl2pPr marL="742950" indent="-285750" defTabSz="820738">
              <a:spcBef>
                <a:spcPct val="20000"/>
              </a:spcBef>
              <a:buChar char="–"/>
              <a:defRPr sz="2800">
                <a:solidFill>
                  <a:schemeClr val="tx1"/>
                </a:solidFill>
                <a:latin typeface="Arial" charset="0"/>
                <a:ea typeface="ＭＳ Ｐゴシック" charset="-128"/>
              </a:defRPr>
            </a:lvl2pPr>
            <a:lvl3pPr marL="1143000" indent="-228600" defTabSz="820738">
              <a:spcBef>
                <a:spcPct val="20000"/>
              </a:spcBef>
              <a:buChar char="•"/>
              <a:defRPr sz="2400">
                <a:solidFill>
                  <a:schemeClr val="tx1"/>
                </a:solidFill>
                <a:latin typeface="Arial" charset="0"/>
                <a:ea typeface="ＭＳ Ｐゴシック" charset="-128"/>
              </a:defRPr>
            </a:lvl3pPr>
            <a:lvl4pPr marL="1600200" indent="-228600" defTabSz="820738">
              <a:spcBef>
                <a:spcPct val="20000"/>
              </a:spcBef>
              <a:buChar char="–"/>
              <a:defRPr sz="2000">
                <a:solidFill>
                  <a:schemeClr val="tx1"/>
                </a:solidFill>
                <a:latin typeface="Arial" charset="0"/>
                <a:ea typeface="ＭＳ Ｐゴシック" charset="-128"/>
              </a:defRPr>
            </a:lvl4pPr>
            <a:lvl5pPr marL="2057400" indent="-228600" defTabSz="820738">
              <a:spcBef>
                <a:spcPct val="20000"/>
              </a:spcBef>
              <a:buChar char="»"/>
              <a:defRPr sz="2000">
                <a:solidFill>
                  <a:schemeClr val="tx1"/>
                </a:solidFill>
                <a:latin typeface="Arial" charset="0"/>
                <a:ea typeface="ＭＳ Ｐゴシック" charset="-128"/>
              </a:defRPr>
            </a:lvl5pPr>
            <a:lvl6pPr marL="25146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en-US" altLang="en-US" sz="1400" b="1" dirty="0"/>
              <a:t>Fig. 16-44</a:t>
            </a:r>
          </a:p>
        </p:txBody>
      </p:sp>
      <p:sp>
        <p:nvSpPr>
          <p:cNvPr id="192516" name="Text Box 6"/>
          <p:cNvSpPr txBox="1">
            <a:spLocks noChangeArrowheads="1"/>
          </p:cNvSpPr>
          <p:nvPr/>
        </p:nvSpPr>
        <p:spPr bwMode="auto">
          <a:xfrm>
            <a:off x="426719" y="265613"/>
            <a:ext cx="2721429" cy="5632311"/>
          </a:xfrm>
          <a:prstGeom prst="rect">
            <a:avLst/>
          </a:prstGeom>
          <a:solidFill>
            <a:schemeClr val="accent1">
              <a:lumMod val="20000"/>
              <a:lumOff val="80000"/>
            </a:schemeClr>
          </a:solidFill>
          <a:ln>
            <a:noFill/>
          </a:ln>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en-US" altLang="en-US" sz="2400" b="1" dirty="0"/>
              <a:t>Bubbly/Sponge-like structure EXPECTED.</a:t>
            </a:r>
          </a:p>
          <a:p>
            <a:pPr eaLnBrk="1" hangingPunct="1">
              <a:spcBef>
                <a:spcPct val="50000"/>
              </a:spcBef>
              <a:buFontTx/>
              <a:buNone/>
            </a:pPr>
            <a:endParaRPr lang="en-US" altLang="en-US" sz="2400" b="1" dirty="0"/>
          </a:p>
          <a:p>
            <a:pPr eaLnBrk="1" hangingPunct="1">
              <a:spcBef>
                <a:spcPct val="50000"/>
              </a:spcBef>
              <a:buFontTx/>
              <a:buNone/>
            </a:pPr>
            <a:r>
              <a:rPr lang="en-US" altLang="en-US" sz="2400" b="1" dirty="0"/>
              <a:t>Large-scale structure from N-body simulation output.  </a:t>
            </a:r>
            <a:r>
              <a:rPr lang="en-US" altLang="en-US" sz="2400" b="1" i="1" dirty="0"/>
              <a:t>Note network of nodes, sheets/walls and filaments, similar to what is observed.</a:t>
            </a:r>
          </a:p>
        </p:txBody>
      </p:sp>
      <p:sp>
        <p:nvSpPr>
          <p:cNvPr id="2" name="TextBox 1">
            <a:extLst>
              <a:ext uri="{FF2B5EF4-FFF2-40B4-BE49-F238E27FC236}">
                <a16:creationId xmlns:a16="http://schemas.microsoft.com/office/drawing/2014/main" id="{C535A667-629B-084E-98EC-B3111C60FC2D}"/>
              </a:ext>
            </a:extLst>
          </p:cNvPr>
          <p:cNvSpPr txBox="1"/>
          <p:nvPr/>
        </p:nvSpPr>
        <p:spPr>
          <a:xfrm>
            <a:off x="6282055" y="4132732"/>
            <a:ext cx="731520" cy="369332"/>
          </a:xfrm>
          <a:prstGeom prst="rect">
            <a:avLst/>
          </a:prstGeom>
          <a:noFill/>
        </p:spPr>
        <p:txBody>
          <a:bodyPr wrap="square" rtlCol="0">
            <a:spAutoFit/>
          </a:bodyPr>
          <a:lstStyle/>
          <a:p>
            <a:r>
              <a:rPr lang="en-US" b="1" dirty="0">
                <a:solidFill>
                  <a:schemeClr val="bg1"/>
                </a:solidFill>
              </a:rPr>
              <a:t>Node</a:t>
            </a:r>
          </a:p>
        </p:txBody>
      </p:sp>
      <p:sp>
        <p:nvSpPr>
          <p:cNvPr id="3" name="Rectangle 2">
            <a:extLst>
              <a:ext uri="{FF2B5EF4-FFF2-40B4-BE49-F238E27FC236}">
                <a16:creationId xmlns:a16="http://schemas.microsoft.com/office/drawing/2014/main" id="{B82F6511-C632-BA44-A9D8-8A97C18DEDD7}"/>
              </a:ext>
            </a:extLst>
          </p:cNvPr>
          <p:cNvSpPr/>
          <p:nvPr/>
        </p:nvSpPr>
        <p:spPr>
          <a:xfrm>
            <a:off x="7653825" y="3649282"/>
            <a:ext cx="1020921" cy="369332"/>
          </a:xfrm>
          <a:prstGeom prst="rect">
            <a:avLst/>
          </a:prstGeom>
        </p:spPr>
        <p:txBody>
          <a:bodyPr wrap="none">
            <a:spAutoFit/>
          </a:bodyPr>
          <a:lstStyle/>
          <a:p>
            <a:r>
              <a:rPr lang="en-US" b="1" dirty="0">
                <a:solidFill>
                  <a:schemeClr val="bg1"/>
                </a:solidFill>
              </a:rPr>
              <a:t>Filament</a:t>
            </a:r>
          </a:p>
        </p:txBody>
      </p:sp>
      <p:sp>
        <p:nvSpPr>
          <p:cNvPr id="4" name="Rectangle 3">
            <a:extLst>
              <a:ext uri="{FF2B5EF4-FFF2-40B4-BE49-F238E27FC236}">
                <a16:creationId xmlns:a16="http://schemas.microsoft.com/office/drawing/2014/main" id="{E00AB3A8-6D47-2148-9815-8081FFDFA933}"/>
              </a:ext>
            </a:extLst>
          </p:cNvPr>
          <p:cNvSpPr/>
          <p:nvPr/>
        </p:nvSpPr>
        <p:spPr>
          <a:xfrm>
            <a:off x="6439989" y="2269953"/>
            <a:ext cx="726481" cy="369332"/>
          </a:xfrm>
          <a:prstGeom prst="rect">
            <a:avLst/>
          </a:prstGeom>
        </p:spPr>
        <p:txBody>
          <a:bodyPr wrap="none">
            <a:spAutoFit/>
          </a:bodyPr>
          <a:lstStyle/>
          <a:p>
            <a:r>
              <a:rPr lang="en-US" b="1" dirty="0">
                <a:solidFill>
                  <a:schemeClr val="bg1"/>
                </a:solidFill>
              </a:rPr>
              <a:t>Sheet</a:t>
            </a:r>
          </a:p>
        </p:txBody>
      </p:sp>
    </p:spTree>
    <p:extLst>
      <p:ext uri="{BB962C8B-B14F-4D97-AF65-F5344CB8AC3E}">
        <p14:creationId xmlns:p14="http://schemas.microsoft.com/office/powerpoint/2010/main" val="40068096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A541-FC25-A949-8666-1F22BBF618F8}"/>
              </a:ext>
            </a:extLst>
          </p:cNvPr>
          <p:cNvSpPr>
            <a:spLocks noGrp="1"/>
          </p:cNvSpPr>
          <p:nvPr>
            <p:ph type="title"/>
          </p:nvPr>
        </p:nvSpPr>
        <p:spPr>
          <a:xfrm>
            <a:off x="838200" y="129993"/>
            <a:ext cx="10515600" cy="1325563"/>
          </a:xfrm>
          <a:solidFill>
            <a:srgbClr val="FF0000"/>
          </a:solidFill>
        </p:spPr>
        <p:txBody>
          <a:bodyPr/>
          <a:lstStyle/>
          <a:p>
            <a:r>
              <a:rPr lang="en-US" dirty="0"/>
              <a:t>Stars -- ``cells” of the Universe – in Galaxies</a:t>
            </a:r>
          </a:p>
        </p:txBody>
      </p:sp>
      <p:pic>
        <p:nvPicPr>
          <p:cNvPr id="5" name="Content Placeholder 4">
            <a:extLst>
              <a:ext uri="{FF2B5EF4-FFF2-40B4-BE49-F238E27FC236}">
                <a16:creationId xmlns:a16="http://schemas.microsoft.com/office/drawing/2014/main" id="{D830345B-6E29-FA48-BFCC-E45BF33EE5CD}"/>
              </a:ext>
            </a:extLst>
          </p:cNvPr>
          <p:cNvPicPr>
            <a:picLocks noGrp="1" noChangeAspect="1"/>
          </p:cNvPicPr>
          <p:nvPr>
            <p:ph idx="1"/>
          </p:nvPr>
        </p:nvPicPr>
        <p:blipFill>
          <a:blip r:embed="rId2"/>
          <a:stretch>
            <a:fillRect/>
          </a:stretch>
        </p:blipFill>
        <p:spPr>
          <a:xfrm>
            <a:off x="498566" y="1668324"/>
            <a:ext cx="4692087" cy="3360844"/>
          </a:xfrm>
        </p:spPr>
      </p:pic>
      <p:sp>
        <p:nvSpPr>
          <p:cNvPr id="6" name="TextBox 5">
            <a:extLst>
              <a:ext uri="{FF2B5EF4-FFF2-40B4-BE49-F238E27FC236}">
                <a16:creationId xmlns:a16="http://schemas.microsoft.com/office/drawing/2014/main" id="{FF308BAC-7956-6D4E-A723-3011CD0ACB55}"/>
              </a:ext>
            </a:extLst>
          </p:cNvPr>
          <p:cNvSpPr txBox="1"/>
          <p:nvPr/>
        </p:nvSpPr>
        <p:spPr>
          <a:xfrm>
            <a:off x="1539412" y="5417909"/>
            <a:ext cx="2610394" cy="830997"/>
          </a:xfrm>
          <a:prstGeom prst="rect">
            <a:avLst/>
          </a:prstGeom>
          <a:solidFill>
            <a:schemeClr val="bg1">
              <a:lumMod val="95000"/>
            </a:schemeClr>
          </a:solidFill>
        </p:spPr>
        <p:txBody>
          <a:bodyPr wrap="square" rtlCol="0">
            <a:spAutoFit/>
          </a:bodyPr>
          <a:lstStyle/>
          <a:p>
            <a:r>
              <a:rPr lang="en-US" sz="2400" b="1" dirty="0"/>
              <a:t>But – also see GAS </a:t>
            </a:r>
            <a:r>
              <a:rPr lang="en-US" sz="2400" b="1" dirty="0">
                <a:sym typeface="Wingdings" pitchFamily="2" charset="2"/>
              </a:rPr>
              <a:t></a:t>
            </a:r>
            <a:r>
              <a:rPr lang="en-US" sz="2400" b="1" dirty="0"/>
              <a:t>   turns into stars</a:t>
            </a:r>
          </a:p>
        </p:txBody>
      </p:sp>
      <p:pic>
        <p:nvPicPr>
          <p:cNvPr id="7" name="Picture 5" descr="milkywaytwin_ngc7331">
            <a:extLst>
              <a:ext uri="{FF2B5EF4-FFF2-40B4-BE49-F238E27FC236}">
                <a16:creationId xmlns:a16="http://schemas.microsoft.com/office/drawing/2014/main" id="{53BADEA5-6005-A949-96CC-557027BE9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092" y="1672046"/>
            <a:ext cx="6445673" cy="335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39332AB1-D9D9-6E48-B32B-CE8428EECE29}"/>
              </a:ext>
            </a:extLst>
          </p:cNvPr>
          <p:cNvCxnSpPr/>
          <p:nvPr/>
        </p:nvCxnSpPr>
        <p:spPr>
          <a:xfrm>
            <a:off x="5190653" y="1668324"/>
            <a:ext cx="2869130" cy="154513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B467C8-EE24-C747-B205-5F5C3E56F3A9}"/>
              </a:ext>
            </a:extLst>
          </p:cNvPr>
          <p:cNvCxnSpPr>
            <a:cxnSpLocks/>
          </p:cNvCxnSpPr>
          <p:nvPr/>
        </p:nvCxnSpPr>
        <p:spPr>
          <a:xfrm flipV="1">
            <a:off x="5190653" y="3426231"/>
            <a:ext cx="2869130" cy="160293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532FEB5-481F-814E-AC38-59F14D115CCF}"/>
              </a:ext>
            </a:extLst>
          </p:cNvPr>
          <p:cNvSpPr txBox="1"/>
          <p:nvPr/>
        </p:nvSpPr>
        <p:spPr>
          <a:xfrm>
            <a:off x="7524206" y="5417909"/>
            <a:ext cx="3017520" cy="1015663"/>
          </a:xfrm>
          <a:prstGeom prst="rect">
            <a:avLst/>
          </a:prstGeom>
          <a:solidFill>
            <a:schemeClr val="accent6">
              <a:lumMod val="20000"/>
              <a:lumOff val="80000"/>
            </a:schemeClr>
          </a:solidFill>
        </p:spPr>
        <p:txBody>
          <a:bodyPr wrap="square" rtlCol="0">
            <a:spAutoFit/>
          </a:bodyPr>
          <a:lstStyle/>
          <a:p>
            <a:r>
              <a:rPr lang="en-US" sz="2000" b="1" dirty="0"/>
              <a:t>100 billion stars + gas </a:t>
            </a:r>
            <a:r>
              <a:rPr lang="en-US" sz="2000" b="1" dirty="0">
                <a:sym typeface="Wingdings" pitchFamily="2" charset="2"/>
              </a:rPr>
              <a:t> galaxy (like our Milky Way)</a:t>
            </a:r>
            <a:endParaRPr lang="en-US" sz="2000" b="1" dirty="0"/>
          </a:p>
        </p:txBody>
      </p:sp>
    </p:spTree>
    <p:extLst>
      <p:ext uri="{BB962C8B-B14F-4D97-AF65-F5344CB8AC3E}">
        <p14:creationId xmlns:p14="http://schemas.microsoft.com/office/powerpoint/2010/main" val="751678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a:xfrm>
            <a:off x="864326" y="92076"/>
            <a:ext cx="10095411" cy="861513"/>
          </a:xfrm>
          <a:solidFill>
            <a:schemeClr val="accent4">
              <a:lumMod val="20000"/>
              <a:lumOff val="80000"/>
            </a:schemeClr>
          </a:solidFill>
        </p:spPr>
        <p:txBody>
          <a:bodyPr/>
          <a:lstStyle/>
          <a:p>
            <a:pPr algn="ctr" eaLnBrk="1" hangingPunct="1"/>
            <a:r>
              <a:rPr lang="en-US" altLang="en-US" sz="4000" b="1" dirty="0">
                <a:ea typeface="ＭＳ Ｐゴシック" charset="-128"/>
              </a:rPr>
              <a:t>Simulated Evolution of Large Scale Structure</a:t>
            </a:r>
          </a:p>
        </p:txBody>
      </p:sp>
      <p:pic>
        <p:nvPicPr>
          <p:cNvPr id="194563" name="ch16_anim_pancake.mpeg" descr="/Users/williger/Teach/Pa107_2010au/ch16_anim_pancake.mpeg">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2819400" y="1219200"/>
            <a:ext cx="6248400" cy="4686300"/>
          </a:xfrm>
        </p:spPr>
      </p:pic>
      <p:sp>
        <p:nvSpPr>
          <p:cNvPr id="2" name="Rectangle 1"/>
          <p:cNvSpPr/>
          <p:nvPr/>
        </p:nvSpPr>
        <p:spPr>
          <a:xfrm>
            <a:off x="9182100" y="1417639"/>
            <a:ext cx="1257300" cy="3511148"/>
          </a:xfrm>
          <a:prstGeom prst="rect">
            <a:avLst/>
          </a:prstGeom>
        </p:spPr>
        <p:txBody>
          <a:bodyPr wrap="square">
            <a:spAutoFit/>
          </a:bodyPr>
          <a:lstStyle/>
          <a:p>
            <a:r>
              <a:rPr lang="en-US" dirty="0"/>
              <a:t>z   </a:t>
            </a:r>
            <a:r>
              <a:rPr lang="en-US" dirty="0" err="1"/>
              <a:t>Gyr</a:t>
            </a:r>
            <a:r>
              <a:rPr lang="en-US" dirty="0"/>
              <a:t> </a:t>
            </a:r>
          </a:p>
          <a:p>
            <a:r>
              <a:rPr lang="en-US" dirty="0"/>
              <a:t>       ago</a:t>
            </a:r>
          </a:p>
          <a:p>
            <a:r>
              <a:rPr lang="en-US" dirty="0"/>
              <a:t>-------------</a:t>
            </a:r>
          </a:p>
          <a:p>
            <a:r>
              <a:rPr lang="en-US" sz="2400" dirty="0"/>
              <a:t> ∞  </a:t>
            </a:r>
            <a:r>
              <a:rPr lang="en-US" dirty="0"/>
              <a:t>13.8</a:t>
            </a:r>
          </a:p>
          <a:p>
            <a:r>
              <a:rPr lang="en-US" dirty="0"/>
              <a:t>  7   12.9</a:t>
            </a:r>
          </a:p>
          <a:p>
            <a:r>
              <a:rPr lang="en-US" dirty="0"/>
              <a:t>  4   12.1</a:t>
            </a:r>
          </a:p>
          <a:p>
            <a:r>
              <a:rPr lang="en-US" dirty="0"/>
              <a:t>  3   11.5</a:t>
            </a:r>
          </a:p>
          <a:p>
            <a:r>
              <a:rPr lang="en-US" dirty="0"/>
              <a:t>  2   10.3</a:t>
            </a:r>
          </a:p>
          <a:p>
            <a:r>
              <a:rPr lang="en-US" dirty="0"/>
              <a:t>  1     7.7</a:t>
            </a:r>
          </a:p>
          <a:p>
            <a:r>
              <a:rPr lang="en-US" dirty="0"/>
              <a:t>  0.5  5.0</a:t>
            </a:r>
          </a:p>
          <a:p>
            <a:r>
              <a:rPr lang="en-US" dirty="0"/>
              <a:t>  0.3  3.4</a:t>
            </a:r>
          </a:p>
          <a:p>
            <a:r>
              <a:rPr lang="en-US" dirty="0"/>
              <a:t>  0.1  1.3</a:t>
            </a:r>
          </a:p>
        </p:txBody>
      </p:sp>
    </p:spTree>
    <p:extLst>
      <p:ext uri="{BB962C8B-B14F-4D97-AF65-F5344CB8AC3E}">
        <p14:creationId xmlns:p14="http://schemas.microsoft.com/office/powerpoint/2010/main" val="1913669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334" fill="hold"/>
                                        <p:tgtEl>
                                          <p:spTgt spid="1945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4563"/>
                </p:tgtEl>
              </p:cMediaNode>
            </p:video>
            <p:seq concurrent="1" nextAc="seek">
              <p:cTn id="8" restart="whenNotActive" fill="hold" evtFilter="cancelBubble" nodeType="interactiveSeq">
                <p:stCondLst>
                  <p:cond evt="onClick" delay="0">
                    <p:tgtEl>
                      <p:spTgt spid="19456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4563"/>
                                        </p:tgtEl>
                                      </p:cBhvr>
                                    </p:cmd>
                                  </p:childTnLst>
                                </p:cTn>
                              </p:par>
                            </p:childTnLst>
                          </p:cTn>
                        </p:par>
                      </p:childTnLst>
                    </p:cTn>
                  </p:par>
                </p:childTnLst>
              </p:cTn>
              <p:nextCondLst>
                <p:cond evt="onClick" delay="0">
                  <p:tgtEl>
                    <p:spTgt spid="19456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1" descr="16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1" y="681039"/>
            <a:ext cx="8964613"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Rectangle 3" hidden="1"/>
          <p:cNvSpPr>
            <a:spLocks noGrp="1" noChangeArrowheads="1"/>
          </p:cNvSpPr>
          <p:nvPr>
            <p:ph type="title"/>
          </p:nvPr>
        </p:nvSpPr>
        <p:spPr/>
        <p:txBody>
          <a:bodyPr/>
          <a:lstStyle/>
          <a:p>
            <a:pPr eaLnBrk="1" hangingPunct="1"/>
            <a:endParaRPr lang="en-US" altLang="en-US">
              <a:ea typeface="ＭＳ Ｐゴシック" charset="-128"/>
            </a:endParaRPr>
          </a:p>
        </p:txBody>
      </p:sp>
      <p:sp>
        <p:nvSpPr>
          <p:cNvPr id="190467" name="Rectangle 4"/>
          <p:cNvSpPr>
            <a:spLocks noChangeArrowheads="1"/>
          </p:cNvSpPr>
          <p:nvPr/>
        </p:nvSpPr>
        <p:spPr bwMode="auto">
          <a:xfrm>
            <a:off x="9088438" y="6562726"/>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Arial" charset="0"/>
                <a:ea typeface="ＭＳ Ｐゴシック" charset="-128"/>
              </a:defRPr>
            </a:lvl1pPr>
            <a:lvl2pPr marL="742950" indent="-285750" defTabSz="820738">
              <a:spcBef>
                <a:spcPct val="20000"/>
              </a:spcBef>
              <a:buChar char="–"/>
              <a:defRPr sz="2800">
                <a:solidFill>
                  <a:schemeClr val="tx1"/>
                </a:solidFill>
                <a:latin typeface="Arial" charset="0"/>
                <a:ea typeface="ＭＳ Ｐゴシック" charset="-128"/>
              </a:defRPr>
            </a:lvl2pPr>
            <a:lvl3pPr marL="1143000" indent="-228600" defTabSz="820738">
              <a:spcBef>
                <a:spcPct val="20000"/>
              </a:spcBef>
              <a:buChar char="•"/>
              <a:defRPr sz="2400">
                <a:solidFill>
                  <a:schemeClr val="tx1"/>
                </a:solidFill>
                <a:latin typeface="Arial" charset="0"/>
                <a:ea typeface="ＭＳ Ｐゴシック" charset="-128"/>
              </a:defRPr>
            </a:lvl3pPr>
            <a:lvl4pPr marL="1600200" indent="-228600" defTabSz="820738">
              <a:spcBef>
                <a:spcPct val="20000"/>
              </a:spcBef>
              <a:buChar char="–"/>
              <a:defRPr sz="2000">
                <a:solidFill>
                  <a:schemeClr val="tx1"/>
                </a:solidFill>
                <a:latin typeface="Arial" charset="0"/>
                <a:ea typeface="ＭＳ Ｐゴシック" charset="-128"/>
              </a:defRPr>
            </a:lvl4pPr>
            <a:lvl5pPr marL="2057400" indent="-228600" defTabSz="820738">
              <a:spcBef>
                <a:spcPct val="20000"/>
              </a:spcBef>
              <a:buChar char="»"/>
              <a:defRPr sz="2000">
                <a:solidFill>
                  <a:schemeClr val="tx1"/>
                </a:solidFill>
                <a:latin typeface="Arial" charset="0"/>
                <a:ea typeface="ＭＳ Ｐゴシック" charset="-128"/>
              </a:defRPr>
            </a:lvl5pPr>
            <a:lvl6pPr marL="25146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en-US" altLang="en-US" sz="1400" b="1" dirty="0"/>
              <a:t>Fig. 16-43</a:t>
            </a:r>
          </a:p>
        </p:txBody>
      </p:sp>
      <p:sp>
        <p:nvSpPr>
          <p:cNvPr id="2" name="TextBox 1">
            <a:extLst>
              <a:ext uri="{FF2B5EF4-FFF2-40B4-BE49-F238E27FC236}">
                <a16:creationId xmlns:a16="http://schemas.microsoft.com/office/drawing/2014/main" id="{2AEA8C1E-8247-4742-9C43-7DB2A05205AD}"/>
              </a:ext>
            </a:extLst>
          </p:cNvPr>
          <p:cNvSpPr txBox="1"/>
          <p:nvPr/>
        </p:nvSpPr>
        <p:spPr>
          <a:xfrm>
            <a:off x="2495005" y="0"/>
            <a:ext cx="6727371" cy="461665"/>
          </a:xfrm>
          <a:prstGeom prst="rect">
            <a:avLst/>
          </a:prstGeom>
          <a:solidFill>
            <a:srgbClr val="FF0000"/>
          </a:solidFill>
        </p:spPr>
        <p:txBody>
          <a:bodyPr wrap="square" rtlCol="0">
            <a:spAutoFit/>
          </a:bodyPr>
          <a:lstStyle/>
          <a:p>
            <a:pPr algn="ctr"/>
            <a:r>
              <a:rPr lang="en-US" sz="2400" b="1" dirty="0"/>
              <a:t>Quasars – can use to REVEAL Structures!!</a:t>
            </a:r>
          </a:p>
        </p:txBody>
      </p:sp>
      <p:sp>
        <p:nvSpPr>
          <p:cNvPr id="3" name="TextBox 2">
            <a:extLst>
              <a:ext uri="{FF2B5EF4-FFF2-40B4-BE49-F238E27FC236}">
                <a16:creationId xmlns:a16="http://schemas.microsoft.com/office/drawing/2014/main" id="{40B37B21-CB2B-9A47-BE15-A24C8E0515E5}"/>
              </a:ext>
            </a:extLst>
          </p:cNvPr>
          <p:cNvSpPr txBox="1"/>
          <p:nvPr/>
        </p:nvSpPr>
        <p:spPr>
          <a:xfrm>
            <a:off x="3722913" y="5072899"/>
            <a:ext cx="3644538" cy="1631216"/>
          </a:xfrm>
          <a:prstGeom prst="rect">
            <a:avLst/>
          </a:prstGeom>
          <a:solidFill>
            <a:schemeClr val="accent6">
              <a:lumMod val="20000"/>
              <a:lumOff val="80000"/>
            </a:schemeClr>
          </a:solidFill>
        </p:spPr>
        <p:txBody>
          <a:bodyPr wrap="square" rtlCol="0">
            <a:spAutoFit/>
          </a:bodyPr>
          <a:lstStyle/>
          <a:p>
            <a:r>
              <a:rPr lang="en-US" sz="2000" b="1" dirty="0"/>
              <a:t>Remember: </a:t>
            </a:r>
            <a:r>
              <a:rPr lang="en-US" sz="2000" b="1" dirty="0">
                <a:solidFill>
                  <a:srgbClr val="FF0000"/>
                </a:solidFill>
              </a:rPr>
              <a:t>Redshift = distance</a:t>
            </a:r>
          </a:p>
          <a:p>
            <a:endParaRPr lang="en-US" sz="2000" b="1" dirty="0"/>
          </a:p>
          <a:p>
            <a:r>
              <a:rPr lang="en-US" sz="2000" b="1" dirty="0"/>
              <a:t>Galaxy surveys </a:t>
            </a:r>
            <a:r>
              <a:rPr lang="en-US" sz="2000" b="1" dirty="0">
                <a:sym typeface="Wingdings" pitchFamily="2" charset="2"/>
              </a:rPr>
              <a:t> “foamy/bubbly/spongy” structure</a:t>
            </a:r>
            <a:endParaRPr lang="en-US" sz="2000" b="1" dirty="0"/>
          </a:p>
        </p:txBody>
      </p:sp>
      <p:sp>
        <p:nvSpPr>
          <p:cNvPr id="4" name="5-Point Star 3">
            <a:extLst>
              <a:ext uri="{FF2B5EF4-FFF2-40B4-BE49-F238E27FC236}">
                <a16:creationId xmlns:a16="http://schemas.microsoft.com/office/drawing/2014/main" id="{84E9BA6A-6A40-8D4B-8727-F60BB6C41558}"/>
              </a:ext>
            </a:extLst>
          </p:cNvPr>
          <p:cNvSpPr/>
          <p:nvPr/>
        </p:nvSpPr>
        <p:spPr>
          <a:xfrm>
            <a:off x="492761" y="1175657"/>
            <a:ext cx="640080" cy="60089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5-Point Star 7">
            <a:extLst>
              <a:ext uri="{FF2B5EF4-FFF2-40B4-BE49-F238E27FC236}">
                <a16:creationId xmlns:a16="http://schemas.microsoft.com/office/drawing/2014/main" id="{4B37EF7C-5191-FB42-A307-7E082A4CA1CD}"/>
              </a:ext>
            </a:extLst>
          </p:cNvPr>
          <p:cNvSpPr/>
          <p:nvPr/>
        </p:nvSpPr>
        <p:spPr>
          <a:xfrm>
            <a:off x="1292861" y="2042892"/>
            <a:ext cx="640080" cy="60089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5-Point Star 8">
            <a:extLst>
              <a:ext uri="{FF2B5EF4-FFF2-40B4-BE49-F238E27FC236}">
                <a16:creationId xmlns:a16="http://schemas.microsoft.com/office/drawing/2014/main" id="{422527D6-1E4B-B946-9614-8F5BEA578424}"/>
              </a:ext>
            </a:extLst>
          </p:cNvPr>
          <p:cNvSpPr/>
          <p:nvPr/>
        </p:nvSpPr>
        <p:spPr>
          <a:xfrm>
            <a:off x="332741" y="3219477"/>
            <a:ext cx="640080" cy="60089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5-Point Star 9">
            <a:extLst>
              <a:ext uri="{FF2B5EF4-FFF2-40B4-BE49-F238E27FC236}">
                <a16:creationId xmlns:a16="http://schemas.microsoft.com/office/drawing/2014/main" id="{03C8DBE4-1878-A949-B5FB-0D6156B6FC33}"/>
              </a:ext>
            </a:extLst>
          </p:cNvPr>
          <p:cNvSpPr/>
          <p:nvPr/>
        </p:nvSpPr>
        <p:spPr>
          <a:xfrm>
            <a:off x="972821" y="3959705"/>
            <a:ext cx="640080" cy="60089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1" name="Picture 10">
            <a:extLst>
              <a:ext uri="{FF2B5EF4-FFF2-40B4-BE49-F238E27FC236}">
                <a16:creationId xmlns:a16="http://schemas.microsoft.com/office/drawing/2014/main" id="{29F68E62-3EDE-0742-8479-5E3879060996}"/>
              </a:ext>
            </a:extLst>
          </p:cNvPr>
          <p:cNvPicPr>
            <a:picLocks noChangeAspect="1"/>
          </p:cNvPicPr>
          <p:nvPr/>
        </p:nvPicPr>
        <p:blipFill>
          <a:blip r:embed="rId4"/>
          <a:stretch>
            <a:fillRect/>
          </a:stretch>
        </p:blipFill>
        <p:spPr>
          <a:xfrm>
            <a:off x="5812970" y="3056370"/>
            <a:ext cx="640081" cy="640081"/>
          </a:xfrm>
          <a:prstGeom prst="rect">
            <a:avLst/>
          </a:prstGeom>
        </p:spPr>
      </p:pic>
      <p:sp>
        <p:nvSpPr>
          <p:cNvPr id="5" name="TextBox 4">
            <a:extLst>
              <a:ext uri="{FF2B5EF4-FFF2-40B4-BE49-F238E27FC236}">
                <a16:creationId xmlns:a16="http://schemas.microsoft.com/office/drawing/2014/main" id="{DCF50DD4-9BF0-2E4F-9F0F-54E02EA86B54}"/>
              </a:ext>
            </a:extLst>
          </p:cNvPr>
          <p:cNvSpPr txBox="1"/>
          <p:nvPr/>
        </p:nvSpPr>
        <p:spPr>
          <a:xfrm>
            <a:off x="5714998" y="2643784"/>
            <a:ext cx="836023" cy="369332"/>
          </a:xfrm>
          <a:prstGeom prst="rect">
            <a:avLst/>
          </a:prstGeom>
          <a:solidFill>
            <a:schemeClr val="accent6">
              <a:lumMod val="20000"/>
              <a:lumOff val="80000"/>
            </a:schemeClr>
          </a:solidFill>
        </p:spPr>
        <p:txBody>
          <a:bodyPr wrap="square" rtlCol="0">
            <a:spAutoFit/>
          </a:bodyPr>
          <a:lstStyle/>
          <a:p>
            <a:r>
              <a:rPr lang="en-US" dirty="0"/>
              <a:t>Earth</a:t>
            </a:r>
          </a:p>
        </p:txBody>
      </p:sp>
      <p:cxnSp>
        <p:nvCxnSpPr>
          <p:cNvPr id="7" name="Straight Connector 6">
            <a:extLst>
              <a:ext uri="{FF2B5EF4-FFF2-40B4-BE49-F238E27FC236}">
                <a16:creationId xmlns:a16="http://schemas.microsoft.com/office/drawing/2014/main" id="{82B84B2B-3AA8-324C-9FCC-581A27F2FEFC}"/>
              </a:ext>
            </a:extLst>
          </p:cNvPr>
          <p:cNvCxnSpPr/>
          <p:nvPr/>
        </p:nvCxnSpPr>
        <p:spPr>
          <a:xfrm>
            <a:off x="1132841" y="1636713"/>
            <a:ext cx="4412341" cy="1582764"/>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F3AB4C-9D0C-4F4E-B0FB-A65B997FE70C}"/>
              </a:ext>
            </a:extLst>
          </p:cNvPr>
          <p:cNvCxnSpPr>
            <a:cxnSpLocks/>
          </p:cNvCxnSpPr>
          <p:nvPr/>
        </p:nvCxnSpPr>
        <p:spPr>
          <a:xfrm>
            <a:off x="1932941" y="2513471"/>
            <a:ext cx="3468302" cy="841335"/>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2E42AB-5E0A-F04E-AB3D-C0A28BDBDF3F}"/>
              </a:ext>
            </a:extLst>
          </p:cNvPr>
          <p:cNvCxnSpPr>
            <a:cxnSpLocks/>
          </p:cNvCxnSpPr>
          <p:nvPr/>
        </p:nvCxnSpPr>
        <p:spPr>
          <a:xfrm flipV="1">
            <a:off x="1132840" y="3438851"/>
            <a:ext cx="4412342" cy="50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2A997C-50C1-2D48-BD19-363D953AC5BD}"/>
              </a:ext>
            </a:extLst>
          </p:cNvPr>
          <p:cNvCxnSpPr>
            <a:cxnSpLocks/>
          </p:cNvCxnSpPr>
          <p:nvPr/>
        </p:nvCxnSpPr>
        <p:spPr>
          <a:xfrm flipV="1">
            <a:off x="1720667" y="3545143"/>
            <a:ext cx="3824515" cy="751932"/>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10829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A541-FC25-A949-8666-1F22BBF618F8}"/>
              </a:ext>
            </a:extLst>
          </p:cNvPr>
          <p:cNvSpPr>
            <a:spLocks noGrp="1"/>
          </p:cNvSpPr>
          <p:nvPr>
            <p:ph type="title"/>
          </p:nvPr>
        </p:nvSpPr>
        <p:spPr>
          <a:xfrm>
            <a:off x="838200" y="116930"/>
            <a:ext cx="10515600" cy="1325563"/>
          </a:xfrm>
          <a:solidFill>
            <a:srgbClr val="FF0000"/>
          </a:solidFill>
        </p:spPr>
        <p:txBody>
          <a:bodyPr/>
          <a:lstStyle/>
          <a:p>
            <a:r>
              <a:rPr lang="en-US" b="1" dirty="0"/>
              <a:t>Quasars, too, make Groups – BIGGER than galaxy clusters, more like ``Walls”!</a:t>
            </a:r>
          </a:p>
        </p:txBody>
      </p:sp>
      <p:pic>
        <p:nvPicPr>
          <p:cNvPr id="7" name="Picture 6">
            <a:extLst>
              <a:ext uri="{FF2B5EF4-FFF2-40B4-BE49-F238E27FC236}">
                <a16:creationId xmlns:a16="http://schemas.microsoft.com/office/drawing/2014/main" id="{20E86E88-3829-264F-B8CB-A32A9A133CA8}"/>
              </a:ext>
            </a:extLst>
          </p:cNvPr>
          <p:cNvPicPr>
            <a:picLocks noChangeAspect="1"/>
          </p:cNvPicPr>
          <p:nvPr/>
        </p:nvPicPr>
        <p:blipFill>
          <a:blip r:embed="rId2"/>
          <a:stretch>
            <a:fillRect/>
          </a:stretch>
        </p:blipFill>
        <p:spPr>
          <a:xfrm>
            <a:off x="4755521" y="1639570"/>
            <a:ext cx="6909610" cy="4561684"/>
          </a:xfrm>
          <a:prstGeom prst="rect">
            <a:avLst/>
          </a:prstGeom>
        </p:spPr>
      </p:pic>
      <p:sp>
        <p:nvSpPr>
          <p:cNvPr id="9" name="Content Placeholder 8">
            <a:extLst>
              <a:ext uri="{FF2B5EF4-FFF2-40B4-BE49-F238E27FC236}">
                <a16:creationId xmlns:a16="http://schemas.microsoft.com/office/drawing/2014/main" id="{48E3BF5C-F5A5-3540-882C-1E8F8022A1FC}"/>
              </a:ext>
            </a:extLst>
          </p:cNvPr>
          <p:cNvSpPr>
            <a:spLocks noGrp="1"/>
          </p:cNvSpPr>
          <p:nvPr>
            <p:ph idx="1"/>
          </p:nvPr>
        </p:nvSpPr>
        <p:spPr>
          <a:xfrm>
            <a:off x="590006" y="1639570"/>
            <a:ext cx="3720737" cy="4761230"/>
          </a:xfrm>
          <a:solidFill>
            <a:schemeClr val="bg1">
              <a:lumMod val="95000"/>
            </a:schemeClr>
          </a:solidFill>
        </p:spPr>
        <p:txBody>
          <a:bodyPr>
            <a:normAutofit fontScale="85000" lnSpcReduction="20000"/>
          </a:bodyPr>
          <a:lstStyle/>
          <a:p>
            <a:r>
              <a:rPr lang="en-US" dirty="0"/>
              <a:t>“Huge” Large Quasar Group (LQG) found in Leo, 2013 (by Roger Clowes and collaborators, U. Central Lancashire, England)</a:t>
            </a:r>
          </a:p>
          <a:p>
            <a:pPr lvl="1"/>
            <a:r>
              <a:rPr lang="en-US" dirty="0">
                <a:solidFill>
                  <a:srgbClr val="FF0000"/>
                </a:solidFill>
              </a:rPr>
              <a:t>Redshift z=1.27, or 8.6 billion light years away</a:t>
            </a:r>
          </a:p>
          <a:p>
            <a:pPr lvl="1"/>
            <a:r>
              <a:rPr lang="en-US" dirty="0">
                <a:solidFill>
                  <a:srgbClr val="FF0000"/>
                </a:solidFill>
              </a:rPr>
              <a:t>Seen 4.8 billion years after Big Bang</a:t>
            </a:r>
          </a:p>
          <a:p>
            <a:pPr lvl="1"/>
            <a:r>
              <a:rPr lang="en-US" dirty="0">
                <a:solidFill>
                  <a:srgbClr val="FF0000"/>
                </a:solidFill>
              </a:rPr>
              <a:t>Long axis ~4 billion light years</a:t>
            </a:r>
          </a:p>
          <a:p>
            <a:r>
              <a:rPr lang="en-US" dirty="0"/>
              <a:t>Similar to “walls” of galaxies</a:t>
            </a:r>
          </a:p>
          <a:p>
            <a:pPr lvl="1"/>
            <a:r>
              <a:rPr lang="en-US" i="1" dirty="0">
                <a:solidFill>
                  <a:srgbClr val="7030A0"/>
                </a:solidFill>
              </a:rPr>
              <a:t>Dozens</a:t>
            </a:r>
            <a:r>
              <a:rPr lang="en-US" dirty="0">
                <a:solidFill>
                  <a:srgbClr val="7030A0"/>
                </a:solidFill>
              </a:rPr>
              <a:t> of LQGs known</a:t>
            </a:r>
            <a:endParaRPr lang="en-US" dirty="0"/>
          </a:p>
          <a:p>
            <a:pPr lvl="1"/>
            <a:r>
              <a:rPr lang="en-US" dirty="0">
                <a:solidFill>
                  <a:srgbClr val="7030A0"/>
                </a:solidFill>
              </a:rPr>
              <a:t>Even bigger: Hercules-Corona Borealis “Great Wall”, found in 2014</a:t>
            </a:r>
          </a:p>
          <a:p>
            <a:pPr marL="0" indent="0">
              <a:buNone/>
            </a:pPr>
            <a:endParaRPr lang="en-US" dirty="0"/>
          </a:p>
        </p:txBody>
      </p:sp>
      <p:cxnSp>
        <p:nvCxnSpPr>
          <p:cNvPr id="11" name="Straight Connector 10">
            <a:extLst>
              <a:ext uri="{FF2B5EF4-FFF2-40B4-BE49-F238E27FC236}">
                <a16:creationId xmlns:a16="http://schemas.microsoft.com/office/drawing/2014/main" id="{902A67E1-65A3-7D49-A13E-F81D4EEB9B6E}"/>
              </a:ext>
            </a:extLst>
          </p:cNvPr>
          <p:cNvCxnSpPr>
            <a:cxnSpLocks/>
          </p:cNvCxnSpPr>
          <p:nvPr/>
        </p:nvCxnSpPr>
        <p:spPr>
          <a:xfrm flipV="1">
            <a:off x="5155475" y="3920412"/>
            <a:ext cx="0" cy="74458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463D1EE-BE53-284E-9042-B5D67178B2A5}"/>
              </a:ext>
            </a:extLst>
          </p:cNvPr>
          <p:cNvSpPr txBox="1"/>
          <p:nvPr/>
        </p:nvSpPr>
        <p:spPr>
          <a:xfrm>
            <a:off x="5281109" y="3831038"/>
            <a:ext cx="975999" cy="923330"/>
          </a:xfrm>
          <a:prstGeom prst="rect">
            <a:avLst/>
          </a:prstGeom>
          <a:noFill/>
        </p:spPr>
        <p:txBody>
          <a:bodyPr wrap="square" rtlCol="0">
            <a:spAutoFit/>
          </a:bodyPr>
          <a:lstStyle/>
          <a:p>
            <a:r>
              <a:rPr lang="en-US" dirty="0">
                <a:solidFill>
                  <a:srgbClr val="FFC000"/>
                </a:solidFill>
              </a:rPr>
              <a:t>7 degrees on sky</a:t>
            </a:r>
          </a:p>
        </p:txBody>
      </p:sp>
      <p:sp>
        <p:nvSpPr>
          <p:cNvPr id="15" name="Oval 14">
            <a:extLst>
              <a:ext uri="{FF2B5EF4-FFF2-40B4-BE49-F238E27FC236}">
                <a16:creationId xmlns:a16="http://schemas.microsoft.com/office/drawing/2014/main" id="{CA433AAC-8DE9-D44D-BD3B-4D57597FD0F3}"/>
              </a:ext>
            </a:extLst>
          </p:cNvPr>
          <p:cNvSpPr/>
          <p:nvPr/>
        </p:nvSpPr>
        <p:spPr>
          <a:xfrm>
            <a:off x="5155475" y="4885509"/>
            <a:ext cx="125634" cy="14369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222ACA-3701-7145-BC0C-12A0DC18E681}"/>
              </a:ext>
            </a:extLst>
          </p:cNvPr>
          <p:cNvSpPr txBox="1"/>
          <p:nvPr/>
        </p:nvSpPr>
        <p:spPr>
          <a:xfrm>
            <a:off x="5333360" y="4767431"/>
            <a:ext cx="1341760" cy="923330"/>
          </a:xfrm>
          <a:prstGeom prst="rect">
            <a:avLst/>
          </a:prstGeom>
          <a:noFill/>
        </p:spPr>
        <p:txBody>
          <a:bodyPr wrap="square" rtlCol="0">
            <a:spAutoFit/>
          </a:bodyPr>
          <a:lstStyle/>
          <a:p>
            <a:r>
              <a:rPr lang="en-US" dirty="0">
                <a:solidFill>
                  <a:srgbClr val="FFFF00"/>
                </a:solidFill>
              </a:rPr>
              <a:t>Full moon: 0.5 degrees across</a:t>
            </a:r>
          </a:p>
        </p:txBody>
      </p:sp>
    </p:spTree>
    <p:extLst>
      <p:ext uri="{BB962C8B-B14F-4D97-AF65-F5344CB8AC3E}">
        <p14:creationId xmlns:p14="http://schemas.microsoft.com/office/powerpoint/2010/main" val="2613565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A541-FC25-A949-8666-1F22BBF618F8}"/>
              </a:ext>
            </a:extLst>
          </p:cNvPr>
          <p:cNvSpPr>
            <a:spLocks noGrp="1"/>
          </p:cNvSpPr>
          <p:nvPr>
            <p:ph type="title"/>
          </p:nvPr>
        </p:nvSpPr>
        <p:spPr>
          <a:solidFill>
            <a:srgbClr val="FF0000"/>
          </a:solidFill>
        </p:spPr>
        <p:txBody>
          <a:bodyPr/>
          <a:lstStyle/>
          <a:p>
            <a:pPr algn="ctr"/>
            <a:r>
              <a:rPr lang="en-US" b="1" dirty="0"/>
              <a:t>Challenge of Giant Structures</a:t>
            </a:r>
          </a:p>
        </p:txBody>
      </p:sp>
      <p:sp>
        <p:nvSpPr>
          <p:cNvPr id="3" name="Content Placeholder 2">
            <a:extLst>
              <a:ext uri="{FF2B5EF4-FFF2-40B4-BE49-F238E27FC236}">
                <a16:creationId xmlns:a16="http://schemas.microsoft.com/office/drawing/2014/main" id="{B610D45A-613A-7741-9003-B4B0FFC9B8B7}"/>
              </a:ext>
            </a:extLst>
          </p:cNvPr>
          <p:cNvSpPr>
            <a:spLocks noGrp="1"/>
          </p:cNvSpPr>
          <p:nvPr>
            <p:ph idx="1"/>
          </p:nvPr>
        </p:nvSpPr>
        <p:spPr>
          <a:solidFill>
            <a:schemeClr val="accent1">
              <a:lumMod val="20000"/>
              <a:lumOff val="80000"/>
            </a:schemeClr>
          </a:solidFill>
        </p:spPr>
        <p:txBody>
          <a:bodyPr>
            <a:normAutofit/>
          </a:bodyPr>
          <a:lstStyle/>
          <a:p>
            <a:r>
              <a:rPr lang="en-US" sz="3200" b="1" dirty="0"/>
              <a:t>``Cosmological Principle”</a:t>
            </a:r>
          </a:p>
          <a:p>
            <a:pPr lvl="1"/>
            <a:r>
              <a:rPr lang="en-US" sz="2800" b="1" dirty="0"/>
              <a:t>Universe is same density – </a:t>
            </a:r>
            <a:r>
              <a:rPr lang="en-US" sz="2800" b="1" i="1" dirty="0"/>
              <a:t>on big enough scales (light years)</a:t>
            </a:r>
          </a:p>
          <a:p>
            <a:pPr lvl="1"/>
            <a:r>
              <a:rPr lang="en-US" sz="2800" b="1" dirty="0"/>
              <a:t>Universe looks same in all directions – </a:t>
            </a:r>
            <a:r>
              <a:rPr lang="en-US" sz="2800" b="1" i="1" dirty="0"/>
              <a:t>on big enough scales (angles)</a:t>
            </a:r>
          </a:p>
          <a:p>
            <a:pPr lvl="1"/>
            <a:r>
              <a:rPr lang="en-US" sz="2800" b="1" i="1" dirty="0"/>
              <a:t>WHAT is “big enough”?</a:t>
            </a:r>
          </a:p>
          <a:p>
            <a:pPr lvl="2"/>
            <a:r>
              <a:rPr lang="en-US" sz="2400" b="1" i="1" dirty="0"/>
              <a:t>Use Models of Structure Formation </a:t>
            </a:r>
          </a:p>
          <a:p>
            <a:pPr lvl="2"/>
            <a:r>
              <a:rPr lang="en-US" sz="2400" b="1" i="1" dirty="0">
                <a:solidFill>
                  <a:srgbClr val="C00000"/>
                </a:solidFill>
              </a:rPr>
              <a:t>SIZE -- about 1 billion light years</a:t>
            </a:r>
          </a:p>
          <a:p>
            <a:pPr lvl="2"/>
            <a:r>
              <a:rPr lang="en-US" sz="2400" b="1" i="1" dirty="0">
                <a:solidFill>
                  <a:srgbClr val="C00000"/>
                </a:solidFill>
              </a:rPr>
              <a:t>ANGLE – maybe 5-10 degrees (out of 360 degrees around the sky)</a:t>
            </a:r>
          </a:p>
          <a:p>
            <a:pPr lvl="2"/>
            <a:r>
              <a:rPr lang="en-US" sz="2400" b="1" i="1" dirty="0">
                <a:solidFill>
                  <a:srgbClr val="7030A0"/>
                </a:solidFill>
              </a:rPr>
              <a:t>BUT “Huge” LQG is about 25-30 degrees, 4 billion light years across!</a:t>
            </a:r>
          </a:p>
          <a:p>
            <a:pPr lvl="2"/>
            <a:r>
              <a:rPr lang="en-US" sz="2400" b="1" i="1" u="sng" dirty="0">
                <a:solidFill>
                  <a:srgbClr val="7030A0"/>
                </a:solidFill>
              </a:rPr>
              <a:t>A few other structures</a:t>
            </a:r>
            <a:r>
              <a:rPr lang="en-US" sz="2400" b="1" i="1" dirty="0">
                <a:solidFill>
                  <a:srgbClr val="7030A0"/>
                </a:solidFill>
              </a:rPr>
              <a:t>: </a:t>
            </a:r>
            <a:r>
              <a:rPr lang="en-US" sz="2800" b="1" i="1" dirty="0"/>
              <a:t>similar size or bigger!!</a:t>
            </a:r>
            <a:endParaRPr lang="en-US" sz="2400" b="1" i="1" dirty="0"/>
          </a:p>
        </p:txBody>
      </p:sp>
    </p:spTree>
    <p:extLst>
      <p:ext uri="{BB962C8B-B14F-4D97-AF65-F5344CB8AC3E}">
        <p14:creationId xmlns:p14="http://schemas.microsoft.com/office/powerpoint/2010/main" val="246356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A541-FC25-A949-8666-1F22BBF618F8}"/>
              </a:ext>
            </a:extLst>
          </p:cNvPr>
          <p:cNvSpPr>
            <a:spLocks noGrp="1"/>
          </p:cNvSpPr>
          <p:nvPr>
            <p:ph type="title"/>
          </p:nvPr>
        </p:nvSpPr>
        <p:spPr>
          <a:xfrm>
            <a:off x="119743" y="144493"/>
            <a:ext cx="6777446" cy="1325563"/>
          </a:xfrm>
          <a:solidFill>
            <a:srgbClr val="FF0000"/>
          </a:solidFill>
        </p:spPr>
        <p:txBody>
          <a:bodyPr>
            <a:normAutofit fontScale="90000"/>
          </a:bodyPr>
          <a:lstStyle/>
          <a:p>
            <a:pPr algn="ctr"/>
            <a:r>
              <a:rPr lang="en-US" sz="4800" b="1" dirty="0"/>
              <a:t>Recent Discovery: The ``Giant Arc”</a:t>
            </a:r>
          </a:p>
        </p:txBody>
      </p:sp>
      <p:sp>
        <p:nvSpPr>
          <p:cNvPr id="3" name="Content Placeholder 2">
            <a:extLst>
              <a:ext uri="{FF2B5EF4-FFF2-40B4-BE49-F238E27FC236}">
                <a16:creationId xmlns:a16="http://schemas.microsoft.com/office/drawing/2014/main" id="{B610D45A-613A-7741-9003-B4B0FFC9B8B7}"/>
              </a:ext>
            </a:extLst>
          </p:cNvPr>
          <p:cNvSpPr>
            <a:spLocks noGrp="1"/>
          </p:cNvSpPr>
          <p:nvPr>
            <p:ph idx="1"/>
          </p:nvPr>
        </p:nvSpPr>
        <p:spPr>
          <a:xfrm>
            <a:off x="201250" y="1535791"/>
            <a:ext cx="7017886" cy="4692740"/>
          </a:xfrm>
          <a:solidFill>
            <a:schemeClr val="bg1">
              <a:lumMod val="95000"/>
            </a:schemeClr>
          </a:solidFill>
        </p:spPr>
        <p:txBody>
          <a:bodyPr>
            <a:normAutofit/>
          </a:bodyPr>
          <a:lstStyle/>
          <a:p>
            <a:r>
              <a:rPr lang="en-US" dirty="0"/>
              <a:t>Project by graduate student Alexia Lopez, advisor Roger Clowes (U Central Lancashire)</a:t>
            </a:r>
          </a:p>
          <a:p>
            <a:r>
              <a:rPr lang="en-US" dirty="0"/>
              <a:t>Look in catalogue of 250,000 quasar absorption systems from quasar spectra</a:t>
            </a:r>
          </a:p>
          <a:p>
            <a:pPr lvl="1"/>
            <a:r>
              <a:rPr lang="en-US" dirty="0"/>
              <a:t>Singly ionized magnesium – from galaxy haloes</a:t>
            </a:r>
          </a:p>
          <a:p>
            <a:pPr lvl="1"/>
            <a:r>
              <a:rPr lang="en-US" dirty="0"/>
              <a:t>Assembled over 10 years from 2.5m diameter telescope, Apache Point, New Mexico</a:t>
            </a:r>
          </a:p>
          <a:p>
            <a:pPr lvl="1"/>
            <a:r>
              <a:rPr lang="en-US" dirty="0"/>
              <a:t>Funded by Sloan Digital Sky Survey + consortium of universities</a:t>
            </a:r>
          </a:p>
          <a:p>
            <a:pPr lvl="1"/>
            <a:r>
              <a:rPr lang="en-US" dirty="0">
                <a:solidFill>
                  <a:srgbClr val="7030A0"/>
                </a:solidFill>
              </a:rPr>
              <a:t>Covers about </a:t>
            </a:r>
            <a:r>
              <a:rPr lang="en-US" b="1" dirty="0">
                <a:solidFill>
                  <a:srgbClr val="7030A0"/>
                </a:solidFill>
              </a:rPr>
              <a:t>20% of sky</a:t>
            </a:r>
            <a:r>
              <a:rPr lang="en-US" dirty="0">
                <a:solidFill>
                  <a:srgbClr val="7030A0"/>
                </a:solidFill>
              </a:rPr>
              <a:t>, mostly in Northern Hemisphere</a:t>
            </a:r>
          </a:p>
        </p:txBody>
      </p:sp>
      <p:pic>
        <p:nvPicPr>
          <p:cNvPr id="5" name="Picture 4">
            <a:extLst>
              <a:ext uri="{FF2B5EF4-FFF2-40B4-BE49-F238E27FC236}">
                <a16:creationId xmlns:a16="http://schemas.microsoft.com/office/drawing/2014/main" id="{AD5E1361-CD07-F549-AB7F-5539608D2FF9}"/>
              </a:ext>
            </a:extLst>
          </p:cNvPr>
          <p:cNvPicPr>
            <a:picLocks noChangeAspect="1"/>
          </p:cNvPicPr>
          <p:nvPr/>
        </p:nvPicPr>
        <p:blipFill>
          <a:blip r:embed="rId2"/>
          <a:stretch>
            <a:fillRect/>
          </a:stretch>
        </p:blipFill>
        <p:spPr>
          <a:xfrm>
            <a:off x="7850734" y="244178"/>
            <a:ext cx="3779791" cy="2451756"/>
          </a:xfrm>
          <a:prstGeom prst="rect">
            <a:avLst/>
          </a:prstGeom>
        </p:spPr>
      </p:pic>
      <p:pic>
        <p:nvPicPr>
          <p:cNvPr id="7" name="Picture 6">
            <a:extLst>
              <a:ext uri="{FF2B5EF4-FFF2-40B4-BE49-F238E27FC236}">
                <a16:creationId xmlns:a16="http://schemas.microsoft.com/office/drawing/2014/main" id="{64A45A3E-F27B-4C4A-BA50-CB73EDC1E015}"/>
              </a:ext>
            </a:extLst>
          </p:cNvPr>
          <p:cNvPicPr>
            <a:picLocks noChangeAspect="1"/>
          </p:cNvPicPr>
          <p:nvPr/>
        </p:nvPicPr>
        <p:blipFill>
          <a:blip r:embed="rId3"/>
          <a:stretch>
            <a:fillRect/>
          </a:stretch>
        </p:blipFill>
        <p:spPr>
          <a:xfrm>
            <a:off x="7646310" y="2877262"/>
            <a:ext cx="4214763" cy="3484349"/>
          </a:xfrm>
          <a:prstGeom prst="rect">
            <a:avLst/>
          </a:prstGeom>
        </p:spPr>
      </p:pic>
      <p:cxnSp>
        <p:nvCxnSpPr>
          <p:cNvPr id="9" name="Straight Arrow Connector 8">
            <a:extLst>
              <a:ext uri="{FF2B5EF4-FFF2-40B4-BE49-F238E27FC236}">
                <a16:creationId xmlns:a16="http://schemas.microsoft.com/office/drawing/2014/main" id="{D130D05A-19C0-794D-B985-0DC1C9FBDD78}"/>
              </a:ext>
            </a:extLst>
          </p:cNvPr>
          <p:cNvCxnSpPr>
            <a:cxnSpLocks/>
          </p:cNvCxnSpPr>
          <p:nvPr/>
        </p:nvCxnSpPr>
        <p:spPr>
          <a:xfrm flipH="1">
            <a:off x="10058400" y="2695934"/>
            <a:ext cx="940527" cy="23724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543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A541-FC25-A949-8666-1F22BBF618F8}"/>
              </a:ext>
            </a:extLst>
          </p:cNvPr>
          <p:cNvSpPr>
            <a:spLocks noGrp="1"/>
          </p:cNvSpPr>
          <p:nvPr>
            <p:ph type="title"/>
          </p:nvPr>
        </p:nvSpPr>
        <p:spPr>
          <a:xfrm>
            <a:off x="1541417" y="26126"/>
            <a:ext cx="8503920" cy="836023"/>
          </a:xfrm>
          <a:solidFill>
            <a:srgbClr val="FF0000"/>
          </a:solidFill>
        </p:spPr>
        <p:txBody>
          <a:bodyPr/>
          <a:lstStyle/>
          <a:p>
            <a:pPr algn="ctr"/>
            <a:r>
              <a:rPr lang="en-US" b="1" dirty="0"/>
              <a:t>Finding Magnesium Absorbers</a:t>
            </a:r>
          </a:p>
        </p:txBody>
      </p:sp>
      <p:pic>
        <p:nvPicPr>
          <p:cNvPr id="5" name="Content Placeholder 4">
            <a:extLst>
              <a:ext uri="{FF2B5EF4-FFF2-40B4-BE49-F238E27FC236}">
                <a16:creationId xmlns:a16="http://schemas.microsoft.com/office/drawing/2014/main" id="{04469C75-2E52-344D-B0AA-6D81D6365C49}"/>
              </a:ext>
            </a:extLst>
          </p:cNvPr>
          <p:cNvPicPr>
            <a:picLocks noGrp="1" noChangeAspect="1"/>
          </p:cNvPicPr>
          <p:nvPr>
            <p:ph idx="1"/>
          </p:nvPr>
        </p:nvPicPr>
        <p:blipFill>
          <a:blip r:embed="rId2"/>
          <a:stretch>
            <a:fillRect/>
          </a:stretch>
        </p:blipFill>
        <p:spPr>
          <a:xfrm>
            <a:off x="2952207" y="862149"/>
            <a:ext cx="5251267" cy="2419283"/>
          </a:xfrm>
        </p:spPr>
      </p:pic>
      <p:pic>
        <p:nvPicPr>
          <p:cNvPr id="7" name="Picture 6">
            <a:extLst>
              <a:ext uri="{FF2B5EF4-FFF2-40B4-BE49-F238E27FC236}">
                <a16:creationId xmlns:a16="http://schemas.microsoft.com/office/drawing/2014/main" id="{5D047E4A-ED8B-774A-B1F6-ADAB5F6D9D9A}"/>
              </a:ext>
            </a:extLst>
          </p:cNvPr>
          <p:cNvPicPr>
            <a:picLocks noChangeAspect="1"/>
          </p:cNvPicPr>
          <p:nvPr/>
        </p:nvPicPr>
        <p:blipFill>
          <a:blip r:embed="rId3"/>
          <a:stretch>
            <a:fillRect/>
          </a:stretch>
        </p:blipFill>
        <p:spPr>
          <a:xfrm>
            <a:off x="2443297" y="3527335"/>
            <a:ext cx="6934200" cy="3225800"/>
          </a:xfrm>
          <a:prstGeom prst="rect">
            <a:avLst/>
          </a:prstGeom>
        </p:spPr>
      </p:pic>
      <p:cxnSp>
        <p:nvCxnSpPr>
          <p:cNvPr id="9" name="Straight Arrow Connector 8">
            <a:extLst>
              <a:ext uri="{FF2B5EF4-FFF2-40B4-BE49-F238E27FC236}">
                <a16:creationId xmlns:a16="http://schemas.microsoft.com/office/drawing/2014/main" id="{23DD34E8-07F7-394B-928C-0068337438F9}"/>
              </a:ext>
            </a:extLst>
          </p:cNvPr>
          <p:cNvCxnSpPr>
            <a:cxnSpLocks/>
          </p:cNvCxnSpPr>
          <p:nvPr/>
        </p:nvCxnSpPr>
        <p:spPr>
          <a:xfrm flipH="1">
            <a:off x="5793377" y="2899954"/>
            <a:ext cx="117020" cy="12175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8345114-645F-9343-B56B-2402C06E583E}"/>
              </a:ext>
            </a:extLst>
          </p:cNvPr>
          <p:cNvCxnSpPr>
            <a:cxnSpLocks/>
          </p:cNvCxnSpPr>
          <p:nvPr/>
        </p:nvCxnSpPr>
        <p:spPr>
          <a:xfrm>
            <a:off x="6206488" y="2899953"/>
            <a:ext cx="899706" cy="10972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521E0D3-5CE5-9E4C-BF1E-5BCDE662CEC9}"/>
              </a:ext>
            </a:extLst>
          </p:cNvPr>
          <p:cNvCxnSpPr>
            <a:cxnSpLocks/>
          </p:cNvCxnSpPr>
          <p:nvPr/>
        </p:nvCxnSpPr>
        <p:spPr>
          <a:xfrm flipH="1">
            <a:off x="3722914" y="2831983"/>
            <a:ext cx="1962964" cy="12854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8BB7BB4-AA5E-BE43-81FA-3875995A8A46}"/>
              </a:ext>
            </a:extLst>
          </p:cNvPr>
          <p:cNvSpPr txBox="1"/>
          <p:nvPr/>
        </p:nvSpPr>
        <p:spPr>
          <a:xfrm>
            <a:off x="3722914" y="4955569"/>
            <a:ext cx="836433" cy="369332"/>
          </a:xfrm>
          <a:prstGeom prst="rect">
            <a:avLst/>
          </a:prstGeom>
          <a:noFill/>
        </p:spPr>
        <p:txBody>
          <a:bodyPr wrap="square" rtlCol="0">
            <a:spAutoFit/>
          </a:bodyPr>
          <a:lstStyle/>
          <a:p>
            <a:r>
              <a:rPr lang="en-US" dirty="0"/>
              <a:t>iron</a:t>
            </a:r>
          </a:p>
        </p:txBody>
      </p:sp>
      <p:sp>
        <p:nvSpPr>
          <p:cNvPr id="16" name="Rectangle 15">
            <a:extLst>
              <a:ext uri="{FF2B5EF4-FFF2-40B4-BE49-F238E27FC236}">
                <a16:creationId xmlns:a16="http://schemas.microsoft.com/office/drawing/2014/main" id="{5A8B0804-53DD-5048-B6B9-D5B14DE6BB07}"/>
              </a:ext>
            </a:extLst>
          </p:cNvPr>
          <p:cNvSpPr/>
          <p:nvPr/>
        </p:nvSpPr>
        <p:spPr>
          <a:xfrm>
            <a:off x="5927661" y="4955569"/>
            <a:ext cx="557653" cy="369332"/>
          </a:xfrm>
          <a:prstGeom prst="rect">
            <a:avLst/>
          </a:prstGeom>
        </p:spPr>
        <p:txBody>
          <a:bodyPr wrap="none">
            <a:spAutoFit/>
          </a:bodyPr>
          <a:lstStyle/>
          <a:p>
            <a:r>
              <a:rPr lang="en-US" dirty="0"/>
              <a:t>iron</a:t>
            </a:r>
          </a:p>
        </p:txBody>
      </p:sp>
      <p:sp>
        <p:nvSpPr>
          <p:cNvPr id="17" name="Rectangle 16">
            <a:extLst>
              <a:ext uri="{FF2B5EF4-FFF2-40B4-BE49-F238E27FC236}">
                <a16:creationId xmlns:a16="http://schemas.microsoft.com/office/drawing/2014/main" id="{6ED78BFD-9BAC-C845-A15B-5677DA30844E}"/>
              </a:ext>
            </a:extLst>
          </p:cNvPr>
          <p:cNvSpPr/>
          <p:nvPr/>
        </p:nvSpPr>
        <p:spPr>
          <a:xfrm>
            <a:off x="7106194" y="5427617"/>
            <a:ext cx="1274708" cy="369332"/>
          </a:xfrm>
          <a:prstGeom prst="rect">
            <a:avLst/>
          </a:prstGeom>
        </p:spPr>
        <p:txBody>
          <a:bodyPr wrap="none">
            <a:spAutoFit/>
          </a:bodyPr>
          <a:lstStyle/>
          <a:p>
            <a:r>
              <a:rPr lang="en-US" dirty="0"/>
              <a:t>magnesium</a:t>
            </a:r>
          </a:p>
        </p:txBody>
      </p:sp>
      <p:sp>
        <p:nvSpPr>
          <p:cNvPr id="18" name="TextBox 17">
            <a:extLst>
              <a:ext uri="{FF2B5EF4-FFF2-40B4-BE49-F238E27FC236}">
                <a16:creationId xmlns:a16="http://schemas.microsoft.com/office/drawing/2014/main" id="{4FE1D542-3C21-5F41-88F3-4757464C9F7D}"/>
              </a:ext>
            </a:extLst>
          </p:cNvPr>
          <p:cNvSpPr txBox="1"/>
          <p:nvPr/>
        </p:nvSpPr>
        <p:spPr>
          <a:xfrm>
            <a:off x="1894657" y="1887124"/>
            <a:ext cx="1097280" cy="369332"/>
          </a:xfrm>
          <a:prstGeom prst="rect">
            <a:avLst/>
          </a:prstGeom>
          <a:noFill/>
        </p:spPr>
        <p:txBody>
          <a:bodyPr wrap="square" rtlCol="0">
            <a:spAutoFit/>
          </a:bodyPr>
          <a:lstStyle/>
          <a:p>
            <a:r>
              <a:rPr lang="en-US" dirty="0"/>
              <a:t>Quasars</a:t>
            </a:r>
          </a:p>
        </p:txBody>
      </p:sp>
      <p:pic>
        <p:nvPicPr>
          <p:cNvPr id="19" name="Picture 18">
            <a:extLst>
              <a:ext uri="{FF2B5EF4-FFF2-40B4-BE49-F238E27FC236}">
                <a16:creationId xmlns:a16="http://schemas.microsoft.com/office/drawing/2014/main" id="{AA7215D6-3B38-1640-A64F-4509E57FC7BF}"/>
              </a:ext>
            </a:extLst>
          </p:cNvPr>
          <p:cNvPicPr>
            <a:picLocks noChangeAspect="1"/>
          </p:cNvPicPr>
          <p:nvPr/>
        </p:nvPicPr>
        <p:blipFill>
          <a:blip r:embed="rId4"/>
          <a:stretch>
            <a:fillRect/>
          </a:stretch>
        </p:blipFill>
        <p:spPr>
          <a:xfrm>
            <a:off x="8974181" y="1244101"/>
            <a:ext cx="2447985" cy="1587882"/>
          </a:xfrm>
          <a:prstGeom prst="rect">
            <a:avLst/>
          </a:prstGeom>
        </p:spPr>
      </p:pic>
      <p:sp>
        <p:nvSpPr>
          <p:cNvPr id="20" name="TextBox 19">
            <a:extLst>
              <a:ext uri="{FF2B5EF4-FFF2-40B4-BE49-F238E27FC236}">
                <a16:creationId xmlns:a16="http://schemas.microsoft.com/office/drawing/2014/main" id="{DA9D8A82-2503-C04F-8DB0-08D63EDD20AF}"/>
              </a:ext>
            </a:extLst>
          </p:cNvPr>
          <p:cNvSpPr txBox="1"/>
          <p:nvPr/>
        </p:nvSpPr>
        <p:spPr>
          <a:xfrm>
            <a:off x="9261024" y="3017520"/>
            <a:ext cx="1881593" cy="369332"/>
          </a:xfrm>
          <a:prstGeom prst="rect">
            <a:avLst/>
          </a:prstGeom>
          <a:noFill/>
        </p:spPr>
        <p:txBody>
          <a:bodyPr wrap="square" rtlCol="0">
            <a:spAutoFit/>
          </a:bodyPr>
          <a:lstStyle/>
          <a:p>
            <a:r>
              <a:rPr lang="en-US" dirty="0"/>
              <a:t>Telescope!</a:t>
            </a:r>
          </a:p>
        </p:txBody>
      </p:sp>
    </p:spTree>
    <p:extLst>
      <p:ext uri="{BB962C8B-B14F-4D97-AF65-F5344CB8AC3E}">
        <p14:creationId xmlns:p14="http://schemas.microsoft.com/office/powerpoint/2010/main" val="106976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A541-FC25-A949-8666-1F22BBF618F8}"/>
              </a:ext>
            </a:extLst>
          </p:cNvPr>
          <p:cNvSpPr>
            <a:spLocks noGrp="1"/>
          </p:cNvSpPr>
          <p:nvPr>
            <p:ph type="title"/>
          </p:nvPr>
        </p:nvSpPr>
        <p:spPr>
          <a:xfrm>
            <a:off x="838200" y="0"/>
            <a:ext cx="10515600" cy="1325563"/>
          </a:xfrm>
          <a:solidFill>
            <a:srgbClr val="FF0000"/>
          </a:solidFill>
        </p:spPr>
        <p:txBody>
          <a:bodyPr/>
          <a:lstStyle/>
          <a:p>
            <a:pPr algn="ctr"/>
            <a:r>
              <a:rPr lang="en-US" b="1" dirty="0"/>
              <a:t>Large Structure Found – Outlined by magnesium absorbers (galaxy haloes)</a:t>
            </a:r>
          </a:p>
        </p:txBody>
      </p:sp>
      <p:sp>
        <p:nvSpPr>
          <p:cNvPr id="3" name="Content Placeholder 2">
            <a:extLst>
              <a:ext uri="{FF2B5EF4-FFF2-40B4-BE49-F238E27FC236}">
                <a16:creationId xmlns:a16="http://schemas.microsoft.com/office/drawing/2014/main" id="{B610D45A-613A-7741-9003-B4B0FFC9B8B7}"/>
              </a:ext>
            </a:extLst>
          </p:cNvPr>
          <p:cNvSpPr>
            <a:spLocks noGrp="1"/>
          </p:cNvSpPr>
          <p:nvPr>
            <p:ph idx="1"/>
          </p:nvPr>
        </p:nvSpPr>
        <p:spPr>
          <a:xfrm>
            <a:off x="623751" y="1548131"/>
            <a:ext cx="4314009" cy="3259000"/>
          </a:xfrm>
          <a:solidFill>
            <a:srgbClr val="FFFF00"/>
          </a:solidFill>
        </p:spPr>
        <p:txBody>
          <a:bodyPr>
            <a:normAutofit/>
          </a:bodyPr>
          <a:lstStyle/>
          <a:p>
            <a:r>
              <a:rPr lang="en-US" sz="2400" b="1" dirty="0"/>
              <a:t>Found “serendipitously” (= by luck!), by visual exam</a:t>
            </a:r>
          </a:p>
          <a:p>
            <a:pPr lvl="1"/>
            <a:r>
              <a:rPr lang="en-US" sz="1800" b="1" i="1" dirty="0"/>
              <a:t>Often happens in science!</a:t>
            </a:r>
          </a:p>
          <a:p>
            <a:pPr lvl="1"/>
            <a:r>
              <a:rPr lang="en-US" sz="1800" b="1" i="1" dirty="0"/>
              <a:t>Roughly 35 degrees across (70 full moon diameters)</a:t>
            </a:r>
          </a:p>
          <a:p>
            <a:pPr lvl="1"/>
            <a:r>
              <a:rPr lang="en-US" sz="1800" b="1" i="1" dirty="0"/>
              <a:t>Roughly 4 billion light years across</a:t>
            </a:r>
          </a:p>
          <a:p>
            <a:pPr lvl="1"/>
            <a:r>
              <a:rPr lang="en-US" sz="1800" b="1" i="1" dirty="0">
                <a:solidFill>
                  <a:srgbClr val="C00000"/>
                </a:solidFill>
              </a:rPr>
              <a:t>At redshift z=0.8 </a:t>
            </a:r>
          </a:p>
          <a:p>
            <a:pPr lvl="2"/>
            <a:r>
              <a:rPr lang="en-US" sz="1800" b="1" i="1" dirty="0">
                <a:solidFill>
                  <a:srgbClr val="C00000"/>
                </a:solidFill>
              </a:rPr>
              <a:t>6.8 billion light years away </a:t>
            </a:r>
          </a:p>
          <a:p>
            <a:pPr lvl="2"/>
            <a:r>
              <a:rPr lang="en-US" sz="1800" b="1" i="1" dirty="0">
                <a:solidFill>
                  <a:srgbClr val="C00000"/>
                </a:solidFill>
              </a:rPr>
              <a:t>seen 6.6 billion years after the Big Bang)</a:t>
            </a:r>
          </a:p>
        </p:txBody>
      </p:sp>
      <p:pic>
        <p:nvPicPr>
          <p:cNvPr id="5" name="Picture 4">
            <a:extLst>
              <a:ext uri="{FF2B5EF4-FFF2-40B4-BE49-F238E27FC236}">
                <a16:creationId xmlns:a16="http://schemas.microsoft.com/office/drawing/2014/main" id="{FDADB36B-95AD-1B46-B233-A1DF37F1692A}"/>
              </a:ext>
            </a:extLst>
          </p:cNvPr>
          <p:cNvPicPr>
            <a:picLocks noChangeAspect="1"/>
          </p:cNvPicPr>
          <p:nvPr/>
        </p:nvPicPr>
        <p:blipFill>
          <a:blip r:embed="rId2"/>
          <a:stretch>
            <a:fillRect/>
          </a:stretch>
        </p:blipFill>
        <p:spPr>
          <a:xfrm>
            <a:off x="5609670" y="1372780"/>
            <a:ext cx="6268822" cy="5485220"/>
          </a:xfrm>
          <a:prstGeom prst="rect">
            <a:avLst/>
          </a:prstGeom>
        </p:spPr>
      </p:pic>
      <p:sp>
        <p:nvSpPr>
          <p:cNvPr id="7" name="TextBox 6">
            <a:extLst>
              <a:ext uri="{FF2B5EF4-FFF2-40B4-BE49-F238E27FC236}">
                <a16:creationId xmlns:a16="http://schemas.microsoft.com/office/drawing/2014/main" id="{3948ABF3-AF04-E744-BB22-674BEA48EE94}"/>
              </a:ext>
            </a:extLst>
          </p:cNvPr>
          <p:cNvSpPr txBox="1"/>
          <p:nvPr/>
        </p:nvSpPr>
        <p:spPr>
          <a:xfrm>
            <a:off x="7037200" y="6488668"/>
            <a:ext cx="4040102" cy="369332"/>
          </a:xfrm>
          <a:prstGeom prst="rect">
            <a:avLst/>
          </a:prstGeom>
          <a:solidFill>
            <a:srgbClr val="FFC000"/>
          </a:solidFill>
        </p:spPr>
        <p:txBody>
          <a:bodyPr wrap="square" rtlCol="0">
            <a:spAutoFit/>
          </a:bodyPr>
          <a:lstStyle/>
          <a:p>
            <a:r>
              <a:rPr lang="en-US" b="1" dirty="0"/>
              <a:t>1 Megaparsec = 3.26 million light years</a:t>
            </a:r>
          </a:p>
        </p:txBody>
      </p:sp>
      <p:cxnSp>
        <p:nvCxnSpPr>
          <p:cNvPr id="9" name="Straight Connector 8">
            <a:extLst>
              <a:ext uri="{FF2B5EF4-FFF2-40B4-BE49-F238E27FC236}">
                <a16:creationId xmlns:a16="http://schemas.microsoft.com/office/drawing/2014/main" id="{3AAD14CB-B03F-2048-B423-C68557C32870}"/>
              </a:ext>
            </a:extLst>
          </p:cNvPr>
          <p:cNvCxnSpPr/>
          <p:nvPr/>
        </p:nvCxnSpPr>
        <p:spPr>
          <a:xfrm>
            <a:off x="7236823" y="1933303"/>
            <a:ext cx="56170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C8C3C0A-F69A-DC47-8EDB-E794D0EC656D}"/>
              </a:ext>
            </a:extLst>
          </p:cNvPr>
          <p:cNvSpPr txBox="1"/>
          <p:nvPr/>
        </p:nvSpPr>
        <p:spPr>
          <a:xfrm>
            <a:off x="6562583" y="1509906"/>
            <a:ext cx="2181498" cy="369332"/>
          </a:xfrm>
          <a:prstGeom prst="rect">
            <a:avLst/>
          </a:prstGeom>
          <a:noFill/>
        </p:spPr>
        <p:txBody>
          <a:bodyPr wrap="square" rtlCol="0">
            <a:spAutoFit/>
          </a:bodyPr>
          <a:lstStyle/>
          <a:p>
            <a:r>
              <a:rPr lang="en-US" dirty="0"/>
              <a:t>7.4 degrees on sky</a:t>
            </a:r>
          </a:p>
        </p:txBody>
      </p:sp>
      <p:sp>
        <p:nvSpPr>
          <p:cNvPr id="11" name="TextBox 10">
            <a:extLst>
              <a:ext uri="{FF2B5EF4-FFF2-40B4-BE49-F238E27FC236}">
                <a16:creationId xmlns:a16="http://schemas.microsoft.com/office/drawing/2014/main" id="{C03AA14B-ED74-A345-86EF-0F3F552CDB2A}"/>
              </a:ext>
            </a:extLst>
          </p:cNvPr>
          <p:cNvSpPr txBox="1"/>
          <p:nvPr/>
        </p:nvSpPr>
        <p:spPr>
          <a:xfrm>
            <a:off x="2157548" y="5172891"/>
            <a:ext cx="4099560" cy="1477328"/>
          </a:xfrm>
          <a:prstGeom prst="rect">
            <a:avLst/>
          </a:prstGeom>
          <a:solidFill>
            <a:schemeClr val="accent4">
              <a:lumMod val="20000"/>
              <a:lumOff val="80000"/>
            </a:schemeClr>
          </a:solidFill>
        </p:spPr>
        <p:txBody>
          <a:bodyPr wrap="square" rtlCol="0">
            <a:spAutoFit/>
          </a:bodyPr>
          <a:lstStyle/>
          <a:p>
            <a:r>
              <a:rPr lang="en-US" b="1" dirty="0">
                <a:solidFill>
                  <a:srgbClr val="0070C0"/>
                </a:solidFill>
              </a:rPr>
              <a:t>Blue dots: </a:t>
            </a:r>
            <a:r>
              <a:rPr lang="en-US" u="sng" dirty="0">
                <a:solidFill>
                  <a:srgbClr val="0070C0"/>
                </a:solidFill>
              </a:rPr>
              <a:t>background</a:t>
            </a:r>
            <a:r>
              <a:rPr lang="en-US" dirty="0">
                <a:solidFill>
                  <a:srgbClr val="0070C0"/>
                </a:solidFill>
              </a:rPr>
              <a:t> quasars in this patch of sky</a:t>
            </a:r>
          </a:p>
          <a:p>
            <a:r>
              <a:rPr lang="en-US" b="1" dirty="0">
                <a:solidFill>
                  <a:schemeClr val="bg1">
                    <a:lumMod val="50000"/>
                  </a:schemeClr>
                </a:solidFill>
              </a:rPr>
              <a:t>Grey splotches: </a:t>
            </a:r>
            <a:r>
              <a:rPr lang="en-US" u="sng" dirty="0">
                <a:solidFill>
                  <a:schemeClr val="bg1">
                    <a:lumMod val="50000"/>
                  </a:schemeClr>
                </a:solidFill>
              </a:rPr>
              <a:t>foreground</a:t>
            </a:r>
            <a:r>
              <a:rPr lang="en-US" dirty="0">
                <a:solidFill>
                  <a:schemeClr val="bg1">
                    <a:lumMod val="50000"/>
                  </a:schemeClr>
                </a:solidFill>
              </a:rPr>
              <a:t> groups of magnesium absorbers (galaxy haloes), in clumps of 35 million light years</a:t>
            </a:r>
          </a:p>
        </p:txBody>
      </p:sp>
    </p:spTree>
    <p:extLst>
      <p:ext uri="{BB962C8B-B14F-4D97-AF65-F5344CB8AC3E}">
        <p14:creationId xmlns:p14="http://schemas.microsoft.com/office/powerpoint/2010/main" val="1204089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06521-553B-044A-A2E0-D53192978835}"/>
              </a:ext>
            </a:extLst>
          </p:cNvPr>
          <p:cNvSpPr>
            <a:spLocks noGrp="1"/>
          </p:cNvSpPr>
          <p:nvPr>
            <p:ph type="title"/>
          </p:nvPr>
        </p:nvSpPr>
        <p:spPr>
          <a:xfrm>
            <a:off x="838200" y="188662"/>
            <a:ext cx="10515600" cy="1325563"/>
          </a:xfrm>
          <a:solidFill>
            <a:srgbClr val="FF0000"/>
          </a:solidFill>
        </p:spPr>
        <p:txBody>
          <a:bodyPr/>
          <a:lstStyle/>
          <a:p>
            <a:pPr algn="ctr"/>
            <a:r>
              <a:rPr lang="en-US" b="1" dirty="0"/>
              <a:t>Giant Arc on Sky</a:t>
            </a:r>
          </a:p>
        </p:txBody>
      </p:sp>
      <p:pic>
        <p:nvPicPr>
          <p:cNvPr id="5" name="Content Placeholder 4">
            <a:extLst>
              <a:ext uri="{FF2B5EF4-FFF2-40B4-BE49-F238E27FC236}">
                <a16:creationId xmlns:a16="http://schemas.microsoft.com/office/drawing/2014/main" id="{F711D5AE-EC4D-7E4C-9EBB-17BA79A2CBB2}"/>
              </a:ext>
            </a:extLst>
          </p:cNvPr>
          <p:cNvPicPr>
            <a:picLocks noGrp="1" noChangeAspect="1"/>
          </p:cNvPicPr>
          <p:nvPr>
            <p:ph idx="1"/>
          </p:nvPr>
        </p:nvPicPr>
        <p:blipFill>
          <a:blip r:embed="rId2"/>
          <a:stretch>
            <a:fillRect/>
          </a:stretch>
        </p:blipFill>
        <p:spPr>
          <a:xfrm>
            <a:off x="838200" y="1676231"/>
            <a:ext cx="10515600" cy="4265116"/>
          </a:xfrm>
        </p:spPr>
      </p:pic>
      <p:cxnSp>
        <p:nvCxnSpPr>
          <p:cNvPr id="7" name="Straight Arrow Connector 6">
            <a:extLst>
              <a:ext uri="{FF2B5EF4-FFF2-40B4-BE49-F238E27FC236}">
                <a16:creationId xmlns:a16="http://schemas.microsoft.com/office/drawing/2014/main" id="{9CD10B46-1577-8B4E-ACE6-BC5B0DB986C0}"/>
              </a:ext>
            </a:extLst>
          </p:cNvPr>
          <p:cNvCxnSpPr>
            <a:cxnSpLocks/>
          </p:cNvCxnSpPr>
          <p:nvPr/>
        </p:nvCxnSpPr>
        <p:spPr>
          <a:xfrm>
            <a:off x="4957011" y="3882189"/>
            <a:ext cx="3112168"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D0782F9-D479-B548-B5C4-C0CA75F4A89D}"/>
              </a:ext>
            </a:extLst>
          </p:cNvPr>
          <p:cNvSpPr txBox="1"/>
          <p:nvPr/>
        </p:nvSpPr>
        <p:spPr>
          <a:xfrm>
            <a:off x="7026442" y="3882189"/>
            <a:ext cx="1042737" cy="646331"/>
          </a:xfrm>
          <a:prstGeom prst="rect">
            <a:avLst/>
          </a:prstGeom>
          <a:noFill/>
        </p:spPr>
        <p:txBody>
          <a:bodyPr wrap="square" rtlCol="0">
            <a:spAutoFit/>
          </a:bodyPr>
          <a:lstStyle/>
          <a:p>
            <a:r>
              <a:rPr lang="en-US" dirty="0">
                <a:solidFill>
                  <a:srgbClr val="FFFF00"/>
                </a:solidFill>
              </a:rPr>
              <a:t>30-35 degrees</a:t>
            </a:r>
          </a:p>
        </p:txBody>
      </p:sp>
      <p:sp>
        <p:nvSpPr>
          <p:cNvPr id="10" name="TextBox 9">
            <a:extLst>
              <a:ext uri="{FF2B5EF4-FFF2-40B4-BE49-F238E27FC236}">
                <a16:creationId xmlns:a16="http://schemas.microsoft.com/office/drawing/2014/main" id="{A6C1047B-1D58-C644-9711-3F21888943BE}"/>
              </a:ext>
            </a:extLst>
          </p:cNvPr>
          <p:cNvSpPr txBox="1"/>
          <p:nvPr/>
        </p:nvSpPr>
        <p:spPr>
          <a:xfrm>
            <a:off x="5614737" y="2132879"/>
            <a:ext cx="1796716" cy="646331"/>
          </a:xfrm>
          <a:prstGeom prst="rect">
            <a:avLst/>
          </a:prstGeom>
          <a:noFill/>
        </p:spPr>
        <p:txBody>
          <a:bodyPr wrap="square" rtlCol="0">
            <a:spAutoFit/>
          </a:bodyPr>
          <a:lstStyle/>
          <a:p>
            <a:r>
              <a:rPr lang="en-US" dirty="0">
                <a:solidFill>
                  <a:srgbClr val="FFFF00"/>
                </a:solidFill>
              </a:rPr>
              <a:t>Distance: 6.8 billion light years</a:t>
            </a:r>
          </a:p>
        </p:txBody>
      </p:sp>
    </p:spTree>
    <p:extLst>
      <p:ext uri="{BB962C8B-B14F-4D97-AF65-F5344CB8AC3E}">
        <p14:creationId xmlns:p14="http://schemas.microsoft.com/office/powerpoint/2010/main" val="165134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05636870-592A-E34C-8F97-1C89A83D8751}"/>
              </a:ext>
            </a:extLst>
          </p:cNvPr>
          <p:cNvSpPr>
            <a:spLocks noGrp="1" noChangeArrowheads="1"/>
          </p:cNvSpPr>
          <p:nvPr>
            <p:ph type="title"/>
          </p:nvPr>
        </p:nvSpPr>
        <p:spPr>
          <a:xfrm>
            <a:off x="1676400" y="152400"/>
            <a:ext cx="8447088" cy="838200"/>
          </a:xfrm>
          <a:solidFill>
            <a:srgbClr val="FF0000"/>
          </a:solidFill>
        </p:spPr>
        <p:txBody>
          <a:bodyPr/>
          <a:lstStyle/>
          <a:p>
            <a:pPr algn="ctr"/>
            <a:r>
              <a:rPr lang="en-US" altLang="en-US" sz="4000" dirty="0"/>
              <a:t>Stats: Testing the Giant Arc</a:t>
            </a:r>
          </a:p>
        </p:txBody>
      </p:sp>
      <p:sp>
        <p:nvSpPr>
          <p:cNvPr id="3" name="Content Placeholder 2">
            <a:extLst>
              <a:ext uri="{FF2B5EF4-FFF2-40B4-BE49-F238E27FC236}">
                <a16:creationId xmlns:a16="http://schemas.microsoft.com/office/drawing/2014/main" id="{393938C7-C3AE-A748-BE12-F08B64587D1E}"/>
              </a:ext>
            </a:extLst>
          </p:cNvPr>
          <p:cNvSpPr>
            <a:spLocks noGrp="1"/>
          </p:cNvSpPr>
          <p:nvPr>
            <p:ph idx="1"/>
          </p:nvPr>
        </p:nvSpPr>
        <p:spPr>
          <a:xfrm>
            <a:off x="1905000" y="990600"/>
            <a:ext cx="8534400" cy="5715000"/>
          </a:xfrm>
          <a:solidFill>
            <a:schemeClr val="bg1">
              <a:lumMod val="95000"/>
            </a:schemeClr>
          </a:solidFill>
        </p:spPr>
        <p:txBody>
          <a:bodyPr/>
          <a:lstStyle/>
          <a:p>
            <a:pPr>
              <a:lnSpc>
                <a:spcPct val="100000"/>
              </a:lnSpc>
              <a:defRPr/>
            </a:pPr>
            <a:r>
              <a:rPr lang="en-US" altLang="en-US" b="1" dirty="0">
                <a:solidFill>
                  <a:srgbClr val="002060"/>
                </a:solidFill>
              </a:rPr>
              <a:t>the +/- 1 </a:t>
            </a:r>
            <a:r>
              <a:rPr lang="en-US" altLang="en-US" b="1" dirty="0">
                <a:solidFill>
                  <a:srgbClr val="C00000"/>
                </a:solidFill>
              </a:rPr>
              <a:t>standard deviation </a:t>
            </a:r>
            <a:r>
              <a:rPr lang="en-US" altLang="en-US" b="1" dirty="0">
                <a:solidFill>
                  <a:srgbClr val="002060"/>
                </a:solidFill>
              </a:rPr>
              <a:t>(“ERROR/UNCERTAINTY”, which covers 68% of the possibilities) in that rate is </a:t>
            </a:r>
            <a:r>
              <a:rPr lang="en-US" altLang="en-US" b="1" dirty="0">
                <a:solidFill>
                  <a:srgbClr val="C00000"/>
                </a:solidFill>
              </a:rPr>
              <a:t>𝞂</a:t>
            </a:r>
            <a:r>
              <a:rPr lang="en-US" altLang="en-US" b="1" dirty="0">
                <a:solidFill>
                  <a:srgbClr val="002060"/>
                </a:solidFill>
              </a:rPr>
              <a:t>=√N.</a:t>
            </a:r>
            <a:endParaRPr lang="en-US" altLang="en-US" sz="2400" dirty="0">
              <a:solidFill>
                <a:srgbClr val="C00000"/>
              </a:solidFill>
            </a:endParaRPr>
          </a:p>
          <a:p>
            <a:pPr>
              <a:lnSpc>
                <a:spcPct val="100000"/>
              </a:lnSpc>
              <a:defRPr/>
            </a:pPr>
            <a:endParaRPr lang="en-US" altLang="en-US" b="1" dirty="0">
              <a:solidFill>
                <a:srgbClr val="002060"/>
              </a:solidFill>
            </a:endParaRPr>
          </a:p>
        </p:txBody>
      </p:sp>
      <p:pic>
        <p:nvPicPr>
          <p:cNvPr id="36867" name="Picture 1">
            <a:extLst>
              <a:ext uri="{FF2B5EF4-FFF2-40B4-BE49-F238E27FC236}">
                <a16:creationId xmlns:a16="http://schemas.microsoft.com/office/drawing/2014/main" id="{0DD23D2D-861B-1E46-8AFC-FFF46DDB79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3488" y="2514600"/>
            <a:ext cx="7162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7">
            <a:extLst>
              <a:ext uri="{FF2B5EF4-FFF2-40B4-BE49-F238E27FC236}">
                <a16:creationId xmlns:a16="http://schemas.microsoft.com/office/drawing/2014/main" id="{85B2CD2C-E3BB-104B-8DC6-7EFBD4DC61AF}"/>
              </a:ext>
            </a:extLst>
          </p:cNvPr>
          <p:cNvSpPr txBox="1">
            <a:spLocks noChangeArrowheads="1"/>
          </p:cNvSpPr>
          <p:nvPr/>
        </p:nvSpPr>
        <p:spPr bwMode="auto">
          <a:xfrm>
            <a:off x="5562600" y="2222500"/>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38000"/>
              </a:lnSpc>
              <a:spcBef>
                <a:spcPts val="550"/>
              </a:spcBef>
              <a:buClr>
                <a:srgbClr val="0000CC"/>
              </a:buClr>
              <a:buSzPct val="60000"/>
              <a:buFont typeface="Wingdings" pitchFamily="2" charset="2"/>
              <a:buChar char=""/>
              <a:defRPr sz="2200">
                <a:solidFill>
                  <a:srgbClr val="000000"/>
                </a:solidFill>
                <a:latin typeface="Tahoma" panose="020B0604030504040204" pitchFamily="34" charset="0"/>
                <a:ea typeface="MS PGothic" panose="020B0600070205080204" pitchFamily="34" charset="-128"/>
                <a:cs typeface="DejaVu Sans" charset="0"/>
              </a:defRPr>
            </a:lvl1pPr>
            <a:lvl2pPr marL="742950" indent="-285750">
              <a:lnSpc>
                <a:spcPct val="138000"/>
              </a:lnSpc>
              <a:spcBef>
                <a:spcPts val="500"/>
              </a:spcBef>
              <a:buClr>
                <a:srgbClr val="FF33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2pPr>
            <a:lvl3pPr marL="1143000" indent="-228600">
              <a:lnSpc>
                <a:spcPct val="138000"/>
              </a:lnSpc>
              <a:spcBef>
                <a:spcPts val="600"/>
              </a:spcBef>
              <a:buClr>
                <a:srgbClr val="0000CC"/>
              </a:buClr>
              <a:buSzPct val="50000"/>
              <a:buFont typeface="Wingdings" pitchFamily="2" charset="2"/>
              <a:buChar char=""/>
              <a:defRPr sz="2400">
                <a:solidFill>
                  <a:srgbClr val="000000"/>
                </a:solidFill>
                <a:latin typeface="Tahoma" panose="020B0604030504040204" pitchFamily="34" charset="0"/>
                <a:ea typeface="DejaVu Sans" charset="0"/>
                <a:cs typeface="DejaVu Sans" charset="0"/>
              </a:defRPr>
            </a:lvl3pPr>
            <a:lvl4pPr marL="1600200" indent="-228600">
              <a:lnSpc>
                <a:spcPct val="138000"/>
              </a:lnSpc>
              <a:spcBef>
                <a:spcPts val="500"/>
              </a:spcBef>
              <a:buClr>
                <a:srgbClr val="FFCC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4pPr>
            <a:lvl5pPr marL="2057400" indent="-228600">
              <a:lnSpc>
                <a:spcPct val="138000"/>
              </a:lnSpc>
              <a:spcBef>
                <a:spcPts val="500"/>
              </a:spcBef>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5pPr>
            <a:lvl6pPr marL="25146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6pPr>
            <a:lvl7pPr marL="29718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7pPr>
            <a:lvl8pPr marL="34290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8pPr>
            <a:lvl9pPr marL="38862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9pPr>
          </a:lstStyle>
          <a:p>
            <a:pPr>
              <a:lnSpc>
                <a:spcPct val="100000"/>
              </a:lnSpc>
              <a:spcBef>
                <a:spcPct val="0"/>
              </a:spcBef>
              <a:buClrTx/>
              <a:buSzTx/>
              <a:buFontTx/>
              <a:buNone/>
            </a:pPr>
            <a:r>
              <a:rPr lang="en-US" altLang="en-US" sz="3200" b="1">
                <a:solidFill>
                  <a:srgbClr val="002060"/>
                </a:solidFill>
                <a:latin typeface="Times New Roman" panose="02020603050405020304" pitchFamily="18" charset="0"/>
              </a:rPr>
              <a:t>average</a:t>
            </a:r>
          </a:p>
        </p:txBody>
      </p:sp>
      <p:cxnSp>
        <p:nvCxnSpPr>
          <p:cNvPr id="36869" name="Straight Arrow Connector 5">
            <a:extLst>
              <a:ext uri="{FF2B5EF4-FFF2-40B4-BE49-F238E27FC236}">
                <a16:creationId xmlns:a16="http://schemas.microsoft.com/office/drawing/2014/main" id="{66FE9620-B701-3E48-A7D8-732AC9CC80D4}"/>
              </a:ext>
            </a:extLst>
          </p:cNvPr>
          <p:cNvCxnSpPr>
            <a:cxnSpLocks noChangeShapeType="1"/>
          </p:cNvCxnSpPr>
          <p:nvPr/>
        </p:nvCxnSpPr>
        <p:spPr bwMode="auto">
          <a:xfrm>
            <a:off x="5562600" y="6019800"/>
            <a:ext cx="1524000" cy="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6870" name="Straight Arrow Connector 9">
            <a:extLst>
              <a:ext uri="{FF2B5EF4-FFF2-40B4-BE49-F238E27FC236}">
                <a16:creationId xmlns:a16="http://schemas.microsoft.com/office/drawing/2014/main" id="{9E36013A-5BB9-C942-B7F1-29D95FD45D02}"/>
              </a:ext>
            </a:extLst>
          </p:cNvPr>
          <p:cNvCxnSpPr>
            <a:cxnSpLocks noChangeShapeType="1"/>
          </p:cNvCxnSpPr>
          <p:nvPr/>
        </p:nvCxnSpPr>
        <p:spPr bwMode="auto">
          <a:xfrm>
            <a:off x="4648200" y="6248400"/>
            <a:ext cx="3352800" cy="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6871" name="Straight Arrow Connector 11">
            <a:extLst>
              <a:ext uri="{FF2B5EF4-FFF2-40B4-BE49-F238E27FC236}">
                <a16:creationId xmlns:a16="http://schemas.microsoft.com/office/drawing/2014/main" id="{8AB1769D-56E7-2A4D-AB64-E2B0F9D59621}"/>
              </a:ext>
            </a:extLst>
          </p:cNvPr>
          <p:cNvCxnSpPr>
            <a:cxnSpLocks noChangeShapeType="1"/>
          </p:cNvCxnSpPr>
          <p:nvPr/>
        </p:nvCxnSpPr>
        <p:spPr bwMode="auto">
          <a:xfrm>
            <a:off x="3886200" y="6477000"/>
            <a:ext cx="4953000" cy="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6872" name="TextBox 8">
            <a:extLst>
              <a:ext uri="{FF2B5EF4-FFF2-40B4-BE49-F238E27FC236}">
                <a16:creationId xmlns:a16="http://schemas.microsoft.com/office/drawing/2014/main" id="{F8C8052E-20B1-7742-8538-5002C0460909}"/>
              </a:ext>
            </a:extLst>
          </p:cNvPr>
          <p:cNvSpPr txBox="1">
            <a:spLocks noChangeArrowheads="1"/>
          </p:cNvSpPr>
          <p:nvPr/>
        </p:nvSpPr>
        <p:spPr bwMode="auto">
          <a:xfrm>
            <a:off x="7315200" y="5748338"/>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38000"/>
              </a:lnSpc>
              <a:spcBef>
                <a:spcPts val="550"/>
              </a:spcBef>
              <a:buClr>
                <a:srgbClr val="0000CC"/>
              </a:buClr>
              <a:buSzPct val="60000"/>
              <a:buFont typeface="Wingdings" pitchFamily="2" charset="2"/>
              <a:buChar char=""/>
              <a:defRPr sz="2200">
                <a:solidFill>
                  <a:srgbClr val="000000"/>
                </a:solidFill>
                <a:latin typeface="Tahoma" panose="020B0604030504040204" pitchFamily="34" charset="0"/>
                <a:ea typeface="MS PGothic" panose="020B0600070205080204" pitchFamily="34" charset="-128"/>
                <a:cs typeface="DejaVu Sans" charset="0"/>
              </a:defRPr>
            </a:lvl1pPr>
            <a:lvl2pPr marL="742950" indent="-285750">
              <a:lnSpc>
                <a:spcPct val="138000"/>
              </a:lnSpc>
              <a:spcBef>
                <a:spcPts val="500"/>
              </a:spcBef>
              <a:buClr>
                <a:srgbClr val="FF33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2pPr>
            <a:lvl3pPr marL="1143000" indent="-228600">
              <a:lnSpc>
                <a:spcPct val="138000"/>
              </a:lnSpc>
              <a:spcBef>
                <a:spcPts val="600"/>
              </a:spcBef>
              <a:buClr>
                <a:srgbClr val="0000CC"/>
              </a:buClr>
              <a:buSzPct val="50000"/>
              <a:buFont typeface="Wingdings" pitchFamily="2" charset="2"/>
              <a:buChar char=""/>
              <a:defRPr sz="2400">
                <a:solidFill>
                  <a:srgbClr val="000000"/>
                </a:solidFill>
                <a:latin typeface="Tahoma" panose="020B0604030504040204" pitchFamily="34" charset="0"/>
                <a:ea typeface="DejaVu Sans" charset="0"/>
                <a:cs typeface="DejaVu Sans" charset="0"/>
              </a:defRPr>
            </a:lvl3pPr>
            <a:lvl4pPr marL="1600200" indent="-228600">
              <a:lnSpc>
                <a:spcPct val="138000"/>
              </a:lnSpc>
              <a:spcBef>
                <a:spcPts val="500"/>
              </a:spcBef>
              <a:buClr>
                <a:srgbClr val="FFCC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4pPr>
            <a:lvl5pPr marL="2057400" indent="-228600">
              <a:lnSpc>
                <a:spcPct val="138000"/>
              </a:lnSpc>
              <a:spcBef>
                <a:spcPts val="500"/>
              </a:spcBef>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5pPr>
            <a:lvl6pPr marL="25146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6pPr>
            <a:lvl7pPr marL="29718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7pPr>
            <a:lvl8pPr marL="34290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8pPr>
            <a:lvl9pPr marL="38862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9pPr>
          </a:lstStyle>
          <a:p>
            <a:pPr>
              <a:lnSpc>
                <a:spcPct val="100000"/>
              </a:lnSpc>
              <a:spcBef>
                <a:spcPct val="0"/>
              </a:spcBef>
              <a:buClrTx/>
              <a:buSzTx/>
              <a:buFontTx/>
              <a:buNone/>
            </a:pPr>
            <a:r>
              <a:rPr lang="en-US" altLang="en-US" sz="2000">
                <a:solidFill>
                  <a:srgbClr val="C00000"/>
                </a:solidFill>
                <a:latin typeface="Times New Roman" panose="02020603050405020304" pitchFamily="18" charset="0"/>
              </a:rPr>
              <a:t>68.2% of time</a:t>
            </a:r>
          </a:p>
        </p:txBody>
      </p:sp>
      <p:sp>
        <p:nvSpPr>
          <p:cNvPr id="36873" name="TextBox 10">
            <a:extLst>
              <a:ext uri="{FF2B5EF4-FFF2-40B4-BE49-F238E27FC236}">
                <a16:creationId xmlns:a16="http://schemas.microsoft.com/office/drawing/2014/main" id="{E94A6746-4279-314F-8145-14A71B6901EC}"/>
              </a:ext>
            </a:extLst>
          </p:cNvPr>
          <p:cNvSpPr txBox="1">
            <a:spLocks noChangeArrowheads="1"/>
          </p:cNvSpPr>
          <p:nvPr/>
        </p:nvSpPr>
        <p:spPr bwMode="auto">
          <a:xfrm>
            <a:off x="8081964" y="6048375"/>
            <a:ext cx="181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38000"/>
              </a:lnSpc>
              <a:spcBef>
                <a:spcPts val="550"/>
              </a:spcBef>
              <a:buClr>
                <a:srgbClr val="0000CC"/>
              </a:buClr>
              <a:buSzPct val="60000"/>
              <a:buFont typeface="Wingdings" pitchFamily="2" charset="2"/>
              <a:buChar char=""/>
              <a:defRPr sz="2200">
                <a:solidFill>
                  <a:srgbClr val="000000"/>
                </a:solidFill>
                <a:latin typeface="Tahoma" panose="020B0604030504040204" pitchFamily="34" charset="0"/>
                <a:ea typeface="MS PGothic" panose="020B0600070205080204" pitchFamily="34" charset="-128"/>
                <a:cs typeface="DejaVu Sans" charset="0"/>
              </a:defRPr>
            </a:lvl1pPr>
            <a:lvl2pPr marL="742950" indent="-285750">
              <a:lnSpc>
                <a:spcPct val="138000"/>
              </a:lnSpc>
              <a:spcBef>
                <a:spcPts val="500"/>
              </a:spcBef>
              <a:buClr>
                <a:srgbClr val="FF33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2pPr>
            <a:lvl3pPr marL="1143000" indent="-228600">
              <a:lnSpc>
                <a:spcPct val="138000"/>
              </a:lnSpc>
              <a:spcBef>
                <a:spcPts val="600"/>
              </a:spcBef>
              <a:buClr>
                <a:srgbClr val="0000CC"/>
              </a:buClr>
              <a:buSzPct val="50000"/>
              <a:buFont typeface="Wingdings" pitchFamily="2" charset="2"/>
              <a:buChar char=""/>
              <a:defRPr sz="2400">
                <a:solidFill>
                  <a:srgbClr val="000000"/>
                </a:solidFill>
                <a:latin typeface="Tahoma" panose="020B0604030504040204" pitchFamily="34" charset="0"/>
                <a:ea typeface="DejaVu Sans" charset="0"/>
                <a:cs typeface="DejaVu Sans" charset="0"/>
              </a:defRPr>
            </a:lvl3pPr>
            <a:lvl4pPr marL="1600200" indent="-228600">
              <a:lnSpc>
                <a:spcPct val="138000"/>
              </a:lnSpc>
              <a:spcBef>
                <a:spcPts val="500"/>
              </a:spcBef>
              <a:buClr>
                <a:srgbClr val="FFCC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4pPr>
            <a:lvl5pPr marL="2057400" indent="-228600">
              <a:lnSpc>
                <a:spcPct val="138000"/>
              </a:lnSpc>
              <a:spcBef>
                <a:spcPts val="500"/>
              </a:spcBef>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5pPr>
            <a:lvl6pPr marL="25146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6pPr>
            <a:lvl7pPr marL="29718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7pPr>
            <a:lvl8pPr marL="34290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8pPr>
            <a:lvl9pPr marL="38862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9pPr>
          </a:lstStyle>
          <a:p>
            <a:pPr>
              <a:lnSpc>
                <a:spcPct val="100000"/>
              </a:lnSpc>
              <a:spcBef>
                <a:spcPct val="0"/>
              </a:spcBef>
              <a:buClrTx/>
              <a:buSzTx/>
              <a:buFontTx/>
              <a:buNone/>
            </a:pPr>
            <a:r>
              <a:rPr lang="en-US" altLang="en-US" sz="2000">
                <a:solidFill>
                  <a:srgbClr val="C00000"/>
                </a:solidFill>
                <a:latin typeface="Times New Roman" panose="02020603050405020304" pitchFamily="18" charset="0"/>
              </a:rPr>
              <a:t>95.4% of time</a:t>
            </a:r>
          </a:p>
        </p:txBody>
      </p:sp>
      <p:sp>
        <p:nvSpPr>
          <p:cNvPr id="36874" name="TextBox 12">
            <a:extLst>
              <a:ext uri="{FF2B5EF4-FFF2-40B4-BE49-F238E27FC236}">
                <a16:creationId xmlns:a16="http://schemas.microsoft.com/office/drawing/2014/main" id="{B3230CEA-9697-4D43-8CF6-35B77C9B2309}"/>
              </a:ext>
            </a:extLst>
          </p:cNvPr>
          <p:cNvSpPr txBox="1">
            <a:spLocks noChangeArrowheads="1"/>
          </p:cNvSpPr>
          <p:nvPr/>
        </p:nvSpPr>
        <p:spPr bwMode="auto">
          <a:xfrm>
            <a:off x="8777289" y="6296025"/>
            <a:ext cx="1800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38000"/>
              </a:lnSpc>
              <a:spcBef>
                <a:spcPts val="550"/>
              </a:spcBef>
              <a:buClr>
                <a:srgbClr val="0000CC"/>
              </a:buClr>
              <a:buSzPct val="60000"/>
              <a:buFont typeface="Wingdings" pitchFamily="2" charset="2"/>
              <a:buChar char=""/>
              <a:defRPr sz="2200">
                <a:solidFill>
                  <a:srgbClr val="000000"/>
                </a:solidFill>
                <a:latin typeface="Tahoma" panose="020B0604030504040204" pitchFamily="34" charset="0"/>
                <a:ea typeface="MS PGothic" panose="020B0600070205080204" pitchFamily="34" charset="-128"/>
                <a:cs typeface="DejaVu Sans" charset="0"/>
              </a:defRPr>
            </a:lvl1pPr>
            <a:lvl2pPr marL="742950" indent="-285750">
              <a:lnSpc>
                <a:spcPct val="138000"/>
              </a:lnSpc>
              <a:spcBef>
                <a:spcPts val="500"/>
              </a:spcBef>
              <a:buClr>
                <a:srgbClr val="FF33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2pPr>
            <a:lvl3pPr marL="1143000" indent="-228600">
              <a:lnSpc>
                <a:spcPct val="138000"/>
              </a:lnSpc>
              <a:spcBef>
                <a:spcPts val="600"/>
              </a:spcBef>
              <a:buClr>
                <a:srgbClr val="0000CC"/>
              </a:buClr>
              <a:buSzPct val="50000"/>
              <a:buFont typeface="Wingdings" pitchFamily="2" charset="2"/>
              <a:buChar char=""/>
              <a:defRPr sz="2400">
                <a:solidFill>
                  <a:srgbClr val="000000"/>
                </a:solidFill>
                <a:latin typeface="Tahoma" panose="020B0604030504040204" pitchFamily="34" charset="0"/>
                <a:ea typeface="DejaVu Sans" charset="0"/>
                <a:cs typeface="DejaVu Sans" charset="0"/>
              </a:defRPr>
            </a:lvl3pPr>
            <a:lvl4pPr marL="1600200" indent="-228600">
              <a:lnSpc>
                <a:spcPct val="138000"/>
              </a:lnSpc>
              <a:spcBef>
                <a:spcPts val="500"/>
              </a:spcBef>
              <a:buClr>
                <a:srgbClr val="FFCC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4pPr>
            <a:lvl5pPr marL="2057400" indent="-228600">
              <a:lnSpc>
                <a:spcPct val="138000"/>
              </a:lnSpc>
              <a:spcBef>
                <a:spcPts val="500"/>
              </a:spcBef>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5pPr>
            <a:lvl6pPr marL="25146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6pPr>
            <a:lvl7pPr marL="29718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7pPr>
            <a:lvl8pPr marL="34290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8pPr>
            <a:lvl9pPr marL="38862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9pPr>
          </a:lstStyle>
          <a:p>
            <a:pPr>
              <a:lnSpc>
                <a:spcPct val="100000"/>
              </a:lnSpc>
              <a:spcBef>
                <a:spcPct val="0"/>
              </a:spcBef>
              <a:buClrTx/>
              <a:buSzTx/>
              <a:buFontTx/>
              <a:buNone/>
            </a:pPr>
            <a:r>
              <a:rPr lang="en-US" altLang="en-US" sz="2000">
                <a:solidFill>
                  <a:srgbClr val="C00000"/>
                </a:solidFill>
                <a:latin typeface="Times New Roman" panose="02020603050405020304" pitchFamily="18" charset="0"/>
              </a:rPr>
              <a:t>99.6% of time</a:t>
            </a:r>
          </a:p>
        </p:txBody>
      </p:sp>
      <p:sp>
        <p:nvSpPr>
          <p:cNvPr id="36875" name="TextBox 13">
            <a:extLst>
              <a:ext uri="{FF2B5EF4-FFF2-40B4-BE49-F238E27FC236}">
                <a16:creationId xmlns:a16="http://schemas.microsoft.com/office/drawing/2014/main" id="{176C354C-30EF-B846-986B-514FF43FC007}"/>
              </a:ext>
            </a:extLst>
          </p:cNvPr>
          <p:cNvSpPr txBox="1">
            <a:spLocks noChangeArrowheads="1"/>
          </p:cNvSpPr>
          <p:nvPr/>
        </p:nvSpPr>
        <p:spPr bwMode="auto">
          <a:xfrm>
            <a:off x="6899275" y="3325813"/>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38000"/>
              </a:lnSpc>
              <a:spcBef>
                <a:spcPts val="550"/>
              </a:spcBef>
              <a:buClr>
                <a:srgbClr val="0000CC"/>
              </a:buClr>
              <a:buSzPct val="60000"/>
              <a:buFont typeface="Wingdings" pitchFamily="2" charset="2"/>
              <a:buChar char=""/>
              <a:defRPr sz="2200">
                <a:solidFill>
                  <a:srgbClr val="000000"/>
                </a:solidFill>
                <a:latin typeface="Tahoma" panose="020B0604030504040204" pitchFamily="34" charset="0"/>
                <a:ea typeface="MS PGothic" panose="020B0600070205080204" pitchFamily="34" charset="-128"/>
                <a:cs typeface="DejaVu Sans" charset="0"/>
              </a:defRPr>
            </a:lvl1pPr>
            <a:lvl2pPr marL="742950" indent="-285750">
              <a:lnSpc>
                <a:spcPct val="138000"/>
              </a:lnSpc>
              <a:spcBef>
                <a:spcPts val="500"/>
              </a:spcBef>
              <a:buClr>
                <a:srgbClr val="FF33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2pPr>
            <a:lvl3pPr marL="1143000" indent="-228600">
              <a:lnSpc>
                <a:spcPct val="138000"/>
              </a:lnSpc>
              <a:spcBef>
                <a:spcPts val="600"/>
              </a:spcBef>
              <a:buClr>
                <a:srgbClr val="0000CC"/>
              </a:buClr>
              <a:buSzPct val="50000"/>
              <a:buFont typeface="Wingdings" pitchFamily="2" charset="2"/>
              <a:buChar char=""/>
              <a:defRPr sz="2400">
                <a:solidFill>
                  <a:srgbClr val="000000"/>
                </a:solidFill>
                <a:latin typeface="Tahoma" panose="020B0604030504040204" pitchFamily="34" charset="0"/>
                <a:ea typeface="DejaVu Sans" charset="0"/>
                <a:cs typeface="DejaVu Sans" charset="0"/>
              </a:defRPr>
            </a:lvl3pPr>
            <a:lvl4pPr marL="1600200" indent="-228600">
              <a:lnSpc>
                <a:spcPct val="138000"/>
              </a:lnSpc>
              <a:spcBef>
                <a:spcPts val="500"/>
              </a:spcBef>
              <a:buClr>
                <a:srgbClr val="FFCC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4pPr>
            <a:lvl5pPr marL="2057400" indent="-228600">
              <a:lnSpc>
                <a:spcPct val="138000"/>
              </a:lnSpc>
              <a:spcBef>
                <a:spcPts val="500"/>
              </a:spcBef>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5pPr>
            <a:lvl6pPr marL="25146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6pPr>
            <a:lvl7pPr marL="29718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7pPr>
            <a:lvl8pPr marL="34290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8pPr>
            <a:lvl9pPr marL="38862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9pPr>
          </a:lstStyle>
          <a:p>
            <a:pPr>
              <a:lnSpc>
                <a:spcPct val="100000"/>
              </a:lnSpc>
              <a:spcBef>
                <a:spcPct val="0"/>
              </a:spcBef>
              <a:buClrTx/>
              <a:buSzTx/>
              <a:buFontTx/>
              <a:buNone/>
            </a:pPr>
            <a:r>
              <a:rPr lang="en-US" altLang="en-US" sz="2400">
                <a:solidFill>
                  <a:srgbClr val="C00000"/>
                </a:solidFill>
                <a:latin typeface="Times New Roman" panose="02020603050405020304" pitchFamily="18" charset="0"/>
              </a:rPr>
              <a:t>1𝝈</a:t>
            </a:r>
          </a:p>
        </p:txBody>
      </p:sp>
      <p:sp>
        <p:nvSpPr>
          <p:cNvPr id="36876" name="Rectangle 14">
            <a:extLst>
              <a:ext uri="{FF2B5EF4-FFF2-40B4-BE49-F238E27FC236}">
                <a16:creationId xmlns:a16="http://schemas.microsoft.com/office/drawing/2014/main" id="{459E5252-CDDC-0A4A-975E-8AF7753ADF69}"/>
              </a:ext>
            </a:extLst>
          </p:cNvPr>
          <p:cNvSpPr>
            <a:spLocks noChangeArrowheads="1"/>
          </p:cNvSpPr>
          <p:nvPr/>
        </p:nvSpPr>
        <p:spPr bwMode="auto">
          <a:xfrm>
            <a:off x="7721600" y="3325813"/>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38000"/>
              </a:lnSpc>
              <a:spcBef>
                <a:spcPts val="550"/>
              </a:spcBef>
              <a:buClr>
                <a:srgbClr val="0000CC"/>
              </a:buClr>
              <a:buSzPct val="60000"/>
              <a:buFont typeface="Wingdings" pitchFamily="2" charset="2"/>
              <a:buChar char=""/>
              <a:defRPr sz="2200">
                <a:solidFill>
                  <a:srgbClr val="000000"/>
                </a:solidFill>
                <a:latin typeface="Tahoma" panose="020B0604030504040204" pitchFamily="34" charset="0"/>
                <a:ea typeface="MS PGothic" panose="020B0600070205080204" pitchFamily="34" charset="-128"/>
                <a:cs typeface="DejaVu Sans" charset="0"/>
              </a:defRPr>
            </a:lvl1pPr>
            <a:lvl2pPr marL="742950" indent="-285750">
              <a:lnSpc>
                <a:spcPct val="138000"/>
              </a:lnSpc>
              <a:spcBef>
                <a:spcPts val="500"/>
              </a:spcBef>
              <a:buClr>
                <a:srgbClr val="FF33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2pPr>
            <a:lvl3pPr marL="1143000" indent="-228600">
              <a:lnSpc>
                <a:spcPct val="138000"/>
              </a:lnSpc>
              <a:spcBef>
                <a:spcPts val="600"/>
              </a:spcBef>
              <a:buClr>
                <a:srgbClr val="0000CC"/>
              </a:buClr>
              <a:buSzPct val="50000"/>
              <a:buFont typeface="Wingdings" pitchFamily="2" charset="2"/>
              <a:buChar char=""/>
              <a:defRPr sz="2400">
                <a:solidFill>
                  <a:srgbClr val="000000"/>
                </a:solidFill>
                <a:latin typeface="Tahoma" panose="020B0604030504040204" pitchFamily="34" charset="0"/>
                <a:ea typeface="DejaVu Sans" charset="0"/>
                <a:cs typeface="DejaVu Sans" charset="0"/>
              </a:defRPr>
            </a:lvl3pPr>
            <a:lvl4pPr marL="1600200" indent="-228600">
              <a:lnSpc>
                <a:spcPct val="138000"/>
              </a:lnSpc>
              <a:spcBef>
                <a:spcPts val="500"/>
              </a:spcBef>
              <a:buClr>
                <a:srgbClr val="FFCC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4pPr>
            <a:lvl5pPr marL="2057400" indent="-228600">
              <a:lnSpc>
                <a:spcPct val="138000"/>
              </a:lnSpc>
              <a:spcBef>
                <a:spcPts val="500"/>
              </a:spcBef>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5pPr>
            <a:lvl6pPr marL="25146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6pPr>
            <a:lvl7pPr marL="29718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7pPr>
            <a:lvl8pPr marL="34290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8pPr>
            <a:lvl9pPr marL="38862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9pPr>
          </a:lstStyle>
          <a:p>
            <a:pPr>
              <a:lnSpc>
                <a:spcPct val="100000"/>
              </a:lnSpc>
              <a:spcBef>
                <a:spcPct val="0"/>
              </a:spcBef>
              <a:buClrTx/>
              <a:buSzTx/>
              <a:buFontTx/>
              <a:buNone/>
            </a:pPr>
            <a:r>
              <a:rPr lang="en-US" altLang="en-US" sz="2400">
                <a:solidFill>
                  <a:srgbClr val="C00000"/>
                </a:solidFill>
                <a:latin typeface="Times New Roman" panose="02020603050405020304" pitchFamily="18" charset="0"/>
              </a:rPr>
              <a:t>2𝝈</a:t>
            </a:r>
          </a:p>
        </p:txBody>
      </p:sp>
      <p:sp>
        <p:nvSpPr>
          <p:cNvPr id="36877" name="Rectangle 15">
            <a:extLst>
              <a:ext uri="{FF2B5EF4-FFF2-40B4-BE49-F238E27FC236}">
                <a16:creationId xmlns:a16="http://schemas.microsoft.com/office/drawing/2014/main" id="{316EAC93-DFC4-364E-AB11-A9BC00C03548}"/>
              </a:ext>
            </a:extLst>
          </p:cNvPr>
          <p:cNvSpPr>
            <a:spLocks noChangeArrowheads="1"/>
          </p:cNvSpPr>
          <p:nvPr/>
        </p:nvSpPr>
        <p:spPr bwMode="auto">
          <a:xfrm>
            <a:off x="8572500" y="3297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38000"/>
              </a:lnSpc>
              <a:spcBef>
                <a:spcPts val="550"/>
              </a:spcBef>
              <a:buClr>
                <a:srgbClr val="0000CC"/>
              </a:buClr>
              <a:buSzPct val="60000"/>
              <a:buFont typeface="Wingdings" pitchFamily="2" charset="2"/>
              <a:buChar char=""/>
              <a:defRPr sz="2200">
                <a:solidFill>
                  <a:srgbClr val="000000"/>
                </a:solidFill>
                <a:latin typeface="Tahoma" panose="020B0604030504040204" pitchFamily="34" charset="0"/>
                <a:ea typeface="MS PGothic" panose="020B0600070205080204" pitchFamily="34" charset="-128"/>
                <a:cs typeface="DejaVu Sans" charset="0"/>
              </a:defRPr>
            </a:lvl1pPr>
            <a:lvl2pPr marL="742950" indent="-285750">
              <a:lnSpc>
                <a:spcPct val="138000"/>
              </a:lnSpc>
              <a:spcBef>
                <a:spcPts val="500"/>
              </a:spcBef>
              <a:buClr>
                <a:srgbClr val="FF33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2pPr>
            <a:lvl3pPr marL="1143000" indent="-228600">
              <a:lnSpc>
                <a:spcPct val="138000"/>
              </a:lnSpc>
              <a:spcBef>
                <a:spcPts val="600"/>
              </a:spcBef>
              <a:buClr>
                <a:srgbClr val="0000CC"/>
              </a:buClr>
              <a:buSzPct val="50000"/>
              <a:buFont typeface="Wingdings" pitchFamily="2" charset="2"/>
              <a:buChar char=""/>
              <a:defRPr sz="2400">
                <a:solidFill>
                  <a:srgbClr val="000000"/>
                </a:solidFill>
                <a:latin typeface="Tahoma" panose="020B0604030504040204" pitchFamily="34" charset="0"/>
                <a:ea typeface="DejaVu Sans" charset="0"/>
                <a:cs typeface="DejaVu Sans" charset="0"/>
              </a:defRPr>
            </a:lvl3pPr>
            <a:lvl4pPr marL="1600200" indent="-228600">
              <a:lnSpc>
                <a:spcPct val="138000"/>
              </a:lnSpc>
              <a:spcBef>
                <a:spcPts val="500"/>
              </a:spcBef>
              <a:buClr>
                <a:srgbClr val="FFCC00"/>
              </a:buClr>
              <a:buSzPct val="55000"/>
              <a:buFont typeface="Wingdings" pitchFamily="2" charset="2"/>
              <a:buChar char=""/>
              <a:defRPr sz="2000">
                <a:solidFill>
                  <a:srgbClr val="000000"/>
                </a:solidFill>
                <a:latin typeface="Tahoma" panose="020B0604030504040204" pitchFamily="34" charset="0"/>
                <a:ea typeface="DejaVu Sans" charset="0"/>
                <a:cs typeface="DejaVu Sans" charset="0"/>
              </a:defRPr>
            </a:lvl4pPr>
            <a:lvl5pPr marL="2057400" indent="-228600">
              <a:lnSpc>
                <a:spcPct val="138000"/>
              </a:lnSpc>
              <a:spcBef>
                <a:spcPts val="500"/>
              </a:spcBef>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5pPr>
            <a:lvl6pPr marL="25146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6pPr>
            <a:lvl7pPr marL="29718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7pPr>
            <a:lvl8pPr marL="34290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8pPr>
            <a:lvl9pPr marL="3886200" indent="-228600" defTabSz="457200" eaLnBrk="0" fontAlgn="base" hangingPunct="0">
              <a:lnSpc>
                <a:spcPct val="138000"/>
              </a:lnSpc>
              <a:spcBef>
                <a:spcPts val="500"/>
              </a:spcBef>
              <a:spcAft>
                <a:spcPct val="0"/>
              </a:spcAft>
              <a:buClr>
                <a:srgbClr val="FFCC00"/>
              </a:buClr>
              <a:buSzPct val="50000"/>
              <a:buFont typeface="Wingdings" pitchFamily="2" charset="2"/>
              <a:buChar char=""/>
              <a:defRPr sz="2000">
                <a:solidFill>
                  <a:srgbClr val="000000"/>
                </a:solidFill>
                <a:latin typeface="Tahoma" panose="020B0604030504040204" pitchFamily="34" charset="0"/>
                <a:ea typeface="DejaVu Sans" charset="0"/>
                <a:cs typeface="DejaVu Sans" charset="0"/>
              </a:defRPr>
            </a:lvl9pPr>
          </a:lstStyle>
          <a:p>
            <a:pPr>
              <a:lnSpc>
                <a:spcPct val="100000"/>
              </a:lnSpc>
              <a:spcBef>
                <a:spcPct val="0"/>
              </a:spcBef>
              <a:buClrTx/>
              <a:buSzTx/>
              <a:buFontTx/>
              <a:buNone/>
            </a:pPr>
            <a:r>
              <a:rPr lang="en-US" altLang="en-US" sz="2400">
                <a:solidFill>
                  <a:srgbClr val="C00000"/>
                </a:solidFill>
                <a:latin typeface="Times New Roman" panose="02020603050405020304" pitchFamily="18" charset="0"/>
              </a:rPr>
              <a:t>3𝝈</a:t>
            </a:r>
          </a:p>
        </p:txBody>
      </p:sp>
      <p:cxnSp>
        <p:nvCxnSpPr>
          <p:cNvPr id="36878" name="Straight Arrow Connector 18">
            <a:extLst>
              <a:ext uri="{FF2B5EF4-FFF2-40B4-BE49-F238E27FC236}">
                <a16:creationId xmlns:a16="http://schemas.microsoft.com/office/drawing/2014/main" id="{E96E912D-A14C-2247-8C1C-7FF9684393AC}"/>
              </a:ext>
            </a:extLst>
          </p:cNvPr>
          <p:cNvCxnSpPr>
            <a:cxnSpLocks noChangeShapeType="1"/>
          </p:cNvCxnSpPr>
          <p:nvPr/>
        </p:nvCxnSpPr>
        <p:spPr bwMode="auto">
          <a:xfrm>
            <a:off x="7988300" y="3848100"/>
            <a:ext cx="0" cy="876300"/>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6879" name="Straight Arrow Connector 22">
            <a:extLst>
              <a:ext uri="{FF2B5EF4-FFF2-40B4-BE49-F238E27FC236}">
                <a16:creationId xmlns:a16="http://schemas.microsoft.com/office/drawing/2014/main" id="{2558D9A5-C569-704A-9774-47F0FA45AEC3}"/>
              </a:ext>
            </a:extLst>
          </p:cNvPr>
          <p:cNvCxnSpPr>
            <a:cxnSpLocks noChangeShapeType="1"/>
          </p:cNvCxnSpPr>
          <p:nvPr/>
        </p:nvCxnSpPr>
        <p:spPr bwMode="auto">
          <a:xfrm>
            <a:off x="8818563" y="3787775"/>
            <a:ext cx="0" cy="876300"/>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 name="TextBox 1">
            <a:extLst>
              <a:ext uri="{FF2B5EF4-FFF2-40B4-BE49-F238E27FC236}">
                <a16:creationId xmlns:a16="http://schemas.microsoft.com/office/drawing/2014/main" id="{A2519225-893A-8741-85C9-D9D86FD703B3}"/>
              </a:ext>
            </a:extLst>
          </p:cNvPr>
          <p:cNvSpPr txBox="1"/>
          <p:nvPr/>
        </p:nvSpPr>
        <p:spPr>
          <a:xfrm>
            <a:off x="227013" y="1263908"/>
            <a:ext cx="1480457" cy="5139869"/>
          </a:xfrm>
          <a:prstGeom prst="rect">
            <a:avLst/>
          </a:prstGeom>
          <a:solidFill>
            <a:srgbClr val="FFFF00"/>
          </a:solidFill>
        </p:spPr>
        <p:txBody>
          <a:bodyPr wrap="square" rtlCol="0">
            <a:spAutoFit/>
          </a:bodyPr>
          <a:lstStyle/>
          <a:p>
            <a:r>
              <a:rPr lang="en-US" sz="2000" b="1" dirty="0"/>
              <a:t>Scientists prefer a deviation from random chance of </a:t>
            </a:r>
          </a:p>
          <a:p>
            <a:r>
              <a:rPr lang="en-US" sz="2800" b="1" dirty="0"/>
              <a:t>4-5𝜎 </a:t>
            </a:r>
            <a:r>
              <a:rPr lang="en-US" sz="2000" b="1" dirty="0"/>
              <a:t>(&lt;1/10000 to &lt;1/10 million chance) before saying that a result is NOT due to chance</a:t>
            </a:r>
          </a:p>
        </p:txBody>
      </p:sp>
    </p:spTree>
    <p:extLst>
      <p:ext uri="{BB962C8B-B14F-4D97-AF65-F5344CB8AC3E}">
        <p14:creationId xmlns:p14="http://schemas.microsoft.com/office/powerpoint/2010/main" val="3308016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A541-FC25-A949-8666-1F22BBF618F8}"/>
              </a:ext>
            </a:extLst>
          </p:cNvPr>
          <p:cNvSpPr>
            <a:spLocks noGrp="1"/>
          </p:cNvSpPr>
          <p:nvPr>
            <p:ph type="title"/>
          </p:nvPr>
        </p:nvSpPr>
        <p:spPr>
          <a:xfrm>
            <a:off x="2638697" y="0"/>
            <a:ext cx="6891746" cy="875211"/>
          </a:xfrm>
          <a:solidFill>
            <a:srgbClr val="FF0000"/>
          </a:solidFill>
        </p:spPr>
        <p:txBody>
          <a:bodyPr/>
          <a:lstStyle/>
          <a:p>
            <a:pPr algn="ctr"/>
            <a:r>
              <a:rPr lang="en-US" b="1" dirty="0"/>
              <a:t>Test 1: Connectedness</a:t>
            </a:r>
          </a:p>
        </p:txBody>
      </p:sp>
      <p:pic>
        <p:nvPicPr>
          <p:cNvPr id="5" name="Content Placeholder 4">
            <a:extLst>
              <a:ext uri="{FF2B5EF4-FFF2-40B4-BE49-F238E27FC236}">
                <a16:creationId xmlns:a16="http://schemas.microsoft.com/office/drawing/2014/main" id="{DE741E68-07F4-C74B-B6E3-40675F7628FC}"/>
              </a:ext>
            </a:extLst>
          </p:cNvPr>
          <p:cNvPicPr>
            <a:picLocks noGrp="1" noChangeAspect="1"/>
          </p:cNvPicPr>
          <p:nvPr>
            <p:ph idx="1"/>
          </p:nvPr>
        </p:nvPicPr>
        <p:blipFill>
          <a:blip r:embed="rId2"/>
          <a:stretch>
            <a:fillRect/>
          </a:stretch>
        </p:blipFill>
        <p:spPr>
          <a:xfrm>
            <a:off x="1604178" y="2212187"/>
            <a:ext cx="3398896" cy="4293115"/>
          </a:xfrm>
        </p:spPr>
      </p:pic>
      <p:sp>
        <p:nvSpPr>
          <p:cNvPr id="6" name="TextBox 5">
            <a:extLst>
              <a:ext uri="{FF2B5EF4-FFF2-40B4-BE49-F238E27FC236}">
                <a16:creationId xmlns:a16="http://schemas.microsoft.com/office/drawing/2014/main" id="{01A1932A-464A-8642-A676-D454A40352A0}"/>
              </a:ext>
            </a:extLst>
          </p:cNvPr>
          <p:cNvSpPr txBox="1"/>
          <p:nvPr/>
        </p:nvSpPr>
        <p:spPr>
          <a:xfrm>
            <a:off x="627017" y="1011858"/>
            <a:ext cx="4389120" cy="1200329"/>
          </a:xfrm>
          <a:prstGeom prst="rect">
            <a:avLst/>
          </a:prstGeom>
          <a:solidFill>
            <a:srgbClr val="FFFF00"/>
          </a:solidFill>
        </p:spPr>
        <p:txBody>
          <a:bodyPr wrap="square" rtlCol="0">
            <a:spAutoFit/>
          </a:bodyPr>
          <a:lstStyle/>
          <a:p>
            <a:r>
              <a:rPr lang="en-US" b="1" dirty="0"/>
              <a:t>``Minimal Spanning Tree” – what groups of points exist when connecting them to minimize the total length of the connections?</a:t>
            </a:r>
          </a:p>
        </p:txBody>
      </p:sp>
      <p:pic>
        <p:nvPicPr>
          <p:cNvPr id="8" name="Picture 7">
            <a:extLst>
              <a:ext uri="{FF2B5EF4-FFF2-40B4-BE49-F238E27FC236}">
                <a16:creationId xmlns:a16="http://schemas.microsoft.com/office/drawing/2014/main" id="{8D5D1915-42A2-2A40-96D2-19ACD37D48D4}"/>
              </a:ext>
            </a:extLst>
          </p:cNvPr>
          <p:cNvPicPr>
            <a:picLocks noChangeAspect="1"/>
          </p:cNvPicPr>
          <p:nvPr/>
        </p:nvPicPr>
        <p:blipFill>
          <a:blip r:embed="rId3"/>
          <a:stretch>
            <a:fillRect/>
          </a:stretch>
        </p:blipFill>
        <p:spPr>
          <a:xfrm>
            <a:off x="6139543" y="1107983"/>
            <a:ext cx="5746569" cy="4620779"/>
          </a:xfrm>
          <a:prstGeom prst="rect">
            <a:avLst/>
          </a:prstGeom>
        </p:spPr>
      </p:pic>
      <p:sp>
        <p:nvSpPr>
          <p:cNvPr id="9" name="TextBox 8">
            <a:extLst>
              <a:ext uri="{FF2B5EF4-FFF2-40B4-BE49-F238E27FC236}">
                <a16:creationId xmlns:a16="http://schemas.microsoft.com/office/drawing/2014/main" id="{82C4B8F8-930B-574E-AE94-64B35E918758}"/>
              </a:ext>
            </a:extLst>
          </p:cNvPr>
          <p:cNvSpPr txBox="1"/>
          <p:nvPr/>
        </p:nvSpPr>
        <p:spPr>
          <a:xfrm>
            <a:off x="6557554" y="5547654"/>
            <a:ext cx="4558937" cy="1200329"/>
          </a:xfrm>
          <a:prstGeom prst="rect">
            <a:avLst/>
          </a:prstGeom>
          <a:solidFill>
            <a:srgbClr val="FFFF00"/>
          </a:solidFill>
        </p:spPr>
        <p:txBody>
          <a:bodyPr wrap="square" rtlCol="0">
            <a:spAutoFit/>
          </a:bodyPr>
          <a:lstStyle/>
          <a:p>
            <a:r>
              <a:rPr lang="en-US" b="1" dirty="0">
                <a:solidFill>
                  <a:srgbClr val="0070C0"/>
                </a:solidFill>
              </a:rPr>
              <a:t>Giant Arc – Minimal Spanning Tree result</a:t>
            </a:r>
          </a:p>
          <a:p>
            <a:r>
              <a:rPr lang="en-US" b="1" dirty="0"/>
              <a:t>Black: </a:t>
            </a:r>
            <a:r>
              <a:rPr lang="en-US" dirty="0"/>
              <a:t>main group</a:t>
            </a:r>
          </a:p>
          <a:p>
            <a:r>
              <a:rPr lang="en-US" b="1" dirty="0">
                <a:solidFill>
                  <a:srgbClr val="FF0000"/>
                </a:solidFill>
              </a:rPr>
              <a:t>Red: </a:t>
            </a:r>
            <a:r>
              <a:rPr lang="en-US" dirty="0">
                <a:solidFill>
                  <a:srgbClr val="FF0000"/>
                </a:solidFill>
              </a:rPr>
              <a:t>secondary group; </a:t>
            </a:r>
          </a:p>
          <a:p>
            <a:r>
              <a:rPr lang="en-US" dirty="0">
                <a:solidFill>
                  <a:srgbClr val="FF0000"/>
                </a:solidFill>
              </a:rPr>
              <a:t>BOTH: </a:t>
            </a:r>
            <a:r>
              <a:rPr lang="en-US" b="1" dirty="0">
                <a:solidFill>
                  <a:srgbClr val="FF0000"/>
                </a:solidFill>
              </a:rPr>
              <a:t>4𝜎 </a:t>
            </a:r>
            <a:r>
              <a:rPr lang="en-US" dirty="0">
                <a:solidFill>
                  <a:srgbClr val="FF0000"/>
                </a:solidFill>
              </a:rPr>
              <a:t>compared to randomized data</a:t>
            </a:r>
          </a:p>
        </p:txBody>
      </p:sp>
    </p:spTree>
    <p:extLst>
      <p:ext uri="{BB962C8B-B14F-4D97-AF65-F5344CB8AC3E}">
        <p14:creationId xmlns:p14="http://schemas.microsoft.com/office/powerpoint/2010/main" val="970118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A541-FC25-A949-8666-1F22BBF618F8}"/>
              </a:ext>
            </a:extLst>
          </p:cNvPr>
          <p:cNvSpPr>
            <a:spLocks noGrp="1"/>
          </p:cNvSpPr>
          <p:nvPr>
            <p:ph type="title"/>
          </p:nvPr>
        </p:nvSpPr>
        <p:spPr>
          <a:xfrm>
            <a:off x="838200" y="1"/>
            <a:ext cx="10515600" cy="979714"/>
          </a:xfrm>
          <a:solidFill>
            <a:srgbClr val="FF0000"/>
          </a:solidFill>
        </p:spPr>
        <p:txBody>
          <a:bodyPr/>
          <a:lstStyle/>
          <a:p>
            <a:pPr algn="ctr"/>
            <a:r>
              <a:rPr lang="en-US" b="1" dirty="0"/>
              <a:t>Galaxies: Many types, sizes, masses!</a:t>
            </a:r>
          </a:p>
        </p:txBody>
      </p:sp>
      <p:pic>
        <p:nvPicPr>
          <p:cNvPr id="4" name="Picture 2" descr="1612a">
            <a:extLst>
              <a:ext uri="{FF2B5EF4-FFF2-40B4-BE49-F238E27FC236}">
                <a16:creationId xmlns:a16="http://schemas.microsoft.com/office/drawing/2014/main" id="{F3DEA13B-06E1-674F-8190-6C36BC1684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84237" y="1075404"/>
            <a:ext cx="4096048" cy="386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1605a">
            <a:extLst>
              <a:ext uri="{FF2B5EF4-FFF2-40B4-BE49-F238E27FC236}">
                <a16:creationId xmlns:a16="http://schemas.microsoft.com/office/drawing/2014/main" id="{B6352CC3-E62E-5D4A-BFD5-67A262158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1" y="1156246"/>
            <a:ext cx="3715620" cy="201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1613a">
            <a:extLst>
              <a:ext uri="{FF2B5EF4-FFF2-40B4-BE49-F238E27FC236}">
                <a16:creationId xmlns:a16="http://schemas.microsoft.com/office/drawing/2014/main" id="{7AADE170-07AE-1D47-8551-87CFAAA01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264" y="3913276"/>
            <a:ext cx="2157293" cy="224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C6A0E08-9185-8148-B273-E0255172441C}"/>
              </a:ext>
            </a:extLst>
          </p:cNvPr>
          <p:cNvSpPr txBox="1"/>
          <p:nvPr/>
        </p:nvSpPr>
        <p:spPr>
          <a:xfrm>
            <a:off x="958269" y="2527943"/>
            <a:ext cx="3297282" cy="646331"/>
          </a:xfrm>
          <a:prstGeom prst="rect">
            <a:avLst/>
          </a:prstGeom>
          <a:noFill/>
        </p:spPr>
        <p:txBody>
          <a:bodyPr wrap="square" rtlCol="0">
            <a:spAutoFit/>
          </a:bodyPr>
          <a:lstStyle/>
          <a:p>
            <a:r>
              <a:rPr lang="en-US" dirty="0">
                <a:solidFill>
                  <a:srgbClr val="FFC000"/>
                </a:solidFill>
              </a:rPr>
              <a:t>Spirals: ~0.1-10 x Milky Way size/mass </a:t>
            </a:r>
            <a:r>
              <a:rPr lang="en-US" i="1" dirty="0">
                <a:solidFill>
                  <a:srgbClr val="FFC000"/>
                </a:solidFill>
              </a:rPr>
              <a:t>can have lots-o-gas</a:t>
            </a:r>
          </a:p>
        </p:txBody>
      </p:sp>
      <p:sp>
        <p:nvSpPr>
          <p:cNvPr id="9" name="Rectangle 8">
            <a:extLst>
              <a:ext uri="{FF2B5EF4-FFF2-40B4-BE49-F238E27FC236}">
                <a16:creationId xmlns:a16="http://schemas.microsoft.com/office/drawing/2014/main" id="{D9E63AEE-6DB4-A040-9EA8-C0BBC49202AD}"/>
              </a:ext>
            </a:extLst>
          </p:cNvPr>
          <p:cNvSpPr/>
          <p:nvPr/>
        </p:nvSpPr>
        <p:spPr>
          <a:xfrm>
            <a:off x="7044799" y="3453413"/>
            <a:ext cx="3084224" cy="923330"/>
          </a:xfrm>
          <a:prstGeom prst="rect">
            <a:avLst/>
          </a:prstGeom>
        </p:spPr>
        <p:txBody>
          <a:bodyPr wrap="square">
            <a:spAutoFit/>
          </a:bodyPr>
          <a:lstStyle/>
          <a:p>
            <a:r>
              <a:rPr lang="en-US" dirty="0">
                <a:solidFill>
                  <a:srgbClr val="FFC000"/>
                </a:solidFill>
              </a:rPr>
              <a:t>Ellipticals: ~0.0001-10000 Milky Ways </a:t>
            </a:r>
          </a:p>
          <a:p>
            <a:r>
              <a:rPr lang="en-US" i="1" dirty="0">
                <a:solidFill>
                  <a:srgbClr val="FFC000"/>
                </a:solidFill>
              </a:rPr>
              <a:t>less gas</a:t>
            </a:r>
          </a:p>
        </p:txBody>
      </p:sp>
      <p:sp>
        <p:nvSpPr>
          <p:cNvPr id="10" name="Rectangle 9">
            <a:extLst>
              <a:ext uri="{FF2B5EF4-FFF2-40B4-BE49-F238E27FC236}">
                <a16:creationId xmlns:a16="http://schemas.microsoft.com/office/drawing/2014/main" id="{F0435287-088C-D64F-A2A8-D7C7214F9533}"/>
              </a:ext>
            </a:extLst>
          </p:cNvPr>
          <p:cNvSpPr/>
          <p:nvPr/>
        </p:nvSpPr>
        <p:spPr>
          <a:xfrm>
            <a:off x="3771757" y="4537713"/>
            <a:ext cx="2291586" cy="923330"/>
          </a:xfrm>
          <a:prstGeom prst="rect">
            <a:avLst/>
          </a:prstGeom>
          <a:solidFill>
            <a:schemeClr val="accent1">
              <a:lumMod val="20000"/>
              <a:lumOff val="80000"/>
            </a:schemeClr>
          </a:solidFill>
        </p:spPr>
        <p:txBody>
          <a:bodyPr wrap="square">
            <a:spAutoFit/>
          </a:bodyPr>
          <a:lstStyle/>
          <a:p>
            <a:r>
              <a:rPr lang="en-US" dirty="0"/>
              <a:t>Irregulars: ~0.0001-0.01 Milky Ways</a:t>
            </a:r>
          </a:p>
          <a:p>
            <a:r>
              <a:rPr lang="en-US" i="1" dirty="0"/>
              <a:t>lots-o-gas</a:t>
            </a:r>
          </a:p>
        </p:txBody>
      </p:sp>
      <p:pic>
        <p:nvPicPr>
          <p:cNvPr id="11" name="Picture 6" descr="1614b">
            <a:extLst>
              <a:ext uri="{FF2B5EF4-FFF2-40B4-BE49-F238E27FC236}">
                <a16:creationId xmlns:a16="http://schemas.microsoft.com/office/drawing/2014/main" id="{00745410-BEA1-3341-A559-079B13D4EF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957" y="4537713"/>
            <a:ext cx="2116327" cy="216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DEBD6F1-0F07-3E49-A3D7-5E585FDF2CEA}"/>
              </a:ext>
            </a:extLst>
          </p:cNvPr>
          <p:cNvSpPr txBox="1"/>
          <p:nvPr/>
        </p:nvSpPr>
        <p:spPr>
          <a:xfrm>
            <a:off x="6784236" y="5037075"/>
            <a:ext cx="1802675" cy="1477328"/>
          </a:xfrm>
          <a:prstGeom prst="rect">
            <a:avLst/>
          </a:prstGeom>
          <a:solidFill>
            <a:schemeClr val="accent6">
              <a:lumMod val="20000"/>
              <a:lumOff val="80000"/>
            </a:schemeClr>
          </a:solidFill>
        </p:spPr>
        <p:txBody>
          <a:bodyPr wrap="square" rtlCol="0">
            <a:spAutoFit/>
          </a:bodyPr>
          <a:lstStyle/>
          <a:p>
            <a:r>
              <a:rPr lang="en-US" b="1" dirty="0"/>
              <a:t>Smash-ups: galaxy mergers</a:t>
            </a:r>
          </a:p>
          <a:p>
            <a:endParaRPr lang="en-US" b="1" dirty="0"/>
          </a:p>
          <a:p>
            <a:r>
              <a:rPr lang="en-US" b="1" i="1" u="sng" dirty="0">
                <a:solidFill>
                  <a:srgbClr val="7030A0"/>
                </a:solidFill>
              </a:rPr>
              <a:t>can</a:t>
            </a:r>
            <a:r>
              <a:rPr lang="en-US" b="1" i="1" dirty="0">
                <a:solidFill>
                  <a:srgbClr val="7030A0"/>
                </a:solidFill>
              </a:rPr>
              <a:t> have lots-o-gas</a:t>
            </a:r>
          </a:p>
        </p:txBody>
      </p:sp>
    </p:spTree>
    <p:extLst>
      <p:ext uri="{BB962C8B-B14F-4D97-AF65-F5344CB8AC3E}">
        <p14:creationId xmlns:p14="http://schemas.microsoft.com/office/powerpoint/2010/main" val="3003160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A541-FC25-A949-8666-1F22BBF618F8}"/>
              </a:ext>
            </a:extLst>
          </p:cNvPr>
          <p:cNvSpPr>
            <a:spLocks noGrp="1"/>
          </p:cNvSpPr>
          <p:nvPr>
            <p:ph type="title"/>
          </p:nvPr>
        </p:nvSpPr>
        <p:spPr>
          <a:xfrm>
            <a:off x="838200" y="0"/>
            <a:ext cx="10515600" cy="862149"/>
          </a:xfrm>
          <a:solidFill>
            <a:srgbClr val="FF0000"/>
          </a:solidFill>
        </p:spPr>
        <p:txBody>
          <a:bodyPr/>
          <a:lstStyle/>
          <a:p>
            <a:pPr algn="ctr"/>
            <a:r>
              <a:rPr lang="en-US" b="1" dirty="0"/>
              <a:t>Test 2: Resampling Quasar Spectra</a:t>
            </a:r>
          </a:p>
        </p:txBody>
      </p:sp>
      <p:sp>
        <p:nvSpPr>
          <p:cNvPr id="3" name="Content Placeholder 2">
            <a:extLst>
              <a:ext uri="{FF2B5EF4-FFF2-40B4-BE49-F238E27FC236}">
                <a16:creationId xmlns:a16="http://schemas.microsoft.com/office/drawing/2014/main" id="{B610D45A-613A-7741-9003-B4B0FFC9B8B7}"/>
              </a:ext>
            </a:extLst>
          </p:cNvPr>
          <p:cNvSpPr>
            <a:spLocks noGrp="1"/>
          </p:cNvSpPr>
          <p:nvPr>
            <p:ph idx="1"/>
          </p:nvPr>
        </p:nvSpPr>
        <p:spPr>
          <a:xfrm>
            <a:off x="1073332" y="1081040"/>
            <a:ext cx="4008119" cy="5554889"/>
          </a:xfrm>
          <a:solidFill>
            <a:srgbClr val="FFFF00"/>
          </a:solidFill>
        </p:spPr>
        <p:txBody>
          <a:bodyPr>
            <a:normAutofit fontScale="92500" lnSpcReduction="10000"/>
          </a:bodyPr>
          <a:lstStyle/>
          <a:p>
            <a:r>
              <a:rPr lang="en-US" dirty="0"/>
              <a:t>Test adapted from archaeology drill-hole results (</a:t>
            </a:r>
            <a:r>
              <a:rPr lang="en-US" dirty="0" err="1"/>
              <a:t>Cuzick</a:t>
            </a:r>
            <a:r>
              <a:rPr lang="en-US" dirty="0"/>
              <a:t> &amp; Edwards test)</a:t>
            </a:r>
          </a:p>
          <a:p>
            <a:r>
              <a:rPr lang="en-US" dirty="0"/>
              <a:t>Looks for ``clusters” against an uneven background, used for epidemiology studies</a:t>
            </a:r>
          </a:p>
          <a:p>
            <a:r>
              <a:rPr lang="en-US" dirty="0"/>
              <a:t>Relevant because we ONLY know about magnesium if there is a quasar in the background</a:t>
            </a:r>
          </a:p>
          <a:p>
            <a:r>
              <a:rPr lang="en-US" dirty="0"/>
              <a:t>Involves simulated re-sampling of quasar directions for magnesium absorbers</a:t>
            </a:r>
          </a:p>
        </p:txBody>
      </p:sp>
      <p:pic>
        <p:nvPicPr>
          <p:cNvPr id="5" name="Picture 4">
            <a:extLst>
              <a:ext uri="{FF2B5EF4-FFF2-40B4-BE49-F238E27FC236}">
                <a16:creationId xmlns:a16="http://schemas.microsoft.com/office/drawing/2014/main" id="{C70853B7-E686-6E42-BD0B-948681775CAA}"/>
              </a:ext>
            </a:extLst>
          </p:cNvPr>
          <p:cNvPicPr>
            <a:picLocks noChangeAspect="1"/>
          </p:cNvPicPr>
          <p:nvPr/>
        </p:nvPicPr>
        <p:blipFill>
          <a:blip r:embed="rId2"/>
          <a:stretch>
            <a:fillRect/>
          </a:stretch>
        </p:blipFill>
        <p:spPr>
          <a:xfrm>
            <a:off x="5799909" y="1081040"/>
            <a:ext cx="5255985" cy="5388489"/>
          </a:xfrm>
          <a:prstGeom prst="rect">
            <a:avLst/>
          </a:prstGeom>
        </p:spPr>
      </p:pic>
    </p:spTree>
    <p:extLst>
      <p:ext uri="{BB962C8B-B14F-4D97-AF65-F5344CB8AC3E}">
        <p14:creationId xmlns:p14="http://schemas.microsoft.com/office/powerpoint/2010/main" val="2888835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55E9D-4E06-CC43-9468-53D1368A6ECC}"/>
              </a:ext>
            </a:extLst>
          </p:cNvPr>
          <p:cNvSpPr>
            <a:spLocks noGrp="1"/>
          </p:cNvSpPr>
          <p:nvPr>
            <p:ph type="title"/>
          </p:nvPr>
        </p:nvSpPr>
        <p:spPr>
          <a:solidFill>
            <a:srgbClr val="FF0000"/>
          </a:solidFill>
        </p:spPr>
        <p:txBody>
          <a:bodyPr/>
          <a:lstStyle/>
          <a:p>
            <a:pPr algn="ctr"/>
            <a:r>
              <a:rPr lang="en-US" b="1" dirty="0"/>
              <a:t>Test 2: Clustering – Giant Arc</a:t>
            </a:r>
          </a:p>
        </p:txBody>
      </p:sp>
      <p:pic>
        <p:nvPicPr>
          <p:cNvPr id="5" name="Content Placeholder 4">
            <a:extLst>
              <a:ext uri="{FF2B5EF4-FFF2-40B4-BE49-F238E27FC236}">
                <a16:creationId xmlns:a16="http://schemas.microsoft.com/office/drawing/2014/main" id="{AB270B9C-BB6E-EE47-A073-3546B4A3E9B9}"/>
              </a:ext>
            </a:extLst>
          </p:cNvPr>
          <p:cNvPicPr>
            <a:picLocks noGrp="1" noChangeAspect="1"/>
          </p:cNvPicPr>
          <p:nvPr>
            <p:ph idx="1"/>
          </p:nvPr>
        </p:nvPicPr>
        <p:blipFill>
          <a:blip r:embed="rId2"/>
          <a:stretch>
            <a:fillRect/>
          </a:stretch>
        </p:blipFill>
        <p:spPr>
          <a:xfrm>
            <a:off x="1937476" y="2037511"/>
            <a:ext cx="3797300" cy="4267200"/>
          </a:xfrm>
        </p:spPr>
      </p:pic>
      <p:pic>
        <p:nvPicPr>
          <p:cNvPr id="7" name="Picture 6">
            <a:extLst>
              <a:ext uri="{FF2B5EF4-FFF2-40B4-BE49-F238E27FC236}">
                <a16:creationId xmlns:a16="http://schemas.microsoft.com/office/drawing/2014/main" id="{FB887E08-756A-B448-84D7-0A51F0A3FC75}"/>
              </a:ext>
            </a:extLst>
          </p:cNvPr>
          <p:cNvPicPr>
            <a:picLocks noChangeAspect="1"/>
          </p:cNvPicPr>
          <p:nvPr/>
        </p:nvPicPr>
        <p:blipFill>
          <a:blip r:embed="rId3"/>
          <a:stretch>
            <a:fillRect/>
          </a:stretch>
        </p:blipFill>
        <p:spPr>
          <a:xfrm>
            <a:off x="6816635" y="2075611"/>
            <a:ext cx="3810000" cy="4229100"/>
          </a:xfrm>
          <a:prstGeom prst="rect">
            <a:avLst/>
          </a:prstGeom>
        </p:spPr>
      </p:pic>
      <p:sp>
        <p:nvSpPr>
          <p:cNvPr id="8" name="TextBox 7">
            <a:extLst>
              <a:ext uri="{FF2B5EF4-FFF2-40B4-BE49-F238E27FC236}">
                <a16:creationId xmlns:a16="http://schemas.microsoft.com/office/drawing/2014/main" id="{F6B6158E-A06E-2346-9274-C2E114F6FAA1}"/>
              </a:ext>
            </a:extLst>
          </p:cNvPr>
          <p:cNvSpPr txBox="1"/>
          <p:nvPr/>
        </p:nvSpPr>
        <p:spPr>
          <a:xfrm>
            <a:off x="457200" y="2390503"/>
            <a:ext cx="1480276" cy="1200329"/>
          </a:xfrm>
          <a:prstGeom prst="rect">
            <a:avLst/>
          </a:prstGeom>
          <a:solidFill>
            <a:srgbClr val="FFFF00"/>
          </a:solidFill>
        </p:spPr>
        <p:txBody>
          <a:bodyPr wrap="square" rtlCol="0">
            <a:spAutoFit/>
          </a:bodyPr>
          <a:lstStyle/>
          <a:p>
            <a:r>
              <a:rPr lang="en-US" b="1" dirty="0"/>
              <a:t>Giant Arc field, redshift z=0.80+/- 0.05</a:t>
            </a:r>
          </a:p>
        </p:txBody>
      </p:sp>
      <p:sp>
        <p:nvSpPr>
          <p:cNvPr id="9" name="Rectangle 8">
            <a:extLst>
              <a:ext uri="{FF2B5EF4-FFF2-40B4-BE49-F238E27FC236}">
                <a16:creationId xmlns:a16="http://schemas.microsoft.com/office/drawing/2014/main" id="{8BC7B957-469A-A643-B2A4-5B26813067D1}"/>
              </a:ext>
            </a:extLst>
          </p:cNvPr>
          <p:cNvSpPr/>
          <p:nvPr/>
        </p:nvSpPr>
        <p:spPr>
          <a:xfrm>
            <a:off x="10123896" y="2529002"/>
            <a:ext cx="1802493" cy="2031325"/>
          </a:xfrm>
          <a:prstGeom prst="rect">
            <a:avLst/>
          </a:prstGeom>
          <a:solidFill>
            <a:srgbClr val="FFC000"/>
          </a:solidFill>
        </p:spPr>
        <p:txBody>
          <a:bodyPr wrap="square">
            <a:spAutoFit/>
          </a:bodyPr>
          <a:lstStyle/>
          <a:p>
            <a:r>
              <a:rPr lang="en-US" dirty="0"/>
              <a:t>Control </a:t>
            </a:r>
            <a:r>
              <a:rPr lang="en-US" dirty="0" err="1"/>
              <a:t>field,same</a:t>
            </a:r>
            <a:r>
              <a:rPr lang="en-US" dirty="0"/>
              <a:t> direction, different redshift (distance) -- redshift z=0.68+/- 0.06</a:t>
            </a:r>
          </a:p>
        </p:txBody>
      </p:sp>
      <p:sp>
        <p:nvSpPr>
          <p:cNvPr id="10" name="TextBox 9">
            <a:extLst>
              <a:ext uri="{FF2B5EF4-FFF2-40B4-BE49-F238E27FC236}">
                <a16:creationId xmlns:a16="http://schemas.microsoft.com/office/drawing/2014/main" id="{15178EC9-6CDA-DE45-80C0-F74B5CEA0762}"/>
              </a:ext>
            </a:extLst>
          </p:cNvPr>
          <p:cNvSpPr txBox="1"/>
          <p:nvPr/>
        </p:nvSpPr>
        <p:spPr>
          <a:xfrm>
            <a:off x="3540034" y="2529002"/>
            <a:ext cx="1293223" cy="1200329"/>
          </a:xfrm>
          <a:prstGeom prst="rect">
            <a:avLst/>
          </a:prstGeom>
          <a:solidFill>
            <a:srgbClr val="FFFF00"/>
          </a:solidFill>
        </p:spPr>
        <p:txBody>
          <a:bodyPr wrap="square" rtlCol="0">
            <a:spAutoFit/>
          </a:bodyPr>
          <a:lstStyle/>
          <a:p>
            <a:r>
              <a:rPr lang="en-US" dirty="0"/>
              <a:t>Probability p=0.7% by chance (about 3𝜎)</a:t>
            </a:r>
          </a:p>
        </p:txBody>
      </p:sp>
    </p:spTree>
    <p:extLst>
      <p:ext uri="{BB962C8B-B14F-4D97-AF65-F5344CB8AC3E}">
        <p14:creationId xmlns:p14="http://schemas.microsoft.com/office/powerpoint/2010/main" val="2002293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C950-D1CA-FC4E-94E5-F0DC839F6A3C}"/>
              </a:ext>
            </a:extLst>
          </p:cNvPr>
          <p:cNvSpPr>
            <a:spLocks noGrp="1"/>
          </p:cNvSpPr>
          <p:nvPr>
            <p:ph type="title"/>
          </p:nvPr>
        </p:nvSpPr>
        <p:spPr>
          <a:xfrm>
            <a:off x="838200" y="143056"/>
            <a:ext cx="10515600" cy="1325563"/>
          </a:xfrm>
          <a:solidFill>
            <a:srgbClr val="FF0000"/>
          </a:solidFill>
        </p:spPr>
        <p:txBody>
          <a:bodyPr/>
          <a:lstStyle/>
          <a:p>
            <a:pPr algn="ctr"/>
            <a:r>
              <a:rPr lang="en-US" b="1" dirty="0"/>
              <a:t>Test 3: Different Clustering – Giant Arc</a:t>
            </a:r>
          </a:p>
        </p:txBody>
      </p:sp>
      <p:sp>
        <p:nvSpPr>
          <p:cNvPr id="3" name="Content Placeholder 2">
            <a:extLst>
              <a:ext uri="{FF2B5EF4-FFF2-40B4-BE49-F238E27FC236}">
                <a16:creationId xmlns:a16="http://schemas.microsoft.com/office/drawing/2014/main" id="{CEF761CC-9239-EC43-A81E-A71B9D9C2520}"/>
              </a:ext>
            </a:extLst>
          </p:cNvPr>
          <p:cNvSpPr>
            <a:spLocks noGrp="1"/>
          </p:cNvSpPr>
          <p:nvPr>
            <p:ph idx="1"/>
          </p:nvPr>
        </p:nvSpPr>
        <p:spPr>
          <a:xfrm>
            <a:off x="838200" y="1825624"/>
            <a:ext cx="3903617" cy="4127774"/>
          </a:xfrm>
          <a:solidFill>
            <a:srgbClr val="FFFF00"/>
          </a:solidFill>
        </p:spPr>
        <p:txBody>
          <a:bodyPr>
            <a:normAutofit fontScale="92500"/>
          </a:bodyPr>
          <a:lstStyle/>
          <a:p>
            <a:r>
              <a:rPr lang="en-US" dirty="0"/>
              <a:t>``Power Spectrum Analysis” (PSA) – used for galaxy clustering statistics</a:t>
            </a:r>
          </a:p>
          <a:p>
            <a:r>
              <a:rPr lang="en-US" dirty="0"/>
              <a:t>Based on frequency of close pairs, triplets, quadruplets etc.</a:t>
            </a:r>
          </a:p>
          <a:p>
            <a:r>
              <a:rPr lang="en-US" dirty="0"/>
              <a:t>Similar mathematics to an MRI scan (``Fourier transform”)</a:t>
            </a:r>
          </a:p>
          <a:p>
            <a:r>
              <a:rPr lang="en-US" dirty="0"/>
              <a:t>Significant to 4.8𝜎</a:t>
            </a:r>
          </a:p>
          <a:p>
            <a:endParaRPr lang="en-US" dirty="0"/>
          </a:p>
          <a:p>
            <a:endParaRPr lang="en-US" dirty="0"/>
          </a:p>
        </p:txBody>
      </p:sp>
      <p:pic>
        <p:nvPicPr>
          <p:cNvPr id="5" name="Picture 4">
            <a:extLst>
              <a:ext uri="{FF2B5EF4-FFF2-40B4-BE49-F238E27FC236}">
                <a16:creationId xmlns:a16="http://schemas.microsoft.com/office/drawing/2014/main" id="{C5F0062B-4B73-3044-A3E3-A5BDB11EB708}"/>
              </a:ext>
            </a:extLst>
          </p:cNvPr>
          <p:cNvPicPr>
            <a:picLocks noChangeAspect="1"/>
          </p:cNvPicPr>
          <p:nvPr/>
        </p:nvPicPr>
        <p:blipFill>
          <a:blip r:embed="rId2"/>
          <a:stretch>
            <a:fillRect/>
          </a:stretch>
        </p:blipFill>
        <p:spPr>
          <a:xfrm>
            <a:off x="6812461" y="1609998"/>
            <a:ext cx="4889500" cy="4343400"/>
          </a:xfrm>
          <a:prstGeom prst="rect">
            <a:avLst/>
          </a:prstGeom>
        </p:spPr>
      </p:pic>
    </p:spTree>
    <p:extLst>
      <p:ext uri="{BB962C8B-B14F-4D97-AF65-F5344CB8AC3E}">
        <p14:creationId xmlns:p14="http://schemas.microsoft.com/office/powerpoint/2010/main" val="1585456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2E4E9-C349-AB49-8790-86BC2BDA8BBD}"/>
              </a:ext>
            </a:extLst>
          </p:cNvPr>
          <p:cNvSpPr>
            <a:spLocks noGrp="1"/>
          </p:cNvSpPr>
          <p:nvPr>
            <p:ph type="title"/>
          </p:nvPr>
        </p:nvSpPr>
        <p:spPr>
          <a:xfrm>
            <a:off x="0" y="256674"/>
            <a:ext cx="4239559" cy="1828800"/>
          </a:xfrm>
          <a:solidFill>
            <a:srgbClr val="FF0000"/>
          </a:solidFill>
        </p:spPr>
        <p:txBody>
          <a:bodyPr/>
          <a:lstStyle/>
          <a:p>
            <a:pPr algn="ctr"/>
            <a:r>
              <a:rPr lang="en-US" b="1" dirty="0"/>
              <a:t>What does Giant Arc mean?</a:t>
            </a:r>
          </a:p>
        </p:txBody>
      </p:sp>
      <p:sp>
        <p:nvSpPr>
          <p:cNvPr id="3" name="Content Placeholder 2">
            <a:extLst>
              <a:ext uri="{FF2B5EF4-FFF2-40B4-BE49-F238E27FC236}">
                <a16:creationId xmlns:a16="http://schemas.microsoft.com/office/drawing/2014/main" id="{991CB7BA-68EF-9A4D-B617-901BAFBB6B0F}"/>
              </a:ext>
            </a:extLst>
          </p:cNvPr>
          <p:cNvSpPr>
            <a:spLocks noGrp="1"/>
          </p:cNvSpPr>
          <p:nvPr>
            <p:ph idx="1"/>
          </p:nvPr>
        </p:nvSpPr>
        <p:spPr>
          <a:xfrm>
            <a:off x="212558" y="3080083"/>
            <a:ext cx="11793924" cy="3545305"/>
          </a:xfrm>
          <a:solidFill>
            <a:schemeClr val="bg1">
              <a:lumMod val="95000"/>
            </a:schemeClr>
          </a:solidFill>
        </p:spPr>
        <p:txBody>
          <a:bodyPr>
            <a:normAutofit lnSpcReduction="10000"/>
          </a:bodyPr>
          <a:lstStyle/>
          <a:p>
            <a:r>
              <a:rPr lang="en-US" dirty="0"/>
              <a:t>Giant Arc ONE MORE ``large structure” bigger than scale for cosmological principle</a:t>
            </a:r>
          </a:p>
          <a:p>
            <a:pPr lvl="1"/>
            <a:r>
              <a:rPr lang="en-US" dirty="0"/>
              <a:t>So big that it could not ``pull itself together” by gravity since the Big Bang</a:t>
            </a:r>
          </a:p>
          <a:p>
            <a:pPr lvl="1"/>
            <a:r>
              <a:rPr lang="en-US" dirty="0"/>
              <a:t>Probably a result of some earlier structures from Big Bang which were likely to form galaxies</a:t>
            </a:r>
          </a:p>
          <a:p>
            <a:pPr lvl="1"/>
            <a:r>
              <a:rPr lang="en-US" dirty="0"/>
              <a:t>Since first one was found by luck </a:t>
            </a:r>
            <a:r>
              <a:rPr lang="en-US" dirty="0">
                <a:sym typeface="Wingdings" pitchFamily="2" charset="2"/>
              </a:rPr>
              <a:t> might find more</a:t>
            </a:r>
            <a:endParaRPr lang="en-US" dirty="0"/>
          </a:p>
          <a:p>
            <a:r>
              <a:rPr lang="en-US" b="1" dirty="0">
                <a:solidFill>
                  <a:srgbClr val="7030A0"/>
                </a:solidFill>
              </a:rPr>
              <a:t>Not enough to throw out standard cosmology model</a:t>
            </a:r>
          </a:p>
          <a:p>
            <a:pPr lvl="1"/>
            <a:r>
              <a:rPr lang="en-US" dirty="0">
                <a:solidFill>
                  <a:srgbClr val="7030A0"/>
                </a:solidFill>
              </a:rPr>
              <a:t>but there should not be </a:t>
            </a:r>
            <a:r>
              <a:rPr lang="en-US" i="1" dirty="0">
                <a:solidFill>
                  <a:srgbClr val="7030A0"/>
                </a:solidFill>
              </a:rPr>
              <a:t>too many more </a:t>
            </a:r>
            <a:r>
              <a:rPr lang="en-US" dirty="0">
                <a:solidFill>
                  <a:srgbClr val="7030A0"/>
                </a:solidFill>
              </a:rPr>
              <a:t>structures this size otherwise hard to explain</a:t>
            </a:r>
          </a:p>
          <a:p>
            <a:r>
              <a:rPr lang="en-US" dirty="0"/>
              <a:t>Looking for more in the magnesium catalogue – </a:t>
            </a:r>
            <a:r>
              <a:rPr lang="en-US" b="1" dirty="0"/>
              <a:t>stay tuned!</a:t>
            </a:r>
          </a:p>
        </p:txBody>
      </p:sp>
      <p:pic>
        <p:nvPicPr>
          <p:cNvPr id="4" name="Content Placeholder 4">
            <a:extLst>
              <a:ext uri="{FF2B5EF4-FFF2-40B4-BE49-F238E27FC236}">
                <a16:creationId xmlns:a16="http://schemas.microsoft.com/office/drawing/2014/main" id="{F1B1966E-82E8-BE47-9ACB-A0A75EC0402B}"/>
              </a:ext>
            </a:extLst>
          </p:cNvPr>
          <p:cNvPicPr>
            <a:picLocks noChangeAspect="1"/>
          </p:cNvPicPr>
          <p:nvPr/>
        </p:nvPicPr>
        <p:blipFill>
          <a:blip r:embed="rId2"/>
          <a:stretch>
            <a:fillRect/>
          </a:stretch>
        </p:blipFill>
        <p:spPr>
          <a:xfrm>
            <a:off x="4452117" y="16042"/>
            <a:ext cx="7554365" cy="3064042"/>
          </a:xfrm>
          <a:prstGeom prst="rect">
            <a:avLst/>
          </a:prstGeom>
        </p:spPr>
      </p:pic>
    </p:spTree>
    <p:extLst>
      <p:ext uri="{BB962C8B-B14F-4D97-AF65-F5344CB8AC3E}">
        <p14:creationId xmlns:p14="http://schemas.microsoft.com/office/powerpoint/2010/main" val="2154156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1981200" y="10886"/>
            <a:ext cx="8229600" cy="903514"/>
          </a:xfrm>
          <a:solidFill>
            <a:srgbClr val="FF0000"/>
          </a:solidFill>
        </p:spPr>
        <p:txBody>
          <a:bodyPr/>
          <a:lstStyle/>
          <a:p>
            <a:pPr algn="ctr" eaLnBrk="1" hangingPunct="1"/>
            <a:r>
              <a:rPr lang="en-US" altLang="en-US" dirty="0">
                <a:ea typeface="ＭＳ Ｐゴシック" charset="-128"/>
              </a:rPr>
              <a:t>Clusters of Galaxies</a:t>
            </a:r>
          </a:p>
        </p:txBody>
      </p:sp>
      <p:sp>
        <p:nvSpPr>
          <p:cNvPr id="69634" name="Rectangle 3"/>
          <p:cNvSpPr>
            <a:spLocks noGrp="1" noChangeArrowheads="1"/>
          </p:cNvSpPr>
          <p:nvPr>
            <p:ph type="body" idx="1"/>
          </p:nvPr>
        </p:nvSpPr>
        <p:spPr>
          <a:xfrm>
            <a:off x="1948544" y="1066800"/>
            <a:ext cx="3537857" cy="5638800"/>
          </a:xfrm>
          <a:solidFill>
            <a:srgbClr val="FFFF00"/>
          </a:solidFill>
        </p:spPr>
        <p:txBody>
          <a:bodyPr/>
          <a:lstStyle/>
          <a:p>
            <a:pPr eaLnBrk="1" hangingPunct="1"/>
            <a:r>
              <a:rPr lang="en-US" altLang="en-US" dirty="0">
                <a:solidFill>
                  <a:srgbClr val="990000"/>
                </a:solidFill>
                <a:ea typeface="ＭＳ Ｐゴシック" charset="-128"/>
              </a:rPr>
              <a:t>MOST galaxies found in pairs, small groups (&lt;50 of Milky Way size or bigger), clusters (&gt;50) or big clusters (&gt;&gt;50)</a:t>
            </a:r>
          </a:p>
          <a:p>
            <a:pPr eaLnBrk="1" hangingPunct="1"/>
            <a:r>
              <a:rPr lang="en-US" altLang="en-US" i="1" dirty="0">
                <a:ea typeface="ＭＳ Ｐゴシック" charset="-128"/>
              </a:rPr>
              <a:t>Isolated ``Field galaxies</a:t>
            </a:r>
            <a:r>
              <a:rPr lang="ja-JP" altLang="en-US" i="1" dirty="0">
                <a:ea typeface="ＭＳ Ｐゴシック" charset="-128"/>
              </a:rPr>
              <a:t>”</a:t>
            </a:r>
            <a:r>
              <a:rPr lang="en-US" altLang="ja-JP" i="1" dirty="0">
                <a:ea typeface="ＭＳ Ｐゴシック" charset="-128"/>
              </a:rPr>
              <a:t> exist, too</a:t>
            </a:r>
          </a:p>
          <a:p>
            <a:pPr eaLnBrk="1" hangingPunct="1"/>
            <a:endParaRPr lang="en-US" altLang="ja-JP" dirty="0">
              <a:ea typeface="ＭＳ Ｐゴシック" charset="-128"/>
            </a:endParaRPr>
          </a:p>
          <a:p>
            <a:pPr eaLnBrk="1" hangingPunct="1"/>
            <a:r>
              <a:rPr lang="en-US" altLang="en-US" dirty="0">
                <a:ea typeface="ＭＳ Ｐゴシック" charset="-128"/>
              </a:rPr>
              <a:t>LOTS of HOT GAS in clusters!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1077686"/>
            <a:ext cx="3815095" cy="3960810"/>
          </a:xfrm>
          <a:prstGeom prst="rect">
            <a:avLst/>
          </a:prstGeom>
        </p:spPr>
      </p:pic>
      <p:sp>
        <p:nvSpPr>
          <p:cNvPr id="3" name="TextBox 2"/>
          <p:cNvSpPr txBox="1"/>
          <p:nvPr/>
        </p:nvSpPr>
        <p:spPr>
          <a:xfrm>
            <a:off x="5791200" y="5169125"/>
            <a:ext cx="4724400" cy="1477328"/>
          </a:xfrm>
          <a:prstGeom prst="rect">
            <a:avLst/>
          </a:prstGeom>
          <a:solidFill>
            <a:schemeClr val="accent6">
              <a:lumMod val="20000"/>
              <a:lumOff val="80000"/>
            </a:schemeClr>
          </a:solidFill>
        </p:spPr>
        <p:txBody>
          <a:bodyPr wrap="square" rtlCol="0">
            <a:spAutoFit/>
          </a:bodyPr>
          <a:lstStyle/>
          <a:p>
            <a:r>
              <a:rPr lang="en-US" b="1" dirty="0"/>
              <a:t>Cluster Abell 1689, 2 billion light years away</a:t>
            </a:r>
          </a:p>
          <a:p>
            <a:r>
              <a:rPr lang="en-US" b="1" u="sng" dirty="0"/>
              <a:t>Purple</a:t>
            </a:r>
            <a:r>
              <a:rPr lang="en-US" b="1" dirty="0"/>
              <a:t>: Chandra (hot X-ray gas, </a:t>
            </a:r>
          </a:p>
          <a:p>
            <a:r>
              <a:rPr lang="en-US" b="1" dirty="0"/>
              <a:t>Temperature &gt; 100 million K). </a:t>
            </a:r>
          </a:p>
          <a:p>
            <a:r>
              <a:rPr lang="en-US" b="1" u="sng" dirty="0"/>
              <a:t>White</a:t>
            </a:r>
            <a:r>
              <a:rPr lang="en-US" b="1" dirty="0"/>
              <a:t>: Hubble Space Telescope (optical light).  Credit: NASA, ESA; E. </a:t>
            </a:r>
            <a:r>
              <a:rPr lang="en-US" b="1" dirty="0" err="1"/>
              <a:t>Jullo</a:t>
            </a:r>
            <a:r>
              <a:rPr lang="en-US" b="1" dirty="0"/>
              <a:t> et al.</a:t>
            </a:r>
          </a:p>
        </p:txBody>
      </p:sp>
    </p:spTree>
    <p:extLst>
      <p:ext uri="{BB962C8B-B14F-4D97-AF65-F5344CB8AC3E}">
        <p14:creationId xmlns:p14="http://schemas.microsoft.com/office/powerpoint/2010/main" val="1044900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754" y="3077374"/>
            <a:ext cx="2325846" cy="3322637"/>
          </a:xfrm>
          <a:prstGeom prst="rect">
            <a:avLst/>
          </a:prstGeom>
        </p:spPr>
      </p:pic>
      <p:sp>
        <p:nvSpPr>
          <p:cNvPr id="114689" name="Rectangle 2"/>
          <p:cNvSpPr>
            <a:spLocks noGrp="1" noChangeArrowheads="1"/>
          </p:cNvSpPr>
          <p:nvPr>
            <p:ph type="title"/>
          </p:nvPr>
        </p:nvSpPr>
        <p:spPr>
          <a:xfrm>
            <a:off x="1655763" y="152401"/>
            <a:ext cx="8991600" cy="944563"/>
          </a:xfrm>
          <a:solidFill>
            <a:srgbClr val="FF0000"/>
          </a:solidFill>
        </p:spPr>
        <p:txBody>
          <a:bodyPr/>
          <a:lstStyle/>
          <a:p>
            <a:pPr algn="ctr" eaLnBrk="1" hangingPunct="1"/>
            <a:r>
              <a:rPr lang="en-US" altLang="en-US" sz="3600" dirty="0">
                <a:ea typeface="ＭＳ Ｐゴシック" charset="-128"/>
              </a:rPr>
              <a:t>Expanding Universe: Galaxy velocities</a:t>
            </a:r>
          </a:p>
        </p:txBody>
      </p:sp>
      <p:sp>
        <p:nvSpPr>
          <p:cNvPr id="114690" name="Rectangle 3"/>
          <p:cNvSpPr>
            <a:spLocks noGrp="1" noChangeArrowheads="1"/>
          </p:cNvSpPr>
          <p:nvPr>
            <p:ph type="body" idx="1"/>
          </p:nvPr>
        </p:nvSpPr>
        <p:spPr>
          <a:xfrm>
            <a:off x="1752600" y="1219200"/>
            <a:ext cx="8763000" cy="1543278"/>
          </a:xfrm>
          <a:solidFill>
            <a:schemeClr val="accent1">
              <a:lumMod val="20000"/>
              <a:lumOff val="80000"/>
            </a:schemeClr>
          </a:solidFill>
        </p:spPr>
        <p:txBody>
          <a:bodyPr/>
          <a:lstStyle/>
          <a:p>
            <a:pPr eaLnBrk="1" hangingPunct="1"/>
            <a:r>
              <a:rPr lang="en-US" altLang="en-US" dirty="0">
                <a:ea typeface="ＭＳ Ｐゴシック" charset="-128"/>
              </a:rPr>
              <a:t>1912, </a:t>
            </a:r>
            <a:r>
              <a:rPr lang="en-US" altLang="en-US" dirty="0" err="1">
                <a:ea typeface="ＭＳ Ｐゴシック" charset="-128"/>
              </a:rPr>
              <a:t>Vesto</a:t>
            </a:r>
            <a:r>
              <a:rPr lang="en-US" altLang="en-US" dirty="0">
                <a:ea typeface="ＭＳ Ｐゴシック" charset="-128"/>
              </a:rPr>
              <a:t> </a:t>
            </a:r>
            <a:r>
              <a:rPr lang="en-US" altLang="en-US" dirty="0" err="1">
                <a:ea typeface="ＭＳ Ｐゴシック" charset="-128"/>
              </a:rPr>
              <a:t>Slipher</a:t>
            </a:r>
            <a:r>
              <a:rPr lang="en-US" altLang="en-US" dirty="0">
                <a:ea typeface="ＭＳ Ｐゴシック" charset="-128"/>
              </a:rPr>
              <a:t> (from IU and NW IN [Mulberry]) – measured first galaxy velocity</a:t>
            </a:r>
          </a:p>
          <a:p>
            <a:pPr lvl="1" eaLnBrk="1" hangingPunct="1"/>
            <a:r>
              <a:rPr lang="en-US" altLang="en-US" dirty="0">
                <a:ea typeface="ＭＳ Ｐゴシック" charset="-128"/>
              </a:rPr>
              <a:t>Andromeda galaxy, moving 300 km/s toward us</a:t>
            </a:r>
          </a:p>
        </p:txBody>
      </p:sp>
      <p:pic>
        <p:nvPicPr>
          <p:cNvPr id="114691" name="Picture 5" descr="1605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077374"/>
            <a:ext cx="6120629"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382000" y="5438784"/>
            <a:ext cx="1295400" cy="646331"/>
          </a:xfrm>
          <a:prstGeom prst="rect">
            <a:avLst/>
          </a:prstGeom>
          <a:noFill/>
        </p:spPr>
        <p:txBody>
          <a:bodyPr wrap="square" rtlCol="0">
            <a:spAutoFit/>
          </a:bodyPr>
          <a:lstStyle/>
          <a:p>
            <a:r>
              <a:rPr lang="en-US" dirty="0">
                <a:solidFill>
                  <a:srgbClr val="FFFF00"/>
                </a:solidFill>
              </a:rPr>
              <a:t>V. </a:t>
            </a:r>
            <a:r>
              <a:rPr lang="en-US" dirty="0" err="1">
                <a:solidFill>
                  <a:srgbClr val="FFFF00"/>
                </a:solidFill>
              </a:rPr>
              <a:t>Slipher</a:t>
            </a:r>
            <a:r>
              <a:rPr lang="en-US" dirty="0">
                <a:solidFill>
                  <a:srgbClr val="FFFF00"/>
                </a:solidFill>
              </a:rPr>
              <a:t> 1875-1969 </a:t>
            </a:r>
          </a:p>
        </p:txBody>
      </p:sp>
    </p:spTree>
    <p:extLst>
      <p:ext uri="{BB962C8B-B14F-4D97-AF65-F5344CB8AC3E}">
        <p14:creationId xmlns:p14="http://schemas.microsoft.com/office/powerpoint/2010/main" val="1158694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hidden="1"/>
          <p:cNvSpPr>
            <a:spLocks noGrp="1" noChangeArrowheads="1"/>
          </p:cNvSpPr>
          <p:nvPr>
            <p:ph type="title"/>
          </p:nvPr>
        </p:nvSpPr>
        <p:spPr/>
        <p:txBody>
          <a:bodyPr/>
          <a:lstStyle/>
          <a:p>
            <a:pPr eaLnBrk="1" hangingPunct="1"/>
            <a:endParaRPr lang="en-US" altLang="en-US">
              <a:ea typeface="ＭＳ Ｐゴシック" charset="-128"/>
            </a:endParaRPr>
          </a:p>
        </p:txBody>
      </p:sp>
      <p:sp>
        <p:nvSpPr>
          <p:cNvPr id="118787" name="Rectangle 4"/>
          <p:cNvSpPr>
            <a:spLocks noChangeArrowheads="1"/>
          </p:cNvSpPr>
          <p:nvPr/>
        </p:nvSpPr>
        <p:spPr bwMode="auto">
          <a:xfrm>
            <a:off x="9088438" y="6562726"/>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Arial" charset="0"/>
                <a:ea typeface="ＭＳ Ｐゴシック" charset="-128"/>
              </a:defRPr>
            </a:lvl1pPr>
            <a:lvl2pPr marL="742950" indent="-285750" defTabSz="820738">
              <a:spcBef>
                <a:spcPct val="20000"/>
              </a:spcBef>
              <a:buChar char="–"/>
              <a:defRPr sz="2800">
                <a:solidFill>
                  <a:schemeClr val="tx1"/>
                </a:solidFill>
                <a:latin typeface="Arial" charset="0"/>
                <a:ea typeface="ＭＳ Ｐゴシック" charset="-128"/>
              </a:defRPr>
            </a:lvl2pPr>
            <a:lvl3pPr marL="1143000" indent="-228600" defTabSz="820738">
              <a:spcBef>
                <a:spcPct val="20000"/>
              </a:spcBef>
              <a:buChar char="•"/>
              <a:defRPr sz="2400">
                <a:solidFill>
                  <a:schemeClr val="tx1"/>
                </a:solidFill>
                <a:latin typeface="Arial" charset="0"/>
                <a:ea typeface="ＭＳ Ｐゴシック" charset="-128"/>
              </a:defRPr>
            </a:lvl3pPr>
            <a:lvl4pPr marL="1600200" indent="-228600" defTabSz="820738">
              <a:spcBef>
                <a:spcPct val="20000"/>
              </a:spcBef>
              <a:buChar char="–"/>
              <a:defRPr sz="2000">
                <a:solidFill>
                  <a:schemeClr val="tx1"/>
                </a:solidFill>
                <a:latin typeface="Arial" charset="0"/>
                <a:ea typeface="ＭＳ Ｐゴシック" charset="-128"/>
              </a:defRPr>
            </a:lvl4pPr>
            <a:lvl5pPr marL="2057400" indent="-228600" defTabSz="820738">
              <a:spcBef>
                <a:spcPct val="20000"/>
              </a:spcBef>
              <a:buChar char="»"/>
              <a:defRPr sz="2000">
                <a:solidFill>
                  <a:schemeClr val="tx1"/>
                </a:solidFill>
                <a:latin typeface="Arial" charset="0"/>
                <a:ea typeface="ＭＳ Ｐゴシック" charset="-128"/>
              </a:defRPr>
            </a:lvl5pPr>
            <a:lvl6pPr marL="25146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defTabSz="820738"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en-US" altLang="en-US" sz="1400" b="1" dirty="0"/>
              <a:t>Fig. 16-30, p. 384</a:t>
            </a:r>
          </a:p>
        </p:txBody>
      </p:sp>
      <p:sp>
        <p:nvSpPr>
          <p:cNvPr id="118788" name="Text Box 5"/>
          <p:cNvSpPr txBox="1">
            <a:spLocks noChangeArrowheads="1"/>
          </p:cNvSpPr>
          <p:nvPr/>
        </p:nvSpPr>
        <p:spPr bwMode="auto">
          <a:xfrm>
            <a:off x="5257800" y="2362201"/>
            <a:ext cx="434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en-US" altLang="en-US" sz="2800" b="1">
                <a:solidFill>
                  <a:srgbClr val="FF6600"/>
                </a:solidFill>
              </a:rPr>
              <a:t>Redshifted Galaxies</a:t>
            </a:r>
          </a:p>
        </p:txBody>
      </p:sp>
      <p:pic>
        <p:nvPicPr>
          <p:cNvPr id="118785" name="Picture 2" descr="16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131" y="2949"/>
            <a:ext cx="7577138" cy="678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B442121-0AD5-9747-AD55-D016B3C15684}"/>
              </a:ext>
            </a:extLst>
          </p:cNvPr>
          <p:cNvSpPr txBox="1"/>
          <p:nvPr/>
        </p:nvSpPr>
        <p:spPr>
          <a:xfrm>
            <a:off x="378822" y="169817"/>
            <a:ext cx="3396343" cy="1569660"/>
          </a:xfrm>
          <a:prstGeom prst="rect">
            <a:avLst/>
          </a:prstGeom>
          <a:solidFill>
            <a:srgbClr val="FFFF00"/>
          </a:solidFill>
        </p:spPr>
        <p:txBody>
          <a:bodyPr wrap="square" rtlCol="0">
            <a:spAutoFit/>
          </a:bodyPr>
          <a:lstStyle/>
          <a:p>
            <a:r>
              <a:rPr lang="en-US" sz="2400" b="1" dirty="0"/>
              <a:t>HOW to measure motion toward/away from us (blueshift/redshift)?</a:t>
            </a:r>
          </a:p>
          <a:p>
            <a:r>
              <a:rPr lang="en-US" sz="2400" b="1" dirty="0"/>
              <a:t>SPECTRAL LINES</a:t>
            </a:r>
          </a:p>
        </p:txBody>
      </p:sp>
      <p:sp>
        <p:nvSpPr>
          <p:cNvPr id="3" name="TextBox 2">
            <a:extLst>
              <a:ext uri="{FF2B5EF4-FFF2-40B4-BE49-F238E27FC236}">
                <a16:creationId xmlns:a16="http://schemas.microsoft.com/office/drawing/2014/main" id="{3F2B59E8-134B-F744-AC28-8FBE7002C0EC}"/>
              </a:ext>
            </a:extLst>
          </p:cNvPr>
          <p:cNvSpPr txBox="1"/>
          <p:nvPr/>
        </p:nvSpPr>
        <p:spPr>
          <a:xfrm>
            <a:off x="339633" y="2011680"/>
            <a:ext cx="3459712" cy="2554545"/>
          </a:xfrm>
          <a:prstGeom prst="rect">
            <a:avLst/>
          </a:prstGeom>
          <a:solidFill>
            <a:schemeClr val="accent5">
              <a:lumMod val="20000"/>
              <a:lumOff val="80000"/>
            </a:schemeClr>
          </a:solidFill>
        </p:spPr>
        <p:txBody>
          <a:bodyPr wrap="square" rtlCol="0">
            <a:spAutoFit/>
          </a:bodyPr>
          <a:lstStyle/>
          <a:p>
            <a:r>
              <a:rPr lang="en-US" sz="2000" b="1" dirty="0"/>
              <a:t>Each element’s atoms in GAS ``resonates” (like a tuning fork) at different frequencies/wavelengths of light.</a:t>
            </a:r>
          </a:p>
          <a:p>
            <a:endParaRPr lang="en-US" sz="2000" b="1" dirty="0"/>
          </a:p>
          <a:p>
            <a:pPr marL="342900" indent="-342900">
              <a:buFont typeface="Wingdings" pitchFamily="2" charset="2"/>
              <a:buChar char="à"/>
            </a:pPr>
            <a:r>
              <a:rPr lang="en-US" sz="2000" b="1" dirty="0">
                <a:sym typeface="Wingdings" pitchFamily="2" charset="2"/>
              </a:rPr>
              <a:t>Emission (“UP”) lines or Absorption (“DOWN”) lines</a:t>
            </a:r>
          </a:p>
        </p:txBody>
      </p:sp>
      <p:sp>
        <p:nvSpPr>
          <p:cNvPr id="4" name="TextBox 3">
            <a:extLst>
              <a:ext uri="{FF2B5EF4-FFF2-40B4-BE49-F238E27FC236}">
                <a16:creationId xmlns:a16="http://schemas.microsoft.com/office/drawing/2014/main" id="{96D467DE-5DE0-9C4E-BF92-B80A38EFABEE}"/>
              </a:ext>
            </a:extLst>
          </p:cNvPr>
          <p:cNvSpPr txBox="1"/>
          <p:nvPr/>
        </p:nvSpPr>
        <p:spPr>
          <a:xfrm>
            <a:off x="6139543" y="313509"/>
            <a:ext cx="1959428" cy="378822"/>
          </a:xfrm>
          <a:prstGeom prst="rect">
            <a:avLst/>
          </a:prstGeom>
          <a:solidFill>
            <a:schemeClr val="accent6">
              <a:lumMod val="20000"/>
              <a:lumOff val="80000"/>
            </a:schemeClr>
          </a:solidFill>
        </p:spPr>
        <p:txBody>
          <a:bodyPr wrap="square" rtlCol="0">
            <a:spAutoFit/>
          </a:bodyPr>
          <a:lstStyle/>
          <a:p>
            <a:r>
              <a:rPr lang="en-US" dirty="0"/>
              <a:t>Emission lines</a:t>
            </a:r>
          </a:p>
        </p:txBody>
      </p:sp>
      <p:cxnSp>
        <p:nvCxnSpPr>
          <p:cNvPr id="6" name="Straight Arrow Connector 5">
            <a:extLst>
              <a:ext uri="{FF2B5EF4-FFF2-40B4-BE49-F238E27FC236}">
                <a16:creationId xmlns:a16="http://schemas.microsoft.com/office/drawing/2014/main" id="{AF4D07C8-0FCD-344B-9436-090FBEB684E5}"/>
              </a:ext>
            </a:extLst>
          </p:cNvPr>
          <p:cNvCxnSpPr/>
          <p:nvPr/>
        </p:nvCxnSpPr>
        <p:spPr>
          <a:xfrm flipH="1">
            <a:off x="6949440" y="770709"/>
            <a:ext cx="378823" cy="692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EA0E4CB-EC0E-C043-BCBF-5D27A7E26DDC}"/>
              </a:ext>
            </a:extLst>
          </p:cNvPr>
          <p:cNvCxnSpPr>
            <a:cxnSpLocks/>
          </p:cNvCxnSpPr>
          <p:nvPr/>
        </p:nvCxnSpPr>
        <p:spPr>
          <a:xfrm flipH="1">
            <a:off x="4990011" y="736963"/>
            <a:ext cx="958657" cy="1002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E9B598E-EB34-E44D-9006-4EE0798B47CA}"/>
              </a:ext>
            </a:extLst>
          </p:cNvPr>
          <p:cNvCxnSpPr>
            <a:cxnSpLocks/>
          </p:cNvCxnSpPr>
          <p:nvPr/>
        </p:nvCxnSpPr>
        <p:spPr>
          <a:xfrm>
            <a:off x="8098971" y="499179"/>
            <a:ext cx="989467" cy="237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B89A4A3-E7A7-8841-94E8-A7F1FBAF824D}"/>
              </a:ext>
            </a:extLst>
          </p:cNvPr>
          <p:cNvCxnSpPr>
            <a:cxnSpLocks/>
          </p:cNvCxnSpPr>
          <p:nvPr/>
        </p:nvCxnSpPr>
        <p:spPr>
          <a:xfrm>
            <a:off x="6949440" y="2406699"/>
            <a:ext cx="653143" cy="14076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6955CB1-86AA-E74A-9168-C041847EBDAE}"/>
              </a:ext>
            </a:extLst>
          </p:cNvPr>
          <p:cNvCxnSpPr>
            <a:cxnSpLocks/>
          </p:cNvCxnSpPr>
          <p:nvPr/>
        </p:nvCxnSpPr>
        <p:spPr>
          <a:xfrm>
            <a:off x="9244897" y="1739477"/>
            <a:ext cx="953588" cy="18136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A2F28A4-A973-3B4E-B51E-4EF8F20E906D}"/>
              </a:ext>
            </a:extLst>
          </p:cNvPr>
          <p:cNvCxnSpPr>
            <a:cxnSpLocks/>
          </p:cNvCxnSpPr>
          <p:nvPr/>
        </p:nvCxnSpPr>
        <p:spPr>
          <a:xfrm>
            <a:off x="4769746" y="2876355"/>
            <a:ext cx="699593" cy="19046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6A6729C-5337-A04B-9CBC-6CAB0119A617}"/>
              </a:ext>
            </a:extLst>
          </p:cNvPr>
          <p:cNvSpPr/>
          <p:nvPr/>
        </p:nvSpPr>
        <p:spPr>
          <a:xfrm>
            <a:off x="5352657" y="2599918"/>
            <a:ext cx="1758996" cy="369332"/>
          </a:xfrm>
          <a:prstGeom prst="rect">
            <a:avLst/>
          </a:prstGeom>
        </p:spPr>
        <p:txBody>
          <a:bodyPr wrap="square">
            <a:spAutoFit/>
          </a:bodyPr>
          <a:lstStyle/>
          <a:p>
            <a:r>
              <a:rPr lang="en-US" dirty="0"/>
              <a:t>Absorption lines</a:t>
            </a:r>
          </a:p>
        </p:txBody>
      </p:sp>
      <p:cxnSp>
        <p:nvCxnSpPr>
          <p:cNvPr id="25" name="Straight Arrow Connector 24">
            <a:extLst>
              <a:ext uri="{FF2B5EF4-FFF2-40B4-BE49-F238E27FC236}">
                <a16:creationId xmlns:a16="http://schemas.microsoft.com/office/drawing/2014/main" id="{6AE711C5-8921-EC49-9DFB-41A1A366E277}"/>
              </a:ext>
            </a:extLst>
          </p:cNvPr>
          <p:cNvCxnSpPr>
            <a:cxnSpLocks/>
          </p:cNvCxnSpPr>
          <p:nvPr/>
        </p:nvCxnSpPr>
        <p:spPr>
          <a:xfrm flipH="1" flipV="1">
            <a:off x="5795913" y="2397005"/>
            <a:ext cx="475721" cy="224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238A739-DAD9-1B40-BD79-A377A7CB2202}"/>
              </a:ext>
            </a:extLst>
          </p:cNvPr>
          <p:cNvCxnSpPr>
            <a:cxnSpLocks/>
          </p:cNvCxnSpPr>
          <p:nvPr/>
        </p:nvCxnSpPr>
        <p:spPr>
          <a:xfrm flipH="1">
            <a:off x="5276129" y="2672208"/>
            <a:ext cx="5161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89DD79F-A979-7A49-8438-D484634C57FD}"/>
              </a:ext>
            </a:extLst>
          </p:cNvPr>
          <p:cNvCxnSpPr>
            <a:cxnSpLocks/>
          </p:cNvCxnSpPr>
          <p:nvPr/>
        </p:nvCxnSpPr>
        <p:spPr>
          <a:xfrm>
            <a:off x="5352657" y="3084227"/>
            <a:ext cx="528502" cy="21563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27E2E6D-731F-BA44-87E3-BD9B86A97432}"/>
              </a:ext>
            </a:extLst>
          </p:cNvPr>
          <p:cNvSpPr txBox="1"/>
          <p:nvPr/>
        </p:nvSpPr>
        <p:spPr>
          <a:xfrm>
            <a:off x="560045" y="4838428"/>
            <a:ext cx="2910823" cy="1631216"/>
          </a:xfrm>
          <a:prstGeom prst="rect">
            <a:avLst/>
          </a:prstGeom>
          <a:solidFill>
            <a:srgbClr val="FF0000"/>
          </a:solidFill>
        </p:spPr>
        <p:txBody>
          <a:bodyPr wrap="square" rtlCol="0">
            <a:spAutoFit/>
          </a:bodyPr>
          <a:lstStyle/>
          <a:p>
            <a:r>
              <a:rPr lang="en-US" sz="2000" b="1" dirty="0"/>
              <a:t>Motion away from us shifts lines to longer wavelengths (RED) by a factor (1+z), where z is REDSHIFT</a:t>
            </a:r>
          </a:p>
        </p:txBody>
      </p:sp>
      <p:sp>
        <p:nvSpPr>
          <p:cNvPr id="30" name="TextBox 29">
            <a:extLst>
              <a:ext uri="{FF2B5EF4-FFF2-40B4-BE49-F238E27FC236}">
                <a16:creationId xmlns:a16="http://schemas.microsoft.com/office/drawing/2014/main" id="{723848BD-3977-E549-ABA9-914B050DA9AB}"/>
              </a:ext>
            </a:extLst>
          </p:cNvPr>
          <p:cNvSpPr txBox="1"/>
          <p:nvPr/>
        </p:nvSpPr>
        <p:spPr>
          <a:xfrm>
            <a:off x="7602583" y="5368834"/>
            <a:ext cx="2390503" cy="400110"/>
          </a:xfrm>
          <a:prstGeom prst="rect">
            <a:avLst/>
          </a:prstGeom>
          <a:noFill/>
        </p:spPr>
        <p:txBody>
          <a:bodyPr wrap="square" rtlCol="0">
            <a:spAutoFit/>
          </a:bodyPr>
          <a:lstStyle/>
          <a:p>
            <a:r>
              <a:rPr lang="en-US" sz="2000" b="1" dirty="0">
                <a:solidFill>
                  <a:srgbClr val="FF0000"/>
                </a:solidFill>
              </a:rPr>
              <a:t>REDSHIFT z=0.1</a:t>
            </a:r>
          </a:p>
        </p:txBody>
      </p:sp>
    </p:spTree>
    <p:extLst>
      <p:ext uri="{BB962C8B-B14F-4D97-AF65-F5344CB8AC3E}">
        <p14:creationId xmlns:p14="http://schemas.microsoft.com/office/powerpoint/2010/main" val="4205003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1981200" y="17464"/>
            <a:ext cx="8229600" cy="896937"/>
          </a:xfrm>
          <a:solidFill>
            <a:srgbClr val="FF0000"/>
          </a:solidFill>
        </p:spPr>
        <p:txBody>
          <a:bodyPr/>
          <a:lstStyle/>
          <a:p>
            <a:pPr algn="ctr" eaLnBrk="1" hangingPunct="1"/>
            <a:r>
              <a:rPr lang="en-US" altLang="en-US" b="1" dirty="0">
                <a:ea typeface="ＭＳ Ｐゴシック" charset="-128"/>
              </a:rPr>
              <a:t>EXPANDING UNIVERSE</a:t>
            </a:r>
          </a:p>
        </p:txBody>
      </p:sp>
      <p:sp>
        <p:nvSpPr>
          <p:cNvPr id="116738" name="Rectangle 3"/>
          <p:cNvSpPr>
            <a:spLocks noGrp="1" noChangeArrowheads="1"/>
          </p:cNvSpPr>
          <p:nvPr>
            <p:ph type="body" idx="1"/>
          </p:nvPr>
        </p:nvSpPr>
        <p:spPr>
          <a:xfrm>
            <a:off x="463612" y="1003664"/>
            <a:ext cx="9449316" cy="4731210"/>
          </a:xfrm>
          <a:solidFill>
            <a:schemeClr val="bg1">
              <a:lumMod val="95000"/>
            </a:schemeClr>
          </a:solidFill>
        </p:spPr>
        <p:txBody>
          <a:bodyPr>
            <a:normAutofit/>
          </a:bodyPr>
          <a:lstStyle/>
          <a:p>
            <a:pPr eaLnBrk="1" hangingPunct="1"/>
            <a:r>
              <a:rPr lang="en-US" altLang="en-US" sz="3200" dirty="0">
                <a:ea typeface="ＭＳ Ｐゴシック" charset="-128"/>
              </a:rPr>
              <a:t>Edwin Hubble, c.1925,  </a:t>
            </a:r>
            <a:r>
              <a:rPr lang="en-US" altLang="en-US" sz="3200" dirty="0">
                <a:solidFill>
                  <a:srgbClr val="A50021"/>
                </a:solidFill>
                <a:ea typeface="ＭＳ Ｐゴシック" charset="-128"/>
              </a:rPr>
              <a:t>showed `galaxies VERY FAR + BIG</a:t>
            </a:r>
            <a:endParaRPr lang="en-US" altLang="en-US" b="1" i="1" u="sng" dirty="0">
              <a:solidFill>
                <a:srgbClr val="660066"/>
              </a:solidFill>
              <a:ea typeface="ＭＳ Ｐゴシック" charset="-128"/>
            </a:endParaRPr>
          </a:p>
          <a:p>
            <a:pPr lvl="1" eaLnBrk="1" hangingPunct="1"/>
            <a:r>
              <a:rPr lang="en-US" altLang="en-US" sz="2800" dirty="0">
                <a:ea typeface="ＭＳ Ｐゴシック" charset="-128"/>
              </a:rPr>
              <a:t>Used relatively new Mt Wilson 2.5m scope</a:t>
            </a:r>
          </a:p>
          <a:p>
            <a:pPr eaLnBrk="1" hangingPunct="1"/>
            <a:r>
              <a:rPr lang="en-US" altLang="en-US" sz="3200" i="1" u="sng" dirty="0">
                <a:solidFill>
                  <a:srgbClr val="FF0000"/>
                </a:solidFill>
                <a:ea typeface="ＭＳ Ｐゴシック" charset="-128"/>
              </a:rPr>
              <a:t>1927</a:t>
            </a:r>
            <a:r>
              <a:rPr lang="en-US" altLang="en-US" sz="3200" i="1" dirty="0">
                <a:solidFill>
                  <a:srgbClr val="FF0000"/>
                </a:solidFill>
                <a:ea typeface="ＭＳ Ｐゴシック" charset="-128"/>
              </a:rPr>
              <a:t> Based on Einstein’s equations and Hubble’s early observations, Fr. Georges </a:t>
            </a:r>
            <a:r>
              <a:rPr lang="en-US" altLang="en-US" sz="3200" i="1" dirty="0" err="1">
                <a:solidFill>
                  <a:srgbClr val="FF0000"/>
                </a:solidFill>
                <a:ea typeface="ＭＳ Ｐゴシック" charset="-128"/>
              </a:rPr>
              <a:t>Lemaître</a:t>
            </a:r>
            <a:r>
              <a:rPr lang="en-US" altLang="en-US" sz="3200" i="1" dirty="0">
                <a:solidFill>
                  <a:srgbClr val="FF0000"/>
                </a:solidFill>
                <a:ea typeface="ＭＳ Ｐゴシック" charset="-128"/>
              </a:rPr>
              <a:t> proposed galaxies moving away from us </a:t>
            </a:r>
            <a:r>
              <a:rPr lang="en-US" altLang="en-US" sz="3200" i="1" dirty="0">
                <a:solidFill>
                  <a:srgbClr val="FF0000"/>
                </a:solidFill>
                <a:ea typeface="ＭＳ Ｐゴシック" charset="-128"/>
                <a:sym typeface="Wingdings" charset="2"/>
              </a:rPr>
              <a:t> </a:t>
            </a:r>
            <a:r>
              <a:rPr lang="en-US" altLang="en-US" sz="3200" i="1" dirty="0">
                <a:solidFill>
                  <a:srgbClr val="FF0000"/>
                </a:solidFill>
                <a:ea typeface="ＭＳ Ｐゴシック" charset="-128"/>
              </a:rPr>
              <a:t>expanding Universe – published in French, 177 citations</a:t>
            </a:r>
          </a:p>
          <a:p>
            <a:pPr eaLnBrk="1" hangingPunct="1"/>
            <a:r>
              <a:rPr lang="en-US" altLang="en-US" sz="3200" i="1" u="sng" dirty="0">
                <a:solidFill>
                  <a:srgbClr val="7030A0"/>
                </a:solidFill>
                <a:ea typeface="ＭＳ Ｐゴシック" charset="-128"/>
              </a:rPr>
              <a:t>1929</a:t>
            </a:r>
            <a:r>
              <a:rPr lang="en-US" altLang="en-US" sz="3200" i="1" dirty="0">
                <a:solidFill>
                  <a:srgbClr val="7030A0"/>
                </a:solidFill>
                <a:ea typeface="ＭＳ Ｐゴシック" charset="-128"/>
              </a:rPr>
              <a:t> Based on data, Edwin Hubble proposed similarly – published in English, 718 citations</a:t>
            </a:r>
          </a:p>
        </p:txBody>
      </p:sp>
      <p:sp>
        <p:nvSpPr>
          <p:cNvPr id="4" name="TextBox 3"/>
          <p:cNvSpPr txBox="1"/>
          <p:nvPr/>
        </p:nvSpPr>
        <p:spPr>
          <a:xfrm>
            <a:off x="10092545" y="3133606"/>
            <a:ext cx="1219200" cy="369332"/>
          </a:xfrm>
          <a:prstGeom prst="rect">
            <a:avLst/>
          </a:prstGeom>
          <a:solidFill>
            <a:srgbClr val="FFFF00"/>
          </a:solidFill>
        </p:spPr>
        <p:txBody>
          <a:bodyPr wrap="square" rtlCol="0">
            <a:spAutoFit/>
          </a:bodyPr>
          <a:lstStyle/>
          <a:p>
            <a:r>
              <a:rPr lang="en-US" dirty="0"/>
              <a:t>E. Hubble</a:t>
            </a:r>
          </a:p>
        </p:txBody>
      </p:sp>
      <p:sp>
        <p:nvSpPr>
          <p:cNvPr id="5" name="TextBox 4"/>
          <p:cNvSpPr txBox="1"/>
          <p:nvPr/>
        </p:nvSpPr>
        <p:spPr>
          <a:xfrm>
            <a:off x="9912928" y="5908851"/>
            <a:ext cx="1942692" cy="369332"/>
          </a:xfrm>
          <a:prstGeom prst="rect">
            <a:avLst/>
          </a:prstGeom>
          <a:solidFill>
            <a:srgbClr val="FFFF00"/>
          </a:solidFill>
        </p:spPr>
        <p:txBody>
          <a:bodyPr wrap="square" rtlCol="0">
            <a:spAutoFit/>
          </a:bodyPr>
          <a:lstStyle/>
          <a:p>
            <a:r>
              <a:rPr lang="en-US" dirty="0"/>
              <a:t>Fr. G. </a:t>
            </a:r>
            <a:r>
              <a:rPr lang="en-US" dirty="0" err="1"/>
              <a:t>Lemaître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2545" y="1145260"/>
            <a:ext cx="1392166" cy="17574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446" y="4216762"/>
            <a:ext cx="1155656" cy="1518112"/>
          </a:xfrm>
          <a:prstGeom prst="rect">
            <a:avLst/>
          </a:prstGeom>
        </p:spPr>
      </p:pic>
      <p:sp>
        <p:nvSpPr>
          <p:cNvPr id="2" name="TextBox 1">
            <a:extLst>
              <a:ext uri="{FF2B5EF4-FFF2-40B4-BE49-F238E27FC236}">
                <a16:creationId xmlns:a16="http://schemas.microsoft.com/office/drawing/2014/main" id="{C125D58E-CB86-CE4A-A525-D49E75518598}"/>
              </a:ext>
            </a:extLst>
          </p:cNvPr>
          <p:cNvSpPr txBox="1"/>
          <p:nvPr/>
        </p:nvSpPr>
        <p:spPr>
          <a:xfrm>
            <a:off x="2219103" y="5678018"/>
            <a:ext cx="6594765" cy="830997"/>
          </a:xfrm>
          <a:prstGeom prst="rect">
            <a:avLst/>
          </a:prstGeom>
          <a:solidFill>
            <a:srgbClr val="FFC000"/>
          </a:solidFill>
        </p:spPr>
        <p:txBody>
          <a:bodyPr wrap="square" rtlCol="0">
            <a:spAutoFit/>
          </a:bodyPr>
          <a:lstStyle/>
          <a:p>
            <a:r>
              <a:rPr lang="en-US" sz="2400" i="1" dirty="0"/>
              <a:t>Both nominated for Nobel Prize (Hubble 1953, </a:t>
            </a:r>
            <a:r>
              <a:rPr lang="en-US" sz="2400" i="1" dirty="0" err="1"/>
              <a:t>Lemaître</a:t>
            </a:r>
            <a:r>
              <a:rPr lang="en-US" sz="2400" i="1" dirty="0"/>
              <a:t> 1954)</a:t>
            </a:r>
          </a:p>
        </p:txBody>
      </p:sp>
    </p:spTree>
    <p:extLst>
      <p:ext uri="{BB962C8B-B14F-4D97-AF65-F5344CB8AC3E}">
        <p14:creationId xmlns:p14="http://schemas.microsoft.com/office/powerpoint/2010/main" val="2351777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pPr eaLnBrk="1" hangingPunct="1"/>
            <a:endParaRPr lang="en-US" altLang="en-US">
              <a:ea typeface="MS PGothic" charset="-128"/>
            </a:endParaRPr>
          </a:p>
        </p:txBody>
      </p:sp>
      <p:sp>
        <p:nvSpPr>
          <p:cNvPr id="14339" name="Rectangle 3"/>
          <p:cNvSpPr>
            <a:spLocks noChangeArrowheads="1"/>
          </p:cNvSpPr>
          <p:nvPr/>
        </p:nvSpPr>
        <p:spPr bwMode="auto">
          <a:xfrm>
            <a:off x="9088438" y="6562726"/>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Arial" charset="0"/>
                <a:ea typeface="MS PGothic" charset="-128"/>
              </a:defRPr>
            </a:lvl1pPr>
            <a:lvl2pPr marL="742950" indent="-285750" defTabSz="820738">
              <a:spcBef>
                <a:spcPct val="20000"/>
              </a:spcBef>
              <a:buChar char="–"/>
              <a:defRPr sz="2800">
                <a:solidFill>
                  <a:schemeClr val="tx1"/>
                </a:solidFill>
                <a:latin typeface="Arial" charset="0"/>
                <a:ea typeface="MS PGothic" charset="-128"/>
              </a:defRPr>
            </a:lvl2pPr>
            <a:lvl3pPr marL="1143000" indent="-228600" defTabSz="820738">
              <a:spcBef>
                <a:spcPct val="20000"/>
              </a:spcBef>
              <a:buChar char="•"/>
              <a:defRPr sz="2400">
                <a:solidFill>
                  <a:schemeClr val="tx1"/>
                </a:solidFill>
                <a:latin typeface="Arial" charset="0"/>
                <a:ea typeface="MS PGothic" charset="-128"/>
              </a:defRPr>
            </a:lvl3pPr>
            <a:lvl4pPr marL="1600200" indent="-228600" defTabSz="820738">
              <a:spcBef>
                <a:spcPct val="20000"/>
              </a:spcBef>
              <a:buChar char="–"/>
              <a:defRPr sz="2000">
                <a:solidFill>
                  <a:schemeClr val="tx1"/>
                </a:solidFill>
                <a:latin typeface="Arial" charset="0"/>
                <a:ea typeface="MS PGothic" charset="-128"/>
              </a:defRPr>
            </a:lvl4pPr>
            <a:lvl5pPr marL="2057400" indent="-228600" defTabSz="820738">
              <a:spcBef>
                <a:spcPct val="20000"/>
              </a:spcBef>
              <a:buChar char="»"/>
              <a:defRPr sz="2000">
                <a:solidFill>
                  <a:schemeClr val="tx1"/>
                </a:solidFill>
                <a:latin typeface="Arial" charset="0"/>
                <a:ea typeface="MS PGothic" charset="-128"/>
              </a:defRPr>
            </a:lvl5pPr>
            <a:lvl6pPr marL="2514600" indent="-228600" defTabSz="820738"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defTabSz="820738"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defTabSz="820738"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defTabSz="820738" eaLnBrk="0" fontAlgn="base" hangingPunct="0">
              <a:spcBef>
                <a:spcPct val="20000"/>
              </a:spcBef>
              <a:spcAft>
                <a:spcPct val="0"/>
              </a:spcAft>
              <a:buChar char="»"/>
              <a:defRPr sz="2000">
                <a:solidFill>
                  <a:schemeClr val="tx1"/>
                </a:solidFill>
                <a:latin typeface="Arial" charset="0"/>
                <a:ea typeface="MS PGothic" charset="-128"/>
              </a:defRPr>
            </a:lvl9pPr>
          </a:lstStyle>
          <a:p>
            <a:pPr algn="r">
              <a:spcBef>
                <a:spcPct val="0"/>
              </a:spcBef>
              <a:buFontTx/>
              <a:buNone/>
            </a:pPr>
            <a:r>
              <a:rPr lang="en-US" altLang="en-US" sz="1400" b="1" dirty="0"/>
              <a:t>Fig. 17-9a</a:t>
            </a:r>
          </a:p>
        </p:txBody>
      </p:sp>
      <p:pic>
        <p:nvPicPr>
          <p:cNvPr id="14340" name="Picture 4" descr="170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533400"/>
            <a:ext cx="654050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170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343400"/>
            <a:ext cx="6096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6"/>
          <p:cNvSpPr txBox="1">
            <a:spLocks noChangeArrowheads="1"/>
          </p:cNvSpPr>
          <p:nvPr/>
        </p:nvSpPr>
        <p:spPr bwMode="auto">
          <a:xfrm>
            <a:off x="3733800" y="6858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800" b="1"/>
              <a:t>spectrum</a:t>
            </a:r>
          </a:p>
        </p:txBody>
      </p:sp>
      <p:sp>
        <p:nvSpPr>
          <p:cNvPr id="14343" name="Text Box 7"/>
          <p:cNvSpPr txBox="1">
            <a:spLocks noChangeArrowheads="1"/>
          </p:cNvSpPr>
          <p:nvPr/>
        </p:nvSpPr>
        <p:spPr bwMode="auto">
          <a:xfrm>
            <a:off x="5486400" y="6096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600" b="1"/>
              <a:t>Photographic plate</a:t>
            </a:r>
          </a:p>
        </p:txBody>
      </p:sp>
      <p:sp>
        <p:nvSpPr>
          <p:cNvPr id="14344" name="Text Box 8"/>
          <p:cNvSpPr txBox="1">
            <a:spLocks noChangeArrowheads="1"/>
          </p:cNvSpPr>
          <p:nvPr/>
        </p:nvSpPr>
        <p:spPr bwMode="auto">
          <a:xfrm>
            <a:off x="2667000" y="4648201"/>
            <a:ext cx="1752600" cy="1006475"/>
          </a:xfrm>
          <a:prstGeom prst="rect">
            <a:avLst/>
          </a:prstGeom>
          <a:solidFill>
            <a:schemeClr val="accent2">
              <a:lumMod val="20000"/>
              <a:lumOff val="80000"/>
            </a:schemeClr>
          </a:solidFill>
          <a:ln>
            <a:noFill/>
          </a:ln>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2000" b="1" dirty="0"/>
              <a:t>Plot of spectral brightness</a:t>
            </a:r>
          </a:p>
        </p:txBody>
      </p:sp>
      <p:sp>
        <p:nvSpPr>
          <p:cNvPr id="14345" name="Text Box 9"/>
          <p:cNvSpPr txBox="1">
            <a:spLocks noChangeArrowheads="1"/>
          </p:cNvSpPr>
          <p:nvPr/>
        </p:nvSpPr>
        <p:spPr bwMode="auto">
          <a:xfrm>
            <a:off x="8153400" y="4648200"/>
            <a:ext cx="251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2400" b="1" dirty="0">
                <a:solidFill>
                  <a:srgbClr val="FF0000"/>
                </a:solidFill>
              </a:rPr>
              <a:t>Redshift z=0.16</a:t>
            </a:r>
          </a:p>
        </p:txBody>
      </p:sp>
      <p:pic>
        <p:nvPicPr>
          <p:cNvPr id="1434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066800"/>
            <a:ext cx="22256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 Box 11"/>
          <p:cNvSpPr txBox="1">
            <a:spLocks noChangeArrowheads="1"/>
          </p:cNvSpPr>
          <p:nvPr/>
        </p:nvSpPr>
        <p:spPr bwMode="auto">
          <a:xfrm>
            <a:off x="1524000" y="2819400"/>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800" b="1">
                <a:solidFill>
                  <a:schemeClr val="bg1"/>
                </a:solidFill>
              </a:rPr>
              <a:t>Optical image (Mt. Palomar)</a:t>
            </a:r>
          </a:p>
        </p:txBody>
      </p:sp>
      <p:sp>
        <p:nvSpPr>
          <p:cNvPr id="14348" name="Text Box 12"/>
          <p:cNvSpPr txBox="1">
            <a:spLocks noChangeArrowheads="1"/>
          </p:cNvSpPr>
          <p:nvPr/>
        </p:nvSpPr>
        <p:spPr bwMode="auto">
          <a:xfrm>
            <a:off x="1676400" y="685801"/>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2000" b="1">
                <a:solidFill>
                  <a:schemeClr val="accent2"/>
                </a:solidFill>
              </a:rPr>
              <a:t>"star" has jet!</a:t>
            </a:r>
          </a:p>
        </p:txBody>
      </p:sp>
      <p:sp>
        <p:nvSpPr>
          <p:cNvPr id="14349" name="TextBox 1"/>
          <p:cNvSpPr txBox="1">
            <a:spLocks noChangeArrowheads="1"/>
          </p:cNvSpPr>
          <p:nvPr/>
        </p:nvSpPr>
        <p:spPr bwMode="auto">
          <a:xfrm>
            <a:off x="1752600" y="3176"/>
            <a:ext cx="8915400" cy="4619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gn="ctr" eaLnBrk="1" hangingPunct="1">
              <a:spcBef>
                <a:spcPct val="0"/>
              </a:spcBef>
              <a:buFontTx/>
              <a:buNone/>
            </a:pPr>
            <a:r>
              <a:rPr lang="en-US" altLang="en-US" sz="2400" b="1" dirty="0"/>
              <a:t>1963 -- Discovery of Quasars </a:t>
            </a:r>
          </a:p>
        </p:txBody>
      </p:sp>
      <p:sp>
        <p:nvSpPr>
          <p:cNvPr id="2" name="TextBox 1">
            <a:extLst>
              <a:ext uri="{FF2B5EF4-FFF2-40B4-BE49-F238E27FC236}">
                <a16:creationId xmlns:a16="http://schemas.microsoft.com/office/drawing/2014/main" id="{78F5E6B0-17CA-D34B-AFEC-E691D5C0DF20}"/>
              </a:ext>
            </a:extLst>
          </p:cNvPr>
          <p:cNvSpPr txBox="1"/>
          <p:nvPr/>
        </p:nvSpPr>
        <p:spPr>
          <a:xfrm>
            <a:off x="418010" y="4506687"/>
            <a:ext cx="1985555" cy="1323439"/>
          </a:xfrm>
          <a:prstGeom prst="rect">
            <a:avLst/>
          </a:prstGeom>
          <a:solidFill>
            <a:schemeClr val="accent6">
              <a:lumMod val="20000"/>
              <a:lumOff val="80000"/>
            </a:schemeClr>
          </a:solidFill>
        </p:spPr>
        <p:txBody>
          <a:bodyPr wrap="square" rtlCol="0">
            <a:spAutoFit/>
          </a:bodyPr>
          <a:lstStyle/>
          <a:p>
            <a:r>
              <a:rPr lang="en-US" sz="2000" b="1" dirty="0"/>
              <a:t>Weird ``stars”: emission lines (unusual), HUGE redshifts!</a:t>
            </a:r>
          </a:p>
        </p:txBody>
      </p:sp>
    </p:spTree>
    <p:extLst>
      <p:ext uri="{BB962C8B-B14F-4D97-AF65-F5344CB8AC3E}">
        <p14:creationId xmlns:p14="http://schemas.microsoft.com/office/powerpoint/2010/main" val="21631806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Text Box 7"/>
          <p:cNvSpPr txBox="1">
            <a:spLocks noChangeArrowheads="1"/>
          </p:cNvSpPr>
          <p:nvPr/>
        </p:nvSpPr>
        <p:spPr bwMode="auto">
          <a:xfrm>
            <a:off x="5603875" y="6067426"/>
            <a:ext cx="502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2400" b="1" dirty="0"/>
              <a:t>Various views of Quasar 3C 273 with Host Galaxy</a:t>
            </a:r>
          </a:p>
        </p:txBody>
      </p:sp>
      <p:sp>
        <p:nvSpPr>
          <p:cNvPr id="49154" name="Rectangle 2" hidden="1"/>
          <p:cNvSpPr>
            <a:spLocks noGrp="1" noChangeArrowheads="1"/>
          </p:cNvSpPr>
          <p:nvPr>
            <p:ph type="title"/>
          </p:nvPr>
        </p:nvSpPr>
        <p:spPr/>
        <p:txBody>
          <a:bodyPr/>
          <a:lstStyle/>
          <a:p>
            <a:pPr eaLnBrk="1" hangingPunct="1"/>
            <a:endParaRPr lang="en-US" altLang="en-US">
              <a:ea typeface="MS PGothic" charset="-128"/>
            </a:endParaRPr>
          </a:p>
        </p:txBody>
      </p:sp>
      <p:sp>
        <p:nvSpPr>
          <p:cNvPr id="49155" name="Rectangle 3"/>
          <p:cNvSpPr>
            <a:spLocks noChangeArrowheads="1"/>
          </p:cNvSpPr>
          <p:nvPr/>
        </p:nvSpPr>
        <p:spPr bwMode="auto">
          <a:xfrm>
            <a:off x="9088438" y="6562726"/>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Arial" charset="0"/>
                <a:ea typeface="MS PGothic" charset="-128"/>
              </a:defRPr>
            </a:lvl1pPr>
            <a:lvl2pPr marL="742950" indent="-285750" defTabSz="820738">
              <a:spcBef>
                <a:spcPct val="20000"/>
              </a:spcBef>
              <a:buChar char="–"/>
              <a:defRPr sz="2800">
                <a:solidFill>
                  <a:schemeClr val="tx1"/>
                </a:solidFill>
                <a:latin typeface="Arial" charset="0"/>
                <a:ea typeface="MS PGothic" charset="-128"/>
              </a:defRPr>
            </a:lvl2pPr>
            <a:lvl3pPr marL="1143000" indent="-228600" defTabSz="820738">
              <a:spcBef>
                <a:spcPct val="20000"/>
              </a:spcBef>
              <a:buChar char="•"/>
              <a:defRPr sz="2400">
                <a:solidFill>
                  <a:schemeClr val="tx1"/>
                </a:solidFill>
                <a:latin typeface="Arial" charset="0"/>
                <a:ea typeface="MS PGothic" charset="-128"/>
              </a:defRPr>
            </a:lvl3pPr>
            <a:lvl4pPr marL="1600200" indent="-228600" defTabSz="820738">
              <a:spcBef>
                <a:spcPct val="20000"/>
              </a:spcBef>
              <a:buChar char="–"/>
              <a:defRPr sz="2000">
                <a:solidFill>
                  <a:schemeClr val="tx1"/>
                </a:solidFill>
                <a:latin typeface="Arial" charset="0"/>
                <a:ea typeface="MS PGothic" charset="-128"/>
              </a:defRPr>
            </a:lvl4pPr>
            <a:lvl5pPr marL="2057400" indent="-228600" defTabSz="820738">
              <a:spcBef>
                <a:spcPct val="20000"/>
              </a:spcBef>
              <a:buChar char="»"/>
              <a:defRPr sz="2000">
                <a:solidFill>
                  <a:schemeClr val="tx1"/>
                </a:solidFill>
                <a:latin typeface="Arial" charset="0"/>
                <a:ea typeface="MS PGothic" charset="-128"/>
              </a:defRPr>
            </a:lvl5pPr>
            <a:lvl6pPr marL="2514600" indent="-228600" defTabSz="820738"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defTabSz="820738"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defTabSz="820738"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defTabSz="820738" eaLnBrk="0" fontAlgn="base" hangingPunct="0">
              <a:spcBef>
                <a:spcPct val="20000"/>
              </a:spcBef>
              <a:spcAft>
                <a:spcPct val="0"/>
              </a:spcAft>
              <a:buChar char="»"/>
              <a:defRPr sz="2000">
                <a:solidFill>
                  <a:schemeClr val="tx1"/>
                </a:solidFill>
                <a:latin typeface="Arial" charset="0"/>
                <a:ea typeface="MS PGothic" charset="-128"/>
              </a:defRPr>
            </a:lvl9pPr>
          </a:lstStyle>
          <a:p>
            <a:pPr algn="r">
              <a:spcBef>
                <a:spcPct val="0"/>
              </a:spcBef>
              <a:buFontTx/>
              <a:buNone/>
            </a:pPr>
            <a:r>
              <a:rPr lang="en-US" altLang="en-US" sz="1400" b="1" dirty="0"/>
              <a:t>Fig. 17-6c</a:t>
            </a:r>
          </a:p>
        </p:txBody>
      </p:sp>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21621">
            <a:off x="289324" y="1844614"/>
            <a:ext cx="3839891" cy="499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1707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981200"/>
            <a:ext cx="29860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1707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2057400"/>
            <a:ext cx="28527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8"/>
          <p:cNvSpPr txBox="1">
            <a:spLocks noChangeArrowheads="1"/>
          </p:cNvSpPr>
          <p:nvPr/>
        </p:nvSpPr>
        <p:spPr bwMode="auto">
          <a:xfrm>
            <a:off x="1981200" y="2743201"/>
            <a:ext cx="2438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1800" b="1">
                <a:solidFill>
                  <a:schemeClr val="bg1"/>
                </a:solidFill>
              </a:rPr>
              <a:t>Optical, from Mt. Palomar (no adaptive optics)</a:t>
            </a:r>
          </a:p>
        </p:txBody>
      </p:sp>
      <p:sp>
        <p:nvSpPr>
          <p:cNvPr id="49161" name="Text Box 9"/>
          <p:cNvSpPr txBox="1">
            <a:spLocks noChangeArrowheads="1"/>
          </p:cNvSpPr>
          <p:nvPr/>
        </p:nvSpPr>
        <p:spPr bwMode="auto">
          <a:xfrm>
            <a:off x="4953000" y="2286001"/>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2000" b="1">
                <a:solidFill>
                  <a:schemeClr val="bg1"/>
                </a:solidFill>
              </a:rPr>
              <a:t>Optical, from HST</a:t>
            </a:r>
          </a:p>
        </p:txBody>
      </p:sp>
      <p:sp>
        <p:nvSpPr>
          <p:cNvPr id="49162" name="Text Box 10"/>
          <p:cNvSpPr txBox="1">
            <a:spLocks noChangeArrowheads="1"/>
          </p:cNvSpPr>
          <p:nvPr/>
        </p:nvSpPr>
        <p:spPr bwMode="auto">
          <a:xfrm>
            <a:off x="7924800" y="2133601"/>
            <a:ext cx="2362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2000" b="1">
                <a:solidFill>
                  <a:schemeClr val="bg1"/>
                </a:solidFill>
              </a:rPr>
              <a:t>Optical, from HST,  nucleus blocked out (coronagraph)</a:t>
            </a:r>
          </a:p>
        </p:txBody>
      </p:sp>
      <p:sp>
        <p:nvSpPr>
          <p:cNvPr id="49163" name="Text Box 11"/>
          <p:cNvSpPr txBox="1">
            <a:spLocks noChangeArrowheads="1"/>
          </p:cNvSpPr>
          <p:nvPr/>
        </p:nvSpPr>
        <p:spPr bwMode="auto">
          <a:xfrm>
            <a:off x="8839200" y="5029201"/>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2000" b="1">
                <a:solidFill>
                  <a:schemeClr val="bg1"/>
                </a:solidFill>
              </a:rPr>
              <a:t>Host galaxy</a:t>
            </a:r>
          </a:p>
        </p:txBody>
      </p:sp>
      <p:sp>
        <p:nvSpPr>
          <p:cNvPr id="49164" name="Line 12"/>
          <p:cNvSpPr>
            <a:spLocks noChangeShapeType="1"/>
          </p:cNvSpPr>
          <p:nvPr/>
        </p:nvSpPr>
        <p:spPr bwMode="auto">
          <a:xfrm flipH="1" flipV="1">
            <a:off x="9296400" y="4114800"/>
            <a:ext cx="685800" cy="8382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5" name="Text Box 13"/>
          <p:cNvSpPr txBox="1">
            <a:spLocks noChangeArrowheads="1"/>
          </p:cNvSpPr>
          <p:nvPr/>
        </p:nvSpPr>
        <p:spPr bwMode="auto">
          <a:xfrm>
            <a:off x="4343400" y="5943601"/>
            <a:ext cx="106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50000"/>
              </a:spcBef>
              <a:buFontTx/>
              <a:buNone/>
            </a:pPr>
            <a:r>
              <a:rPr lang="en-US" altLang="en-US" sz="2800" b="1"/>
              <a:t>Jet</a:t>
            </a:r>
          </a:p>
        </p:txBody>
      </p:sp>
      <p:sp>
        <p:nvSpPr>
          <p:cNvPr id="49166" name="Line 14"/>
          <p:cNvSpPr>
            <a:spLocks noChangeShapeType="1"/>
          </p:cNvSpPr>
          <p:nvPr/>
        </p:nvSpPr>
        <p:spPr bwMode="auto">
          <a:xfrm flipV="1">
            <a:off x="5105400" y="4876800"/>
            <a:ext cx="1143000" cy="121920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7" name="Line 15"/>
          <p:cNvSpPr>
            <a:spLocks noChangeShapeType="1"/>
          </p:cNvSpPr>
          <p:nvPr/>
        </p:nvSpPr>
        <p:spPr bwMode="auto">
          <a:xfrm flipH="1" flipV="1">
            <a:off x="3429000" y="4800600"/>
            <a:ext cx="838200" cy="114300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8" name="Line 16"/>
          <p:cNvSpPr>
            <a:spLocks noChangeShapeType="1"/>
          </p:cNvSpPr>
          <p:nvPr/>
        </p:nvSpPr>
        <p:spPr bwMode="auto">
          <a:xfrm flipV="1">
            <a:off x="5562600" y="4572000"/>
            <a:ext cx="3429000" cy="152400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3352800" y="1"/>
            <a:ext cx="6400800" cy="2092325"/>
          </a:xfrm>
          <a:prstGeom prst="rect">
            <a:avLst/>
          </a:prstGeom>
          <a:noFill/>
        </p:spPr>
        <p:txBody>
          <a:bodyPr>
            <a:spAutoFit/>
          </a:bodyPr>
          <a:lstStyle/>
          <a:p>
            <a:pPr eaLnBrk="1" hangingPunct="1">
              <a:defRPr/>
            </a:pPr>
            <a:r>
              <a:rPr lang="en-US" sz="2000" b="1" dirty="0">
                <a:solidFill>
                  <a:srgbClr val="FF0000"/>
                </a:solidFill>
                <a:ea typeface="ＭＳ Ｐゴシック" charset="0"/>
                <a:cs typeface="ＭＳ Ｐゴシック" charset="0"/>
              </a:rPr>
              <a:t>How to see host galaxies? </a:t>
            </a:r>
          </a:p>
          <a:p>
            <a:pPr eaLnBrk="1" hangingPunct="1">
              <a:defRPr/>
            </a:pPr>
            <a:r>
              <a:rPr lang="en-US" sz="2000" b="1" dirty="0">
                <a:solidFill>
                  <a:srgbClr val="FF0000"/>
                </a:solidFill>
                <a:ea typeface="ＭＳ Ｐゴシック" charset="0"/>
                <a:cs typeface="ＭＳ Ｐゴシック" charset="0"/>
              </a:rPr>
              <a:t>Need to block out light from central bright spot!</a:t>
            </a:r>
          </a:p>
          <a:p>
            <a:pPr marL="342900" indent="-342900">
              <a:buFontTx/>
              <a:buAutoNum type="arabicParenR"/>
              <a:defRPr/>
            </a:pPr>
            <a:r>
              <a:rPr lang="en-US" b="1" dirty="0">
                <a:solidFill>
                  <a:srgbClr val="0000FF"/>
                </a:solidFill>
                <a:ea typeface="ＭＳ Ｐゴシック" charset="0"/>
                <a:cs typeface="ＭＳ Ｐゴシック" charset="0"/>
              </a:rPr>
              <a:t>Coronagraph</a:t>
            </a:r>
          </a:p>
          <a:p>
            <a:pPr marL="342900" indent="-342900">
              <a:buFontTx/>
              <a:buAutoNum type="arabicParenR"/>
              <a:defRPr/>
            </a:pPr>
            <a:r>
              <a:rPr lang="en-US" b="1" dirty="0">
                <a:solidFill>
                  <a:srgbClr val="008000"/>
                </a:solidFill>
                <a:ea typeface="ＭＳ Ｐゴシック" charset="0"/>
                <a:cs typeface="ＭＳ Ｐゴシック" charset="0"/>
              </a:rPr>
              <a:t>High resolution images</a:t>
            </a:r>
          </a:p>
          <a:p>
            <a:pPr marL="857250" lvl="1" indent="-400050">
              <a:buFontTx/>
              <a:buAutoNum type="romanLcParenR"/>
              <a:defRPr/>
            </a:pPr>
            <a:r>
              <a:rPr lang="en-US" i="1" dirty="0">
                <a:ea typeface="ＭＳ Ｐゴシック" charset="0"/>
                <a:cs typeface="ＭＳ Ｐゴシック" charset="0"/>
              </a:rPr>
              <a:t>Hubble Space Telescope</a:t>
            </a:r>
          </a:p>
          <a:p>
            <a:pPr marL="857250" lvl="1" indent="-400050">
              <a:buFontTx/>
              <a:buAutoNum type="romanLcParenR"/>
              <a:defRPr/>
            </a:pPr>
            <a:r>
              <a:rPr lang="en-US" i="1" dirty="0">
                <a:ea typeface="ＭＳ Ｐゴシック" charset="0"/>
                <a:cs typeface="ＭＳ Ｐゴシック" charset="0"/>
              </a:rPr>
              <a:t>Adaptive optics + ground-based telescope</a:t>
            </a:r>
          </a:p>
          <a:p>
            <a:pPr marL="342900" indent="-342900">
              <a:buFontTx/>
              <a:buAutoNum type="arabicParenR"/>
              <a:defRPr/>
            </a:pPr>
            <a:endParaRPr lang="en-US" dirty="0">
              <a:ea typeface="ＭＳ Ｐゴシック" charset="0"/>
              <a:cs typeface="ＭＳ Ｐゴシック" charset="0"/>
            </a:endParaRPr>
          </a:p>
        </p:txBody>
      </p:sp>
      <p:sp>
        <p:nvSpPr>
          <p:cNvPr id="49170" name="ZoneTexte 2"/>
          <p:cNvSpPr txBox="1">
            <a:spLocks noChangeArrowheads="1"/>
          </p:cNvSpPr>
          <p:nvPr/>
        </p:nvSpPr>
        <p:spPr bwMode="auto">
          <a:xfrm>
            <a:off x="80547" y="185755"/>
            <a:ext cx="2819400" cy="107721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eaLnBrk="1" hangingPunct="1"/>
            <a:r>
              <a:rPr lang="en-US" altLang="en-US" sz="3200" b="1" dirty="0"/>
              <a:t>Images of Quasars</a:t>
            </a:r>
          </a:p>
        </p:txBody>
      </p:sp>
    </p:spTree>
    <p:extLst>
      <p:ext uri="{BB962C8B-B14F-4D97-AF65-F5344CB8AC3E}">
        <p14:creationId xmlns:p14="http://schemas.microsoft.com/office/powerpoint/2010/main" val="1962828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TotalTime>
  <Words>2595</Words>
  <Application>Microsoft Macintosh PowerPoint</Application>
  <PresentationFormat>Widescreen</PresentationFormat>
  <Paragraphs>268</Paragraphs>
  <Slides>33</Slides>
  <Notes>11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ＭＳ Ｐゴシック</vt:lpstr>
      <vt:lpstr>ＭＳ Ｐゴシック</vt:lpstr>
      <vt:lpstr>Arial</vt:lpstr>
      <vt:lpstr>Calibri</vt:lpstr>
      <vt:lpstr>Calibri Light</vt:lpstr>
      <vt:lpstr>DejaVu Sans</vt:lpstr>
      <vt:lpstr>Lucida Grande</vt:lpstr>
      <vt:lpstr>Times New Roman</vt:lpstr>
      <vt:lpstr>Univers-CondensedLight</vt:lpstr>
      <vt:lpstr>Wingdings</vt:lpstr>
      <vt:lpstr>Office Theme</vt:lpstr>
      <vt:lpstr>Quasars and Large Scale Structures</vt:lpstr>
      <vt:lpstr>Stars -- ``cells” of the Universe – in Galaxies</vt:lpstr>
      <vt:lpstr>Galaxies: Many types, sizes, masses!</vt:lpstr>
      <vt:lpstr>Clusters of Galaxies</vt:lpstr>
      <vt:lpstr>Expanding Universe: Galaxy velocities</vt:lpstr>
      <vt:lpstr>PowerPoint Presentation</vt:lpstr>
      <vt:lpstr>EXPANDING UNIVERSE</vt:lpstr>
      <vt:lpstr>PowerPoint Presentation</vt:lpstr>
      <vt:lpstr>PowerPoint Presentation</vt:lpstr>
      <vt:lpstr>Quasars: Accretion Disks around Giant Black Hole</vt:lpstr>
      <vt:lpstr>Trip to an Active Galactic Nucleus</vt:lpstr>
      <vt:lpstr>Quasars = bright ``Lighthouses”</vt:lpstr>
      <vt:lpstr>Back to Galaxies…</vt:lpstr>
      <vt:lpstr>Milky Way Gas: Halo Complexity</vt:lpstr>
      <vt:lpstr>Superimpose on one line of sight</vt:lpstr>
      <vt:lpstr>PowerPoint Presentation</vt:lpstr>
      <vt:lpstr>Quasar Absorbers: Progenitor Galaxies</vt:lpstr>
      <vt:lpstr>PowerPoint Presentation</vt:lpstr>
      <vt:lpstr>PowerPoint Presentation</vt:lpstr>
      <vt:lpstr>Simulated Evolution of Large Scale Structure</vt:lpstr>
      <vt:lpstr>PowerPoint Presentation</vt:lpstr>
      <vt:lpstr>Quasars, too, make Groups – BIGGER than galaxy clusters, more like ``Walls”!</vt:lpstr>
      <vt:lpstr>Challenge of Giant Structures</vt:lpstr>
      <vt:lpstr>Recent Discovery: The ``Giant Arc”</vt:lpstr>
      <vt:lpstr>Finding Magnesium Absorbers</vt:lpstr>
      <vt:lpstr>Large Structure Found – Outlined by magnesium absorbers (galaxy haloes)</vt:lpstr>
      <vt:lpstr>Giant Arc on Sky</vt:lpstr>
      <vt:lpstr>Stats: Testing the Giant Arc</vt:lpstr>
      <vt:lpstr>Test 1: Connectedness</vt:lpstr>
      <vt:lpstr>Test 2: Resampling Quasar Spectra</vt:lpstr>
      <vt:lpstr>Test 2: Clustering – Giant Arc</vt:lpstr>
      <vt:lpstr>Test 3: Different Clustering – Giant Arc</vt:lpstr>
      <vt:lpstr>What does Giant Arc mean?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Quasars and Large Scale Structures</dc:title>
  <dc:creator>Microsoft Office User</dc:creator>
  <cp:lastModifiedBy>Microsoft Office User</cp:lastModifiedBy>
  <cp:revision>172</cp:revision>
  <dcterms:created xsi:type="dcterms:W3CDTF">2022-02-02T01:09:01Z</dcterms:created>
  <dcterms:modified xsi:type="dcterms:W3CDTF">2022-02-02T23:35:57Z</dcterms:modified>
</cp:coreProperties>
</file>