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8" r:id="rId2"/>
    <p:sldId id="259" r:id="rId3"/>
    <p:sldId id="257" r:id="rId4"/>
    <p:sldId id="260" r:id="rId5"/>
    <p:sldId id="262" r:id="rId6"/>
    <p:sldId id="273" r:id="rId7"/>
    <p:sldId id="272" r:id="rId8"/>
    <p:sldId id="263" r:id="rId9"/>
    <p:sldId id="278" r:id="rId10"/>
    <p:sldId id="264" r:id="rId11"/>
    <p:sldId id="261" r:id="rId12"/>
    <p:sldId id="265" r:id="rId13"/>
    <p:sldId id="266" r:id="rId14"/>
    <p:sldId id="267" r:id="rId15"/>
    <p:sldId id="268" r:id="rId16"/>
    <p:sldId id="270" r:id="rId17"/>
    <p:sldId id="271" r:id="rId18"/>
    <p:sldId id="269" r:id="rId19"/>
    <p:sldId id="275" r:id="rId20"/>
    <p:sldId id="276" r:id="rId21"/>
    <p:sldId id="274" r:id="rId22"/>
    <p:sldId id="277" r:id="rId23"/>
    <p:sldId id="279" r:id="rId24"/>
    <p:sldId id="281" r:id="rId25"/>
    <p:sldId id="280" r:id="rId26"/>
    <p:sldId id="282" r:id="rId27"/>
    <p:sldId id="283" r:id="rId28"/>
    <p:sldId id="285"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32"/>
    <p:restoredTop sz="94718"/>
  </p:normalViewPr>
  <p:slideViewPr>
    <p:cSldViewPr snapToGrid="0">
      <p:cViewPr varScale="1">
        <p:scale>
          <a:sx n="117" d="100"/>
          <a:sy n="117" d="100"/>
        </p:scale>
        <p:origin x="28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BF28B-06C1-1249-9EA7-D344440DFABC}" type="datetimeFigureOut">
              <a:rPr lang="en-US" smtClean="0"/>
              <a:t>9/7/22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95CDA-A135-C941-8607-710A10BA829A}" type="slidenum">
              <a:rPr lang="en-US" smtClean="0"/>
              <a:t>‹#›</a:t>
            </a:fld>
            <a:endParaRPr lang="en-US"/>
          </a:p>
        </p:txBody>
      </p:sp>
    </p:spTree>
    <p:extLst>
      <p:ext uri="{BB962C8B-B14F-4D97-AF65-F5344CB8AC3E}">
        <p14:creationId xmlns:p14="http://schemas.microsoft.com/office/powerpoint/2010/main" val="3387988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95CDA-A135-C941-8607-710A10BA829A}" type="slidenum">
              <a:rPr lang="en-US" smtClean="0"/>
              <a:t>20</a:t>
            </a:fld>
            <a:endParaRPr lang="en-US"/>
          </a:p>
        </p:txBody>
      </p:sp>
    </p:spTree>
    <p:extLst>
      <p:ext uri="{BB962C8B-B14F-4D97-AF65-F5344CB8AC3E}">
        <p14:creationId xmlns:p14="http://schemas.microsoft.com/office/powerpoint/2010/main" val="4116786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3E3F-791C-4BAD-E303-5C0EA9F33E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9A2EA8-21BD-B4C9-A640-8629E6EDA0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CE4ACC-D4E2-066A-0B8E-47901CB2689A}"/>
              </a:ext>
            </a:extLst>
          </p:cNvPr>
          <p:cNvSpPr>
            <a:spLocks noGrp="1"/>
          </p:cNvSpPr>
          <p:nvPr>
            <p:ph type="dt" sz="half" idx="10"/>
          </p:nvPr>
        </p:nvSpPr>
        <p:spPr/>
        <p:txBody>
          <a:bodyPr/>
          <a:lstStyle/>
          <a:p>
            <a:fld id="{449BB951-98FD-7745-ADBB-8BCB07478403}" type="datetimeFigureOut">
              <a:rPr lang="en-US" smtClean="0"/>
              <a:t>9/7/22</a:t>
            </a:fld>
            <a:endParaRPr lang="en-US"/>
          </a:p>
        </p:txBody>
      </p:sp>
      <p:sp>
        <p:nvSpPr>
          <p:cNvPr id="5" name="Footer Placeholder 4">
            <a:extLst>
              <a:ext uri="{FF2B5EF4-FFF2-40B4-BE49-F238E27FC236}">
                <a16:creationId xmlns:a16="http://schemas.microsoft.com/office/drawing/2014/main" id="{40D8E4E5-C63A-1157-7993-F0659AD75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EF849-5C2C-7CE3-989B-B69C5F3DB432}"/>
              </a:ext>
            </a:extLst>
          </p:cNvPr>
          <p:cNvSpPr>
            <a:spLocks noGrp="1"/>
          </p:cNvSpPr>
          <p:nvPr>
            <p:ph type="sldNum" sz="quarter" idx="12"/>
          </p:nvPr>
        </p:nvSpPr>
        <p:spPr/>
        <p:txBody>
          <a:bodyPr/>
          <a:lstStyle/>
          <a:p>
            <a:fld id="{A497E4D0-3997-8B4B-AD3A-143C2554FD98}" type="slidenum">
              <a:rPr lang="en-US" smtClean="0"/>
              <a:t>‹#›</a:t>
            </a:fld>
            <a:endParaRPr lang="en-US"/>
          </a:p>
        </p:txBody>
      </p:sp>
    </p:spTree>
    <p:extLst>
      <p:ext uri="{BB962C8B-B14F-4D97-AF65-F5344CB8AC3E}">
        <p14:creationId xmlns:p14="http://schemas.microsoft.com/office/powerpoint/2010/main" val="258169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2FB8-5D88-25E7-7DDE-009058347E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663DD0-A0BE-536C-CEFA-F29265F73A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1F90C-03B1-0772-EA56-CEC0D9902ADE}"/>
              </a:ext>
            </a:extLst>
          </p:cNvPr>
          <p:cNvSpPr>
            <a:spLocks noGrp="1"/>
          </p:cNvSpPr>
          <p:nvPr>
            <p:ph type="dt" sz="half" idx="10"/>
          </p:nvPr>
        </p:nvSpPr>
        <p:spPr/>
        <p:txBody>
          <a:bodyPr/>
          <a:lstStyle/>
          <a:p>
            <a:fld id="{449BB951-98FD-7745-ADBB-8BCB07478403}" type="datetimeFigureOut">
              <a:rPr lang="en-US" smtClean="0"/>
              <a:t>9/7/22</a:t>
            </a:fld>
            <a:endParaRPr lang="en-US"/>
          </a:p>
        </p:txBody>
      </p:sp>
      <p:sp>
        <p:nvSpPr>
          <p:cNvPr id="5" name="Footer Placeholder 4">
            <a:extLst>
              <a:ext uri="{FF2B5EF4-FFF2-40B4-BE49-F238E27FC236}">
                <a16:creationId xmlns:a16="http://schemas.microsoft.com/office/drawing/2014/main" id="{3702D836-2245-22D9-2DBE-B5C77BB68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51AEC-EE9F-D809-BA4E-908CE933971C}"/>
              </a:ext>
            </a:extLst>
          </p:cNvPr>
          <p:cNvSpPr>
            <a:spLocks noGrp="1"/>
          </p:cNvSpPr>
          <p:nvPr>
            <p:ph type="sldNum" sz="quarter" idx="12"/>
          </p:nvPr>
        </p:nvSpPr>
        <p:spPr/>
        <p:txBody>
          <a:bodyPr/>
          <a:lstStyle/>
          <a:p>
            <a:fld id="{A497E4D0-3997-8B4B-AD3A-143C2554FD98}" type="slidenum">
              <a:rPr lang="en-US" smtClean="0"/>
              <a:t>‹#›</a:t>
            </a:fld>
            <a:endParaRPr lang="en-US"/>
          </a:p>
        </p:txBody>
      </p:sp>
    </p:spTree>
    <p:extLst>
      <p:ext uri="{BB962C8B-B14F-4D97-AF65-F5344CB8AC3E}">
        <p14:creationId xmlns:p14="http://schemas.microsoft.com/office/powerpoint/2010/main" val="354549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57025F-6CC0-B5E8-E9FC-4263AADB56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C6F3A3-D05D-3522-7A5C-78B2C427E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C6C154-8003-2816-C96C-F18DA364C8FF}"/>
              </a:ext>
            </a:extLst>
          </p:cNvPr>
          <p:cNvSpPr>
            <a:spLocks noGrp="1"/>
          </p:cNvSpPr>
          <p:nvPr>
            <p:ph type="dt" sz="half" idx="10"/>
          </p:nvPr>
        </p:nvSpPr>
        <p:spPr/>
        <p:txBody>
          <a:bodyPr/>
          <a:lstStyle/>
          <a:p>
            <a:fld id="{449BB951-98FD-7745-ADBB-8BCB07478403}" type="datetimeFigureOut">
              <a:rPr lang="en-US" smtClean="0"/>
              <a:t>9/7/22</a:t>
            </a:fld>
            <a:endParaRPr lang="en-US"/>
          </a:p>
        </p:txBody>
      </p:sp>
      <p:sp>
        <p:nvSpPr>
          <p:cNvPr id="5" name="Footer Placeholder 4">
            <a:extLst>
              <a:ext uri="{FF2B5EF4-FFF2-40B4-BE49-F238E27FC236}">
                <a16:creationId xmlns:a16="http://schemas.microsoft.com/office/drawing/2014/main" id="{1925FD61-A5E7-D3E5-E807-DBE0B9FBB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D2B85-2F94-9AE8-4DE8-DD0CFAB2147A}"/>
              </a:ext>
            </a:extLst>
          </p:cNvPr>
          <p:cNvSpPr>
            <a:spLocks noGrp="1"/>
          </p:cNvSpPr>
          <p:nvPr>
            <p:ph type="sldNum" sz="quarter" idx="12"/>
          </p:nvPr>
        </p:nvSpPr>
        <p:spPr/>
        <p:txBody>
          <a:bodyPr/>
          <a:lstStyle/>
          <a:p>
            <a:fld id="{A497E4D0-3997-8B4B-AD3A-143C2554FD98}" type="slidenum">
              <a:rPr lang="en-US" smtClean="0"/>
              <a:t>‹#›</a:t>
            </a:fld>
            <a:endParaRPr lang="en-US"/>
          </a:p>
        </p:txBody>
      </p:sp>
    </p:spTree>
    <p:extLst>
      <p:ext uri="{BB962C8B-B14F-4D97-AF65-F5344CB8AC3E}">
        <p14:creationId xmlns:p14="http://schemas.microsoft.com/office/powerpoint/2010/main" val="2121032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A855-3A12-FC0F-454F-D52DE42E2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43E233-1782-D702-71B9-9431F85941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37194-F9C4-E03D-4813-CD5EC826A48E}"/>
              </a:ext>
            </a:extLst>
          </p:cNvPr>
          <p:cNvSpPr>
            <a:spLocks noGrp="1"/>
          </p:cNvSpPr>
          <p:nvPr>
            <p:ph type="dt" sz="half" idx="10"/>
          </p:nvPr>
        </p:nvSpPr>
        <p:spPr/>
        <p:txBody>
          <a:bodyPr/>
          <a:lstStyle/>
          <a:p>
            <a:fld id="{449BB951-98FD-7745-ADBB-8BCB07478403}" type="datetimeFigureOut">
              <a:rPr lang="en-US" smtClean="0"/>
              <a:t>9/7/22</a:t>
            </a:fld>
            <a:endParaRPr lang="en-US"/>
          </a:p>
        </p:txBody>
      </p:sp>
      <p:sp>
        <p:nvSpPr>
          <p:cNvPr id="5" name="Footer Placeholder 4">
            <a:extLst>
              <a:ext uri="{FF2B5EF4-FFF2-40B4-BE49-F238E27FC236}">
                <a16:creationId xmlns:a16="http://schemas.microsoft.com/office/drawing/2014/main" id="{C676CCCE-245B-FA84-819E-AFE99B561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BA21D-DF81-E1D6-E3F2-97C6D48076A6}"/>
              </a:ext>
            </a:extLst>
          </p:cNvPr>
          <p:cNvSpPr>
            <a:spLocks noGrp="1"/>
          </p:cNvSpPr>
          <p:nvPr>
            <p:ph type="sldNum" sz="quarter" idx="12"/>
          </p:nvPr>
        </p:nvSpPr>
        <p:spPr/>
        <p:txBody>
          <a:bodyPr/>
          <a:lstStyle/>
          <a:p>
            <a:fld id="{A497E4D0-3997-8B4B-AD3A-143C2554FD98}" type="slidenum">
              <a:rPr lang="en-US" smtClean="0"/>
              <a:t>‹#›</a:t>
            </a:fld>
            <a:endParaRPr lang="en-US"/>
          </a:p>
        </p:txBody>
      </p:sp>
    </p:spTree>
    <p:extLst>
      <p:ext uri="{BB962C8B-B14F-4D97-AF65-F5344CB8AC3E}">
        <p14:creationId xmlns:p14="http://schemas.microsoft.com/office/powerpoint/2010/main" val="2602562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4201-3862-9101-9B55-8F97B538A0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54BA34-E595-E9DF-D161-20511C1723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4BCA69-E5DB-3756-D135-A7883D79C666}"/>
              </a:ext>
            </a:extLst>
          </p:cNvPr>
          <p:cNvSpPr>
            <a:spLocks noGrp="1"/>
          </p:cNvSpPr>
          <p:nvPr>
            <p:ph type="dt" sz="half" idx="10"/>
          </p:nvPr>
        </p:nvSpPr>
        <p:spPr/>
        <p:txBody>
          <a:bodyPr/>
          <a:lstStyle/>
          <a:p>
            <a:fld id="{449BB951-98FD-7745-ADBB-8BCB07478403}" type="datetimeFigureOut">
              <a:rPr lang="en-US" smtClean="0"/>
              <a:t>9/7/22</a:t>
            </a:fld>
            <a:endParaRPr lang="en-US"/>
          </a:p>
        </p:txBody>
      </p:sp>
      <p:sp>
        <p:nvSpPr>
          <p:cNvPr id="5" name="Footer Placeholder 4">
            <a:extLst>
              <a:ext uri="{FF2B5EF4-FFF2-40B4-BE49-F238E27FC236}">
                <a16:creationId xmlns:a16="http://schemas.microsoft.com/office/drawing/2014/main" id="{F0332AF7-EB37-F959-75E8-27148F497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3598A-BCC9-056B-2035-7345D84472B0}"/>
              </a:ext>
            </a:extLst>
          </p:cNvPr>
          <p:cNvSpPr>
            <a:spLocks noGrp="1"/>
          </p:cNvSpPr>
          <p:nvPr>
            <p:ph type="sldNum" sz="quarter" idx="12"/>
          </p:nvPr>
        </p:nvSpPr>
        <p:spPr/>
        <p:txBody>
          <a:bodyPr/>
          <a:lstStyle/>
          <a:p>
            <a:fld id="{A497E4D0-3997-8B4B-AD3A-143C2554FD98}" type="slidenum">
              <a:rPr lang="en-US" smtClean="0"/>
              <a:t>‹#›</a:t>
            </a:fld>
            <a:endParaRPr lang="en-US"/>
          </a:p>
        </p:txBody>
      </p:sp>
    </p:spTree>
    <p:extLst>
      <p:ext uri="{BB962C8B-B14F-4D97-AF65-F5344CB8AC3E}">
        <p14:creationId xmlns:p14="http://schemas.microsoft.com/office/powerpoint/2010/main" val="300351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B8788-275A-2202-2FBD-BC0082B119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FC15A-CE95-5648-AEB9-EF0B24EC2C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0F042-F837-63C0-CDA8-E56985AF35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E5013-2377-C046-B35B-35BEDEA63FBF}"/>
              </a:ext>
            </a:extLst>
          </p:cNvPr>
          <p:cNvSpPr>
            <a:spLocks noGrp="1"/>
          </p:cNvSpPr>
          <p:nvPr>
            <p:ph type="dt" sz="half" idx="10"/>
          </p:nvPr>
        </p:nvSpPr>
        <p:spPr/>
        <p:txBody>
          <a:bodyPr/>
          <a:lstStyle/>
          <a:p>
            <a:fld id="{449BB951-98FD-7745-ADBB-8BCB07478403}" type="datetimeFigureOut">
              <a:rPr lang="en-US" smtClean="0"/>
              <a:t>9/7/22</a:t>
            </a:fld>
            <a:endParaRPr lang="en-US"/>
          </a:p>
        </p:txBody>
      </p:sp>
      <p:sp>
        <p:nvSpPr>
          <p:cNvPr id="6" name="Footer Placeholder 5">
            <a:extLst>
              <a:ext uri="{FF2B5EF4-FFF2-40B4-BE49-F238E27FC236}">
                <a16:creationId xmlns:a16="http://schemas.microsoft.com/office/drawing/2014/main" id="{1841777F-0175-47F4-E91C-33155EE3CE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6B732-20EF-B353-B3E4-176C1E037D68}"/>
              </a:ext>
            </a:extLst>
          </p:cNvPr>
          <p:cNvSpPr>
            <a:spLocks noGrp="1"/>
          </p:cNvSpPr>
          <p:nvPr>
            <p:ph type="sldNum" sz="quarter" idx="12"/>
          </p:nvPr>
        </p:nvSpPr>
        <p:spPr/>
        <p:txBody>
          <a:bodyPr/>
          <a:lstStyle/>
          <a:p>
            <a:fld id="{A497E4D0-3997-8B4B-AD3A-143C2554FD98}" type="slidenum">
              <a:rPr lang="en-US" smtClean="0"/>
              <a:t>‹#›</a:t>
            </a:fld>
            <a:endParaRPr lang="en-US"/>
          </a:p>
        </p:txBody>
      </p:sp>
    </p:spTree>
    <p:extLst>
      <p:ext uri="{BB962C8B-B14F-4D97-AF65-F5344CB8AC3E}">
        <p14:creationId xmlns:p14="http://schemas.microsoft.com/office/powerpoint/2010/main" val="220412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9E937-8E5B-BC68-E4D6-2B374ABB5D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7DEE1B-A0DC-8521-9D85-888A61DB64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68E02D-6F06-9E80-B431-04F1D9A1C8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D134FD-789E-1518-0B66-FD15BDC916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C97C6D-C76B-9F0F-2E8E-6A635C43D5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B0502E-1FA1-2561-08A1-5734A8101430}"/>
              </a:ext>
            </a:extLst>
          </p:cNvPr>
          <p:cNvSpPr>
            <a:spLocks noGrp="1"/>
          </p:cNvSpPr>
          <p:nvPr>
            <p:ph type="dt" sz="half" idx="10"/>
          </p:nvPr>
        </p:nvSpPr>
        <p:spPr/>
        <p:txBody>
          <a:bodyPr/>
          <a:lstStyle/>
          <a:p>
            <a:fld id="{449BB951-98FD-7745-ADBB-8BCB07478403}" type="datetimeFigureOut">
              <a:rPr lang="en-US" smtClean="0"/>
              <a:t>9/7/22</a:t>
            </a:fld>
            <a:endParaRPr lang="en-US"/>
          </a:p>
        </p:txBody>
      </p:sp>
      <p:sp>
        <p:nvSpPr>
          <p:cNvPr id="8" name="Footer Placeholder 7">
            <a:extLst>
              <a:ext uri="{FF2B5EF4-FFF2-40B4-BE49-F238E27FC236}">
                <a16:creationId xmlns:a16="http://schemas.microsoft.com/office/drawing/2014/main" id="{610E702A-AB64-E67D-A035-21C24A7B32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7A739-DC0C-40B6-C60D-9B7AE8EB10D5}"/>
              </a:ext>
            </a:extLst>
          </p:cNvPr>
          <p:cNvSpPr>
            <a:spLocks noGrp="1"/>
          </p:cNvSpPr>
          <p:nvPr>
            <p:ph type="sldNum" sz="quarter" idx="12"/>
          </p:nvPr>
        </p:nvSpPr>
        <p:spPr/>
        <p:txBody>
          <a:bodyPr/>
          <a:lstStyle/>
          <a:p>
            <a:fld id="{A497E4D0-3997-8B4B-AD3A-143C2554FD98}" type="slidenum">
              <a:rPr lang="en-US" smtClean="0"/>
              <a:t>‹#›</a:t>
            </a:fld>
            <a:endParaRPr lang="en-US"/>
          </a:p>
        </p:txBody>
      </p:sp>
    </p:spTree>
    <p:extLst>
      <p:ext uri="{BB962C8B-B14F-4D97-AF65-F5344CB8AC3E}">
        <p14:creationId xmlns:p14="http://schemas.microsoft.com/office/powerpoint/2010/main" val="3504807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9D331-8027-61BB-EC25-A0BF1CC906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6479E-1F77-426B-308B-4B5EF027008E}"/>
              </a:ext>
            </a:extLst>
          </p:cNvPr>
          <p:cNvSpPr>
            <a:spLocks noGrp="1"/>
          </p:cNvSpPr>
          <p:nvPr>
            <p:ph type="dt" sz="half" idx="10"/>
          </p:nvPr>
        </p:nvSpPr>
        <p:spPr/>
        <p:txBody>
          <a:bodyPr/>
          <a:lstStyle/>
          <a:p>
            <a:fld id="{449BB951-98FD-7745-ADBB-8BCB07478403}" type="datetimeFigureOut">
              <a:rPr lang="en-US" smtClean="0"/>
              <a:t>9/7/22</a:t>
            </a:fld>
            <a:endParaRPr lang="en-US"/>
          </a:p>
        </p:txBody>
      </p:sp>
      <p:sp>
        <p:nvSpPr>
          <p:cNvPr id="4" name="Footer Placeholder 3">
            <a:extLst>
              <a:ext uri="{FF2B5EF4-FFF2-40B4-BE49-F238E27FC236}">
                <a16:creationId xmlns:a16="http://schemas.microsoft.com/office/drawing/2014/main" id="{E345AA81-EB34-4DCA-00D5-05EB77815E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98F422-C525-8105-D751-4C2BF6A6AA4C}"/>
              </a:ext>
            </a:extLst>
          </p:cNvPr>
          <p:cNvSpPr>
            <a:spLocks noGrp="1"/>
          </p:cNvSpPr>
          <p:nvPr>
            <p:ph type="sldNum" sz="quarter" idx="12"/>
          </p:nvPr>
        </p:nvSpPr>
        <p:spPr/>
        <p:txBody>
          <a:bodyPr/>
          <a:lstStyle/>
          <a:p>
            <a:fld id="{A497E4D0-3997-8B4B-AD3A-143C2554FD98}" type="slidenum">
              <a:rPr lang="en-US" smtClean="0"/>
              <a:t>‹#›</a:t>
            </a:fld>
            <a:endParaRPr lang="en-US"/>
          </a:p>
        </p:txBody>
      </p:sp>
    </p:spTree>
    <p:extLst>
      <p:ext uri="{BB962C8B-B14F-4D97-AF65-F5344CB8AC3E}">
        <p14:creationId xmlns:p14="http://schemas.microsoft.com/office/powerpoint/2010/main" val="1474697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B94CB-D2B9-BF08-3579-5AE2A69A6BDD}"/>
              </a:ext>
            </a:extLst>
          </p:cNvPr>
          <p:cNvSpPr>
            <a:spLocks noGrp="1"/>
          </p:cNvSpPr>
          <p:nvPr>
            <p:ph type="dt" sz="half" idx="10"/>
          </p:nvPr>
        </p:nvSpPr>
        <p:spPr/>
        <p:txBody>
          <a:bodyPr/>
          <a:lstStyle/>
          <a:p>
            <a:fld id="{449BB951-98FD-7745-ADBB-8BCB07478403}" type="datetimeFigureOut">
              <a:rPr lang="en-US" smtClean="0"/>
              <a:t>9/7/22</a:t>
            </a:fld>
            <a:endParaRPr lang="en-US"/>
          </a:p>
        </p:txBody>
      </p:sp>
      <p:sp>
        <p:nvSpPr>
          <p:cNvPr id="3" name="Footer Placeholder 2">
            <a:extLst>
              <a:ext uri="{FF2B5EF4-FFF2-40B4-BE49-F238E27FC236}">
                <a16:creationId xmlns:a16="http://schemas.microsoft.com/office/drawing/2014/main" id="{210EFCA1-20A5-76F4-76B6-638F7654B9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C1121B-EC1E-3A8F-78F5-674D9077C2A9}"/>
              </a:ext>
            </a:extLst>
          </p:cNvPr>
          <p:cNvSpPr>
            <a:spLocks noGrp="1"/>
          </p:cNvSpPr>
          <p:nvPr>
            <p:ph type="sldNum" sz="quarter" idx="12"/>
          </p:nvPr>
        </p:nvSpPr>
        <p:spPr/>
        <p:txBody>
          <a:bodyPr/>
          <a:lstStyle/>
          <a:p>
            <a:fld id="{A497E4D0-3997-8B4B-AD3A-143C2554FD98}" type="slidenum">
              <a:rPr lang="en-US" smtClean="0"/>
              <a:t>‹#›</a:t>
            </a:fld>
            <a:endParaRPr lang="en-US"/>
          </a:p>
        </p:txBody>
      </p:sp>
    </p:spTree>
    <p:extLst>
      <p:ext uri="{BB962C8B-B14F-4D97-AF65-F5344CB8AC3E}">
        <p14:creationId xmlns:p14="http://schemas.microsoft.com/office/powerpoint/2010/main" val="654016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234D-FBFB-B335-3AA3-49D5F786B2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9EF454-CF38-4BC8-099F-F9B5D2D41A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24E261-902E-0F7E-611A-B41E181C17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2ADF8-C310-DCCC-A647-D724616652D6}"/>
              </a:ext>
            </a:extLst>
          </p:cNvPr>
          <p:cNvSpPr>
            <a:spLocks noGrp="1"/>
          </p:cNvSpPr>
          <p:nvPr>
            <p:ph type="dt" sz="half" idx="10"/>
          </p:nvPr>
        </p:nvSpPr>
        <p:spPr/>
        <p:txBody>
          <a:bodyPr/>
          <a:lstStyle/>
          <a:p>
            <a:fld id="{449BB951-98FD-7745-ADBB-8BCB07478403}" type="datetimeFigureOut">
              <a:rPr lang="en-US" smtClean="0"/>
              <a:t>9/7/22</a:t>
            </a:fld>
            <a:endParaRPr lang="en-US"/>
          </a:p>
        </p:txBody>
      </p:sp>
      <p:sp>
        <p:nvSpPr>
          <p:cNvPr id="6" name="Footer Placeholder 5">
            <a:extLst>
              <a:ext uri="{FF2B5EF4-FFF2-40B4-BE49-F238E27FC236}">
                <a16:creationId xmlns:a16="http://schemas.microsoft.com/office/drawing/2014/main" id="{8E67049B-E887-3FD4-0577-60B2D6AF5A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FAD7E-26B2-B0F0-2700-AC1F98A95135}"/>
              </a:ext>
            </a:extLst>
          </p:cNvPr>
          <p:cNvSpPr>
            <a:spLocks noGrp="1"/>
          </p:cNvSpPr>
          <p:nvPr>
            <p:ph type="sldNum" sz="quarter" idx="12"/>
          </p:nvPr>
        </p:nvSpPr>
        <p:spPr/>
        <p:txBody>
          <a:bodyPr/>
          <a:lstStyle/>
          <a:p>
            <a:fld id="{A497E4D0-3997-8B4B-AD3A-143C2554FD98}" type="slidenum">
              <a:rPr lang="en-US" smtClean="0"/>
              <a:t>‹#›</a:t>
            </a:fld>
            <a:endParaRPr lang="en-US"/>
          </a:p>
        </p:txBody>
      </p:sp>
    </p:spTree>
    <p:extLst>
      <p:ext uri="{BB962C8B-B14F-4D97-AF65-F5344CB8AC3E}">
        <p14:creationId xmlns:p14="http://schemas.microsoft.com/office/powerpoint/2010/main" val="2752579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C27A-7D73-E375-AD77-F11366F48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604211-685D-C41A-86F3-A6DD891F9E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94D34C-C0E2-C9CC-38BA-C558FE37F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C09D8-6745-F49F-A701-E6575CD6EB6B}"/>
              </a:ext>
            </a:extLst>
          </p:cNvPr>
          <p:cNvSpPr>
            <a:spLocks noGrp="1"/>
          </p:cNvSpPr>
          <p:nvPr>
            <p:ph type="dt" sz="half" idx="10"/>
          </p:nvPr>
        </p:nvSpPr>
        <p:spPr/>
        <p:txBody>
          <a:bodyPr/>
          <a:lstStyle/>
          <a:p>
            <a:fld id="{449BB951-98FD-7745-ADBB-8BCB07478403}" type="datetimeFigureOut">
              <a:rPr lang="en-US" smtClean="0"/>
              <a:t>9/7/22</a:t>
            </a:fld>
            <a:endParaRPr lang="en-US"/>
          </a:p>
        </p:txBody>
      </p:sp>
      <p:sp>
        <p:nvSpPr>
          <p:cNvPr id="6" name="Footer Placeholder 5">
            <a:extLst>
              <a:ext uri="{FF2B5EF4-FFF2-40B4-BE49-F238E27FC236}">
                <a16:creationId xmlns:a16="http://schemas.microsoft.com/office/drawing/2014/main" id="{7ED15364-4C53-5465-F07C-78873508E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8F5C21-FF15-68F3-32DB-055629AC24E3}"/>
              </a:ext>
            </a:extLst>
          </p:cNvPr>
          <p:cNvSpPr>
            <a:spLocks noGrp="1"/>
          </p:cNvSpPr>
          <p:nvPr>
            <p:ph type="sldNum" sz="quarter" idx="12"/>
          </p:nvPr>
        </p:nvSpPr>
        <p:spPr/>
        <p:txBody>
          <a:bodyPr/>
          <a:lstStyle/>
          <a:p>
            <a:fld id="{A497E4D0-3997-8B4B-AD3A-143C2554FD98}" type="slidenum">
              <a:rPr lang="en-US" smtClean="0"/>
              <a:t>‹#›</a:t>
            </a:fld>
            <a:endParaRPr lang="en-US"/>
          </a:p>
        </p:txBody>
      </p:sp>
    </p:spTree>
    <p:extLst>
      <p:ext uri="{BB962C8B-B14F-4D97-AF65-F5344CB8AC3E}">
        <p14:creationId xmlns:p14="http://schemas.microsoft.com/office/powerpoint/2010/main" val="3878644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578612-3BDE-0F7B-4018-A7526B83F1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CDB273-8DBF-6B8D-7C3E-D5E0B2837B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0A4F5-BEF7-8640-9D24-A2D8EBC38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BB951-98FD-7745-ADBB-8BCB07478403}" type="datetimeFigureOut">
              <a:rPr lang="en-US" smtClean="0"/>
              <a:t>9/7/22</a:t>
            </a:fld>
            <a:endParaRPr lang="en-US"/>
          </a:p>
        </p:txBody>
      </p:sp>
      <p:sp>
        <p:nvSpPr>
          <p:cNvPr id="5" name="Footer Placeholder 4">
            <a:extLst>
              <a:ext uri="{FF2B5EF4-FFF2-40B4-BE49-F238E27FC236}">
                <a16:creationId xmlns:a16="http://schemas.microsoft.com/office/drawing/2014/main" id="{A5C9BE5B-C24C-077F-0A2D-DBCD668EE3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ED78AC-CAE1-8FD2-4BA1-1A6AC64B9C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7E4D0-3997-8B4B-AD3A-143C2554FD98}" type="slidenum">
              <a:rPr lang="en-US" smtClean="0"/>
              <a:t>‹#›</a:t>
            </a:fld>
            <a:endParaRPr lang="en-US"/>
          </a:p>
        </p:txBody>
      </p:sp>
    </p:spTree>
    <p:extLst>
      <p:ext uri="{BB962C8B-B14F-4D97-AF65-F5344CB8AC3E}">
        <p14:creationId xmlns:p14="http://schemas.microsoft.com/office/powerpoint/2010/main" val="2757499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s://space.stackexchange.com/questions/15456/how-long-does-max-q-las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0.png"/><Relationship Id="rId4" Type="http://schemas.openxmlformats.org/officeDocument/2006/relationships/image" Target="../media/image27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outdoor object, outdoor, star&#10;&#10;Description automatically generated">
            <a:extLst>
              <a:ext uri="{FF2B5EF4-FFF2-40B4-BE49-F238E27FC236}">
                <a16:creationId xmlns:a16="http://schemas.microsoft.com/office/drawing/2014/main" id="{79B0310E-6E4E-B917-E1FD-1FDA5FFB4F6A}"/>
              </a:ext>
            </a:extLst>
          </p:cNvPr>
          <p:cNvPicPr>
            <a:picLocks noChangeAspect="1"/>
          </p:cNvPicPr>
          <p:nvPr/>
        </p:nvPicPr>
        <p:blipFill>
          <a:blip r:embed="rId2"/>
          <a:stretch>
            <a:fillRect/>
          </a:stretch>
        </p:blipFill>
        <p:spPr>
          <a:xfrm>
            <a:off x="-2117488" y="-1524000"/>
            <a:ext cx="13411200" cy="13345716"/>
          </a:xfrm>
          <a:prstGeom prst="rect">
            <a:avLst/>
          </a:prstGeom>
        </p:spPr>
      </p:pic>
      <p:sp>
        <p:nvSpPr>
          <p:cNvPr id="4" name="TextBox 3">
            <a:extLst>
              <a:ext uri="{FF2B5EF4-FFF2-40B4-BE49-F238E27FC236}">
                <a16:creationId xmlns:a16="http://schemas.microsoft.com/office/drawing/2014/main" id="{1B4B56ED-CA80-D3B7-B64D-A8054373CF75}"/>
              </a:ext>
            </a:extLst>
          </p:cNvPr>
          <p:cNvSpPr txBox="1"/>
          <p:nvPr/>
        </p:nvSpPr>
        <p:spPr>
          <a:xfrm>
            <a:off x="5702203" y="2828835"/>
            <a:ext cx="5365187" cy="1200329"/>
          </a:xfrm>
          <a:prstGeom prst="rect">
            <a:avLst/>
          </a:prstGeom>
          <a:solidFill>
            <a:schemeClr val="tx1">
              <a:alpha val="49514"/>
            </a:schemeClr>
          </a:solidFill>
        </p:spPr>
        <p:txBody>
          <a:bodyPr wrap="none" rtlCol="0">
            <a:spAutoFit/>
          </a:bodyPr>
          <a:lstStyle/>
          <a:p>
            <a:pPr algn="ctr"/>
            <a:r>
              <a:rPr lang="en-US" sz="3600" dirty="0">
                <a:solidFill>
                  <a:srgbClr val="FFC000"/>
                </a:solidFill>
              </a:rPr>
              <a:t>Ram Pressure in </a:t>
            </a:r>
          </a:p>
          <a:p>
            <a:pPr algn="ctr"/>
            <a:r>
              <a:rPr lang="en-US" sz="3600" dirty="0">
                <a:solidFill>
                  <a:srgbClr val="FFC000"/>
                </a:solidFill>
              </a:rPr>
              <a:t>Astronomy and Engineering</a:t>
            </a:r>
          </a:p>
        </p:txBody>
      </p:sp>
      <p:sp>
        <p:nvSpPr>
          <p:cNvPr id="8" name="TextBox 7">
            <a:extLst>
              <a:ext uri="{FF2B5EF4-FFF2-40B4-BE49-F238E27FC236}">
                <a16:creationId xmlns:a16="http://schemas.microsoft.com/office/drawing/2014/main" id="{773A7AED-8FAA-4B05-47B0-F138FE85A13B}"/>
              </a:ext>
            </a:extLst>
          </p:cNvPr>
          <p:cNvSpPr txBox="1"/>
          <p:nvPr/>
        </p:nvSpPr>
        <p:spPr>
          <a:xfrm>
            <a:off x="6663940" y="4137969"/>
            <a:ext cx="3441711" cy="830997"/>
          </a:xfrm>
          <a:prstGeom prst="rect">
            <a:avLst/>
          </a:prstGeom>
          <a:solidFill>
            <a:schemeClr val="tx1">
              <a:alpha val="50000"/>
            </a:schemeClr>
          </a:solidFill>
        </p:spPr>
        <p:txBody>
          <a:bodyPr wrap="none" rtlCol="0">
            <a:spAutoFit/>
          </a:bodyPr>
          <a:lstStyle/>
          <a:p>
            <a:pPr algn="ctr"/>
            <a:r>
              <a:rPr lang="en-US" sz="2400" dirty="0">
                <a:solidFill>
                  <a:srgbClr val="FFC000"/>
                </a:solidFill>
              </a:rPr>
              <a:t>Tim Dowling</a:t>
            </a:r>
          </a:p>
          <a:p>
            <a:pPr algn="ctr"/>
            <a:r>
              <a:rPr lang="en-US" sz="2400" dirty="0">
                <a:solidFill>
                  <a:srgbClr val="FFC000"/>
                </a:solidFill>
              </a:rPr>
              <a:t>UofL Physics &amp; Astronomy</a:t>
            </a:r>
          </a:p>
        </p:txBody>
      </p:sp>
    </p:spTree>
    <p:extLst>
      <p:ext uri="{BB962C8B-B14F-4D97-AF65-F5344CB8AC3E}">
        <p14:creationId xmlns:p14="http://schemas.microsoft.com/office/powerpoint/2010/main" val="202110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07DEE61-D5DB-E516-73C0-07B94612DF51}"/>
                  </a:ext>
                </a:extLst>
              </p:cNvPr>
              <p:cNvSpPr txBox="1"/>
              <p:nvPr/>
            </p:nvSpPr>
            <p:spPr>
              <a:xfrm>
                <a:off x="3280954" y="5185953"/>
                <a:ext cx="5630091" cy="1247777"/>
              </a:xfrm>
              <a:prstGeom prst="rect">
                <a:avLst/>
              </a:prstGeom>
              <a:noFill/>
            </p:spPr>
            <p:txBody>
              <a:bodyPr wrap="square" rtlCol="0">
                <a:spAutoFit/>
              </a:bodyPr>
              <a:lstStyle/>
              <a:p>
                <a:pPr algn="ctr"/>
                <a:r>
                  <a:rPr lang="en-US" sz="3600" dirty="0">
                    <a:solidFill>
                      <a:schemeClr val="accent4"/>
                    </a:solidFill>
                  </a:rPr>
                  <a:t>On the launch pad, </a:t>
                </a:r>
                <a14:m>
                  <m:oMath xmlns:m="http://schemas.openxmlformats.org/officeDocument/2006/math">
                    <m:r>
                      <a:rPr lang="en-US" sz="3600" b="0" i="1" dirty="0" smtClean="0">
                        <a:solidFill>
                          <a:schemeClr val="accent4"/>
                        </a:solidFill>
                        <a:latin typeface="Cambria Math" panose="02040503050406030204" pitchFamily="18" charset="0"/>
                        <a:ea typeface="Cambria Math" panose="02040503050406030204" pitchFamily="18" charset="0"/>
                      </a:rPr>
                      <m:t>𝑢</m:t>
                    </m:r>
                  </m:oMath>
                </a14:m>
                <a:r>
                  <a:rPr lang="en-US" sz="3600" dirty="0">
                    <a:solidFill>
                      <a:schemeClr val="accent4"/>
                    </a:solidFill>
                  </a:rPr>
                  <a:t> = 0, </a:t>
                </a:r>
              </a:p>
              <a:p>
                <a:pPr algn="ctr"/>
                <a:r>
                  <a:rPr lang="en-US" sz="3600" dirty="0">
                    <a:solidFill>
                      <a:schemeClr val="accent4"/>
                    </a:solidFill>
                  </a:rPr>
                  <a:t>so  </a:t>
                </a:r>
                <a14:m>
                  <m:oMath xmlns:m="http://schemas.openxmlformats.org/officeDocument/2006/math">
                    <m:r>
                      <a:rPr lang="en-US" sz="3600" b="0" i="1" dirty="0" smtClean="0">
                        <a:solidFill>
                          <a:schemeClr val="accent4"/>
                        </a:solidFill>
                        <a:latin typeface="Cambria Math" panose="02040503050406030204" pitchFamily="18" charset="0"/>
                        <a:ea typeface="Cambria Math" panose="02040503050406030204" pitchFamily="18" charset="0"/>
                      </a:rPr>
                      <m:t>𝑄</m:t>
                    </m:r>
                    <m:r>
                      <a:rPr lang="en-US" sz="3600" b="0" i="0" dirty="0" smtClean="0">
                        <a:solidFill>
                          <a:schemeClr val="accent4"/>
                        </a:solidFill>
                        <a:latin typeface="Cambria Math" panose="02040503050406030204" pitchFamily="18" charset="0"/>
                        <a:ea typeface="Cambria Math" panose="02040503050406030204" pitchFamily="18" charset="0"/>
                      </a:rPr>
                      <m:t>= </m:t>
                    </m:r>
                    <m:r>
                      <m:rPr>
                        <m:sty m:val="p"/>
                      </m:rPr>
                      <a:rPr lang="en-US" sz="3600" b="0" i="0" dirty="0" smtClean="0">
                        <a:solidFill>
                          <a:schemeClr val="accent4"/>
                        </a:solidFill>
                        <a:latin typeface="Cambria Math" panose="02040503050406030204" pitchFamily="18" charset="0"/>
                        <a:ea typeface="Cambria Math" panose="02040503050406030204" pitchFamily="18" charset="0"/>
                      </a:rPr>
                      <m:t>Sp</m:t>
                    </m:r>
                    <m:r>
                      <a:rPr lang="en-US" sz="3600" b="0" i="0" dirty="0" smtClean="0">
                        <a:solidFill>
                          <a:schemeClr val="accent4"/>
                        </a:solidFill>
                        <a:latin typeface="Cambria Math" panose="02040503050406030204" pitchFamily="18" charset="0"/>
                        <a:ea typeface="Cambria Math" panose="02040503050406030204" pitchFamily="18" charset="0"/>
                      </a:rPr>
                      <m:t> </m:t>
                    </m:r>
                    <m:r>
                      <a:rPr lang="en-US" sz="3600" i="1" dirty="0" smtClean="0">
                        <a:solidFill>
                          <a:schemeClr val="accent4"/>
                        </a:solidFill>
                        <a:latin typeface="Cambria Math" panose="02040503050406030204" pitchFamily="18" charset="0"/>
                        <a:ea typeface="Cambria Math" panose="02040503050406030204" pitchFamily="18" charset="0"/>
                      </a:rPr>
                      <m:t>𝜌</m:t>
                    </m:r>
                    <m:sSup>
                      <m:sSupPr>
                        <m:ctrlPr>
                          <a:rPr lang="en-US" sz="3600" i="1" dirty="0" smtClean="0">
                            <a:solidFill>
                              <a:schemeClr val="accent4"/>
                            </a:solidFill>
                            <a:latin typeface="Cambria Math" panose="02040503050406030204" pitchFamily="18" charset="0"/>
                            <a:ea typeface="Cambria Math" panose="02040503050406030204" pitchFamily="18" charset="0"/>
                          </a:rPr>
                        </m:ctrlPr>
                      </m:sSupPr>
                      <m:e>
                        <m:r>
                          <a:rPr lang="en-US" sz="3600" b="0" i="1" dirty="0" smtClean="0">
                            <a:solidFill>
                              <a:schemeClr val="accent4"/>
                            </a:solidFill>
                            <a:latin typeface="Cambria Math" panose="02040503050406030204" pitchFamily="18" charset="0"/>
                            <a:ea typeface="Cambria Math" panose="02040503050406030204" pitchFamily="18" charset="0"/>
                          </a:rPr>
                          <m:t>𝑢</m:t>
                        </m:r>
                      </m:e>
                      <m:sup>
                        <m:r>
                          <a:rPr lang="en-US" sz="3600" b="0" i="1" dirty="0" smtClean="0">
                            <a:solidFill>
                              <a:schemeClr val="accent4"/>
                            </a:solidFill>
                            <a:latin typeface="Cambria Math" panose="02040503050406030204" pitchFamily="18" charset="0"/>
                            <a:ea typeface="Cambria Math" panose="02040503050406030204" pitchFamily="18" charset="0"/>
                          </a:rPr>
                          <m:t>2</m:t>
                        </m:r>
                      </m:sup>
                    </m:sSup>
                    <m:r>
                      <a:rPr lang="en-US" sz="3600" i="1" dirty="0" smtClean="0">
                        <a:solidFill>
                          <a:schemeClr val="accent4"/>
                        </a:solidFill>
                        <a:latin typeface="Cambria Math" panose="02040503050406030204" pitchFamily="18" charset="0"/>
                      </a:rPr>
                      <m:t> = 0</m:t>
                    </m:r>
                  </m:oMath>
                </a14:m>
                <a:endParaRPr lang="en-US" sz="3600" dirty="0">
                  <a:solidFill>
                    <a:schemeClr val="accent4"/>
                  </a:solidFill>
                </a:endParaRPr>
              </a:p>
            </p:txBody>
          </p:sp>
        </mc:Choice>
        <mc:Fallback xmlns="">
          <p:sp>
            <p:nvSpPr>
              <p:cNvPr id="4" name="TextBox 3">
                <a:extLst>
                  <a:ext uri="{FF2B5EF4-FFF2-40B4-BE49-F238E27FC236}">
                    <a16:creationId xmlns:a16="http://schemas.microsoft.com/office/drawing/2014/main" id="{807DEE61-D5DB-E516-73C0-07B94612DF51}"/>
                  </a:ext>
                </a:extLst>
              </p:cNvPr>
              <p:cNvSpPr txBox="1">
                <a:spLocks noRot="1" noChangeAspect="1" noMove="1" noResize="1" noEditPoints="1" noAdjustHandles="1" noChangeArrowheads="1" noChangeShapeType="1" noTextEdit="1"/>
              </p:cNvSpPr>
              <p:nvPr/>
            </p:nvSpPr>
            <p:spPr>
              <a:xfrm>
                <a:off x="3280954" y="5185953"/>
                <a:ext cx="5630091" cy="1247777"/>
              </a:xfrm>
              <a:prstGeom prst="rect">
                <a:avLst/>
              </a:prstGeom>
              <a:blipFill>
                <a:blip r:embed="rId2"/>
                <a:stretch>
                  <a:fillRect t="-8081" b="-141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9F64636-1C82-DBCF-5EDF-00E20E47D694}"/>
                  </a:ext>
                </a:extLst>
              </p:cNvPr>
              <p:cNvSpPr txBox="1"/>
              <p:nvPr/>
            </p:nvSpPr>
            <p:spPr>
              <a:xfrm>
                <a:off x="3280953" y="215262"/>
                <a:ext cx="5630091" cy="1247777"/>
              </a:xfrm>
              <a:prstGeom prst="rect">
                <a:avLst/>
              </a:prstGeom>
              <a:noFill/>
            </p:spPr>
            <p:txBody>
              <a:bodyPr wrap="square" rtlCol="0">
                <a:spAutoFit/>
              </a:bodyPr>
              <a:lstStyle/>
              <a:p>
                <a:pPr algn="ctr"/>
                <a:r>
                  <a:rPr lang="en-US" sz="3600" dirty="0">
                    <a:solidFill>
                      <a:schemeClr val="accent4"/>
                    </a:solidFill>
                  </a:rPr>
                  <a:t>In space, </a:t>
                </a:r>
                <a14:m>
                  <m:oMath xmlns:m="http://schemas.openxmlformats.org/officeDocument/2006/math">
                    <m:r>
                      <a:rPr lang="en-US" sz="3600" i="1" dirty="0" smtClean="0">
                        <a:solidFill>
                          <a:schemeClr val="accent4"/>
                        </a:solidFill>
                        <a:latin typeface="Cambria Math" panose="02040503050406030204" pitchFamily="18" charset="0"/>
                        <a:ea typeface="Cambria Math" panose="02040503050406030204" pitchFamily="18" charset="0"/>
                      </a:rPr>
                      <m:t>𝜌</m:t>
                    </m:r>
                    <m:r>
                      <a:rPr lang="en-US" sz="3600" b="0" i="1" dirty="0" smtClean="0">
                        <a:solidFill>
                          <a:schemeClr val="accent4"/>
                        </a:solidFill>
                        <a:latin typeface="Cambria Math" panose="02040503050406030204" pitchFamily="18" charset="0"/>
                        <a:ea typeface="Cambria Math" panose="02040503050406030204" pitchFamily="18" charset="0"/>
                      </a:rPr>
                      <m:t>=0</m:t>
                    </m:r>
                  </m:oMath>
                </a14:m>
                <a:r>
                  <a:rPr lang="en-US" sz="3600" dirty="0">
                    <a:solidFill>
                      <a:schemeClr val="accent4"/>
                    </a:solidFill>
                  </a:rPr>
                  <a:t>, </a:t>
                </a:r>
              </a:p>
              <a:p>
                <a:pPr algn="ctr"/>
                <a:r>
                  <a:rPr lang="en-US" sz="3600" dirty="0">
                    <a:solidFill>
                      <a:schemeClr val="accent4"/>
                    </a:solidFill>
                  </a:rPr>
                  <a:t>so  </a:t>
                </a:r>
                <a14:m>
                  <m:oMath xmlns:m="http://schemas.openxmlformats.org/officeDocument/2006/math">
                    <m:r>
                      <a:rPr lang="en-US" sz="3600" b="0" i="1" dirty="0" smtClean="0">
                        <a:solidFill>
                          <a:schemeClr val="accent4"/>
                        </a:solidFill>
                        <a:latin typeface="Cambria Math" panose="02040503050406030204" pitchFamily="18" charset="0"/>
                        <a:ea typeface="Cambria Math" panose="02040503050406030204" pitchFamily="18" charset="0"/>
                      </a:rPr>
                      <m:t>𝑄</m:t>
                    </m:r>
                    <m:r>
                      <a:rPr lang="en-US" sz="3600" b="0" i="0" dirty="0" smtClean="0">
                        <a:solidFill>
                          <a:schemeClr val="accent4"/>
                        </a:solidFill>
                        <a:latin typeface="Cambria Math" panose="02040503050406030204" pitchFamily="18" charset="0"/>
                        <a:ea typeface="Cambria Math" panose="02040503050406030204" pitchFamily="18" charset="0"/>
                      </a:rPr>
                      <m:t>= </m:t>
                    </m:r>
                    <m:r>
                      <m:rPr>
                        <m:sty m:val="p"/>
                      </m:rPr>
                      <a:rPr lang="en-US" sz="3600" b="0" i="0" dirty="0" smtClean="0">
                        <a:solidFill>
                          <a:schemeClr val="accent4"/>
                        </a:solidFill>
                        <a:latin typeface="Cambria Math" panose="02040503050406030204" pitchFamily="18" charset="0"/>
                        <a:ea typeface="Cambria Math" panose="02040503050406030204" pitchFamily="18" charset="0"/>
                      </a:rPr>
                      <m:t>Sp</m:t>
                    </m:r>
                    <m:r>
                      <a:rPr lang="en-US" sz="3600" b="0" i="0" dirty="0" smtClean="0">
                        <a:solidFill>
                          <a:schemeClr val="accent4"/>
                        </a:solidFill>
                        <a:latin typeface="Cambria Math" panose="02040503050406030204" pitchFamily="18" charset="0"/>
                        <a:ea typeface="Cambria Math" panose="02040503050406030204" pitchFamily="18" charset="0"/>
                      </a:rPr>
                      <m:t> </m:t>
                    </m:r>
                    <m:r>
                      <a:rPr lang="en-US" sz="3600" i="1" dirty="0" smtClean="0">
                        <a:solidFill>
                          <a:schemeClr val="accent4"/>
                        </a:solidFill>
                        <a:latin typeface="Cambria Math" panose="02040503050406030204" pitchFamily="18" charset="0"/>
                        <a:ea typeface="Cambria Math" panose="02040503050406030204" pitchFamily="18" charset="0"/>
                      </a:rPr>
                      <m:t>𝜌</m:t>
                    </m:r>
                    <m:sSup>
                      <m:sSupPr>
                        <m:ctrlPr>
                          <a:rPr lang="en-US" sz="3600" i="1" dirty="0" smtClean="0">
                            <a:solidFill>
                              <a:schemeClr val="accent4"/>
                            </a:solidFill>
                            <a:latin typeface="Cambria Math" panose="02040503050406030204" pitchFamily="18" charset="0"/>
                            <a:ea typeface="Cambria Math" panose="02040503050406030204" pitchFamily="18" charset="0"/>
                          </a:rPr>
                        </m:ctrlPr>
                      </m:sSupPr>
                      <m:e>
                        <m:r>
                          <a:rPr lang="en-US" sz="3600" b="0" i="1" dirty="0" smtClean="0">
                            <a:solidFill>
                              <a:schemeClr val="accent4"/>
                            </a:solidFill>
                            <a:latin typeface="Cambria Math" panose="02040503050406030204" pitchFamily="18" charset="0"/>
                            <a:ea typeface="Cambria Math" panose="02040503050406030204" pitchFamily="18" charset="0"/>
                          </a:rPr>
                          <m:t>𝑢</m:t>
                        </m:r>
                      </m:e>
                      <m:sup>
                        <m:r>
                          <a:rPr lang="en-US" sz="3600" b="0" i="1" dirty="0" smtClean="0">
                            <a:solidFill>
                              <a:schemeClr val="accent4"/>
                            </a:solidFill>
                            <a:latin typeface="Cambria Math" panose="02040503050406030204" pitchFamily="18" charset="0"/>
                            <a:ea typeface="Cambria Math" panose="02040503050406030204" pitchFamily="18" charset="0"/>
                          </a:rPr>
                          <m:t>2</m:t>
                        </m:r>
                      </m:sup>
                    </m:sSup>
                    <m:r>
                      <a:rPr lang="en-US" sz="3600" i="1" dirty="0" smtClean="0">
                        <a:solidFill>
                          <a:schemeClr val="accent4"/>
                        </a:solidFill>
                        <a:latin typeface="Cambria Math" panose="02040503050406030204" pitchFamily="18" charset="0"/>
                      </a:rPr>
                      <m:t> = 0</m:t>
                    </m:r>
                  </m:oMath>
                </a14:m>
                <a:endParaRPr lang="en-US" sz="3600" dirty="0">
                  <a:solidFill>
                    <a:schemeClr val="accent4"/>
                  </a:solidFill>
                </a:endParaRPr>
              </a:p>
            </p:txBody>
          </p:sp>
        </mc:Choice>
        <mc:Fallback xmlns="">
          <p:sp>
            <p:nvSpPr>
              <p:cNvPr id="5" name="TextBox 4">
                <a:extLst>
                  <a:ext uri="{FF2B5EF4-FFF2-40B4-BE49-F238E27FC236}">
                    <a16:creationId xmlns:a16="http://schemas.microsoft.com/office/drawing/2014/main" id="{49F64636-1C82-DBCF-5EDF-00E20E47D694}"/>
                  </a:ext>
                </a:extLst>
              </p:cNvPr>
              <p:cNvSpPr txBox="1">
                <a:spLocks noRot="1" noChangeAspect="1" noMove="1" noResize="1" noEditPoints="1" noAdjustHandles="1" noChangeArrowheads="1" noChangeShapeType="1" noTextEdit="1"/>
              </p:cNvSpPr>
              <p:nvPr/>
            </p:nvSpPr>
            <p:spPr>
              <a:xfrm>
                <a:off x="3280953" y="215262"/>
                <a:ext cx="5630091" cy="1247777"/>
              </a:xfrm>
              <a:prstGeom prst="rect">
                <a:avLst/>
              </a:prstGeom>
              <a:blipFill>
                <a:blip r:embed="rId3"/>
                <a:stretch>
                  <a:fillRect t="-7000" b="-140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E43CD91-EF6A-E158-2D08-690F48B0B7C0}"/>
              </a:ext>
            </a:extLst>
          </p:cNvPr>
          <p:cNvSpPr txBox="1"/>
          <p:nvPr/>
        </p:nvSpPr>
        <p:spPr>
          <a:xfrm>
            <a:off x="2586446" y="2629324"/>
            <a:ext cx="7354388" cy="1200329"/>
          </a:xfrm>
          <a:prstGeom prst="rect">
            <a:avLst/>
          </a:prstGeom>
          <a:noFill/>
        </p:spPr>
        <p:txBody>
          <a:bodyPr wrap="square" rtlCol="0">
            <a:spAutoFit/>
          </a:bodyPr>
          <a:lstStyle/>
          <a:p>
            <a:pPr algn="ctr"/>
            <a:r>
              <a:rPr lang="en-US" sz="3600" i="1" dirty="0">
                <a:solidFill>
                  <a:schemeClr val="accent4"/>
                </a:solidFill>
              </a:rPr>
              <a:t>Q</a:t>
            </a:r>
            <a:r>
              <a:rPr lang="en-US" sz="3600" dirty="0">
                <a:solidFill>
                  <a:schemeClr val="accent4"/>
                </a:solidFill>
              </a:rPr>
              <a:t> has a maximum in between the launch pad and space </a:t>
            </a:r>
          </a:p>
        </p:txBody>
      </p:sp>
    </p:spTree>
    <p:extLst>
      <p:ext uri="{BB962C8B-B14F-4D97-AF65-F5344CB8AC3E}">
        <p14:creationId xmlns:p14="http://schemas.microsoft.com/office/powerpoint/2010/main" val="36034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hlinkClick r:id="rId2"/>
            <a:extLst>
              <a:ext uri="{FF2B5EF4-FFF2-40B4-BE49-F238E27FC236}">
                <a16:creationId xmlns:a16="http://schemas.microsoft.com/office/drawing/2014/main" id="{B86071CD-B6B1-20F8-CB98-541D184139C8}"/>
              </a:ext>
            </a:extLst>
          </p:cNvPr>
          <p:cNvPicPr>
            <a:picLocks noGrp="1" noChangeAspect="1"/>
          </p:cNvPicPr>
          <p:nvPr>
            <p:ph idx="1"/>
          </p:nvPr>
        </p:nvPicPr>
        <p:blipFill>
          <a:blip r:embed="rId3"/>
          <a:stretch>
            <a:fillRect/>
          </a:stretch>
        </p:blipFill>
        <p:spPr>
          <a:xfrm>
            <a:off x="1989528" y="1154499"/>
            <a:ext cx="8465437" cy="4807242"/>
          </a:xfrm>
        </p:spPr>
      </p:pic>
      <p:sp>
        <p:nvSpPr>
          <p:cNvPr id="6" name="TextBox 5">
            <a:extLst>
              <a:ext uri="{FF2B5EF4-FFF2-40B4-BE49-F238E27FC236}">
                <a16:creationId xmlns:a16="http://schemas.microsoft.com/office/drawing/2014/main" id="{DD03CD71-294F-0DD8-CBC2-282443E1C628}"/>
              </a:ext>
            </a:extLst>
          </p:cNvPr>
          <p:cNvSpPr txBox="1"/>
          <p:nvPr/>
        </p:nvSpPr>
        <p:spPr>
          <a:xfrm>
            <a:off x="3085749" y="6173663"/>
            <a:ext cx="8970915" cy="369332"/>
          </a:xfrm>
          <a:prstGeom prst="rect">
            <a:avLst/>
          </a:prstGeom>
          <a:noFill/>
        </p:spPr>
        <p:txBody>
          <a:bodyPr wrap="square">
            <a:spAutoFit/>
          </a:bodyPr>
          <a:lstStyle/>
          <a:p>
            <a:r>
              <a:rPr lang="en-US" dirty="0">
                <a:solidFill>
                  <a:schemeClr val="accent4"/>
                </a:solidFill>
              </a:rPr>
              <a:t>https://</a:t>
            </a:r>
            <a:r>
              <a:rPr lang="en-US" dirty="0" err="1">
                <a:solidFill>
                  <a:schemeClr val="accent4"/>
                </a:solidFill>
              </a:rPr>
              <a:t>space.stackexchange.com</a:t>
            </a:r>
            <a:r>
              <a:rPr lang="en-US" dirty="0">
                <a:solidFill>
                  <a:schemeClr val="accent4"/>
                </a:solidFill>
              </a:rPr>
              <a:t>/questions/15456/how-long-does-max-q-last</a:t>
            </a:r>
          </a:p>
        </p:txBody>
      </p:sp>
      <p:sp>
        <p:nvSpPr>
          <p:cNvPr id="7" name="TextBox 6">
            <a:extLst>
              <a:ext uri="{FF2B5EF4-FFF2-40B4-BE49-F238E27FC236}">
                <a16:creationId xmlns:a16="http://schemas.microsoft.com/office/drawing/2014/main" id="{A88BDB3E-ED16-0D84-79D5-BB7E99E637AB}"/>
              </a:ext>
            </a:extLst>
          </p:cNvPr>
          <p:cNvSpPr txBox="1"/>
          <p:nvPr/>
        </p:nvSpPr>
        <p:spPr>
          <a:xfrm>
            <a:off x="4201500" y="340652"/>
            <a:ext cx="4041491" cy="707886"/>
          </a:xfrm>
          <a:prstGeom prst="rect">
            <a:avLst/>
          </a:prstGeom>
          <a:noFill/>
        </p:spPr>
        <p:txBody>
          <a:bodyPr wrap="none" rtlCol="0">
            <a:spAutoFit/>
          </a:bodyPr>
          <a:lstStyle/>
          <a:p>
            <a:r>
              <a:rPr lang="en-US" sz="4000" i="1" dirty="0">
                <a:solidFill>
                  <a:schemeClr val="accent4"/>
                </a:solidFill>
              </a:rPr>
              <a:t>Max Q     Saturn V</a:t>
            </a:r>
          </a:p>
        </p:txBody>
      </p:sp>
    </p:spTree>
    <p:extLst>
      <p:ext uri="{BB962C8B-B14F-4D97-AF65-F5344CB8AC3E}">
        <p14:creationId xmlns:p14="http://schemas.microsoft.com/office/powerpoint/2010/main" val="299593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82C244-BA40-71DA-EF97-EF534E34E701}"/>
              </a:ext>
            </a:extLst>
          </p:cNvPr>
          <p:cNvPicPr>
            <a:picLocks noChangeAspect="1"/>
          </p:cNvPicPr>
          <p:nvPr/>
        </p:nvPicPr>
        <p:blipFill>
          <a:blip r:embed="rId2"/>
          <a:stretch>
            <a:fillRect/>
          </a:stretch>
        </p:blipFill>
        <p:spPr>
          <a:xfrm>
            <a:off x="127964" y="4397316"/>
            <a:ext cx="4202860" cy="2346597"/>
          </a:xfrm>
          <a:prstGeom prst="rect">
            <a:avLst/>
          </a:prstGeom>
        </p:spPr>
      </p:pic>
      <p:sp>
        <p:nvSpPr>
          <p:cNvPr id="6" name="TextBox 5">
            <a:extLst>
              <a:ext uri="{FF2B5EF4-FFF2-40B4-BE49-F238E27FC236}">
                <a16:creationId xmlns:a16="http://schemas.microsoft.com/office/drawing/2014/main" id="{72C7CD14-07E4-7931-4D63-A0F6157D4D0A}"/>
              </a:ext>
            </a:extLst>
          </p:cNvPr>
          <p:cNvSpPr txBox="1"/>
          <p:nvPr/>
        </p:nvSpPr>
        <p:spPr>
          <a:xfrm>
            <a:off x="1632859" y="-46149"/>
            <a:ext cx="1097280" cy="584775"/>
          </a:xfrm>
          <a:prstGeom prst="rect">
            <a:avLst/>
          </a:prstGeom>
          <a:noFill/>
        </p:spPr>
        <p:txBody>
          <a:bodyPr wrap="square" rtlCol="0">
            <a:spAutoFit/>
          </a:bodyPr>
          <a:lstStyle/>
          <a:p>
            <a:r>
              <a:rPr lang="en-US" sz="3200" dirty="0">
                <a:solidFill>
                  <a:schemeClr val="accent4"/>
                </a:solidFill>
                <a:latin typeface="Big Caslon Medium" panose="02000603090000020003" pitchFamily="2" charset="-79"/>
                <a:cs typeface="Big Caslon Medium" panose="02000603090000020003" pitchFamily="2" charset="-79"/>
              </a:rPr>
              <a:t>2022</a:t>
            </a:r>
          </a:p>
        </p:txBody>
      </p:sp>
      <p:sp>
        <p:nvSpPr>
          <p:cNvPr id="7" name="TextBox 6">
            <a:extLst>
              <a:ext uri="{FF2B5EF4-FFF2-40B4-BE49-F238E27FC236}">
                <a16:creationId xmlns:a16="http://schemas.microsoft.com/office/drawing/2014/main" id="{5BB852A5-D890-0A10-9223-FB2F574399C2}"/>
              </a:ext>
            </a:extLst>
          </p:cNvPr>
          <p:cNvSpPr txBox="1"/>
          <p:nvPr/>
        </p:nvSpPr>
        <p:spPr>
          <a:xfrm>
            <a:off x="1632859" y="458947"/>
            <a:ext cx="1097280" cy="584775"/>
          </a:xfrm>
          <a:prstGeom prst="rect">
            <a:avLst/>
          </a:prstGeom>
          <a:noFill/>
        </p:spPr>
        <p:txBody>
          <a:bodyPr wrap="square" rtlCol="0">
            <a:spAutoFit/>
          </a:bodyPr>
          <a:lstStyle/>
          <a:p>
            <a:r>
              <a:rPr lang="en-US" sz="3200" dirty="0">
                <a:solidFill>
                  <a:schemeClr val="accent4"/>
                </a:solidFill>
                <a:latin typeface="Big Caslon Medium" panose="02000603090000020003" pitchFamily="2" charset="-79"/>
                <a:cs typeface="Big Caslon Medium" panose="02000603090000020003" pitchFamily="2" charset="-79"/>
              </a:rPr>
              <a:t>1972</a:t>
            </a:r>
          </a:p>
        </p:txBody>
      </p:sp>
      <p:sp>
        <p:nvSpPr>
          <p:cNvPr id="8" name="TextBox 7">
            <a:extLst>
              <a:ext uri="{FF2B5EF4-FFF2-40B4-BE49-F238E27FC236}">
                <a16:creationId xmlns:a16="http://schemas.microsoft.com/office/drawing/2014/main" id="{DEEE0BDF-3389-94A8-ADA4-9BAC4EDF1864}"/>
              </a:ext>
            </a:extLst>
          </p:cNvPr>
          <p:cNvSpPr txBox="1"/>
          <p:nvPr/>
        </p:nvSpPr>
        <p:spPr>
          <a:xfrm>
            <a:off x="1632859" y="1016295"/>
            <a:ext cx="1097280" cy="584775"/>
          </a:xfrm>
          <a:prstGeom prst="rect">
            <a:avLst/>
          </a:prstGeom>
          <a:noFill/>
        </p:spPr>
        <p:txBody>
          <a:bodyPr wrap="square" rtlCol="0">
            <a:spAutoFit/>
          </a:bodyPr>
          <a:lstStyle/>
          <a:p>
            <a:r>
              <a:rPr lang="en-US" sz="3200" dirty="0">
                <a:solidFill>
                  <a:schemeClr val="accent4"/>
                </a:solidFill>
                <a:latin typeface="Big Caslon Medium" panose="02000603090000020003" pitchFamily="2" charset="-79"/>
                <a:cs typeface="Big Caslon Medium" panose="02000603090000020003" pitchFamily="2" charset="-79"/>
              </a:rPr>
              <a:t>1966</a:t>
            </a:r>
          </a:p>
        </p:txBody>
      </p:sp>
      <p:sp>
        <p:nvSpPr>
          <p:cNvPr id="9" name="TextBox 8">
            <a:extLst>
              <a:ext uri="{FF2B5EF4-FFF2-40B4-BE49-F238E27FC236}">
                <a16:creationId xmlns:a16="http://schemas.microsoft.com/office/drawing/2014/main" id="{EC2EB29B-2090-43A2-35D8-FD504060487D}"/>
              </a:ext>
            </a:extLst>
          </p:cNvPr>
          <p:cNvSpPr txBox="1"/>
          <p:nvPr/>
        </p:nvSpPr>
        <p:spPr>
          <a:xfrm>
            <a:off x="1632859" y="1473239"/>
            <a:ext cx="1097280" cy="584775"/>
          </a:xfrm>
          <a:prstGeom prst="rect">
            <a:avLst/>
          </a:prstGeom>
          <a:noFill/>
        </p:spPr>
        <p:txBody>
          <a:bodyPr wrap="square" rtlCol="0">
            <a:spAutoFit/>
          </a:bodyPr>
          <a:lstStyle/>
          <a:p>
            <a:r>
              <a:rPr lang="en-US" sz="3200" dirty="0">
                <a:solidFill>
                  <a:schemeClr val="accent4"/>
                </a:solidFill>
                <a:latin typeface="Big Caslon Medium" panose="02000603090000020003" pitchFamily="2" charset="-79"/>
                <a:cs typeface="Big Caslon Medium" panose="02000603090000020003" pitchFamily="2" charset="-79"/>
              </a:rPr>
              <a:t>1951</a:t>
            </a:r>
          </a:p>
        </p:txBody>
      </p:sp>
      <p:sp>
        <p:nvSpPr>
          <p:cNvPr id="10" name="TextBox 9">
            <a:extLst>
              <a:ext uri="{FF2B5EF4-FFF2-40B4-BE49-F238E27FC236}">
                <a16:creationId xmlns:a16="http://schemas.microsoft.com/office/drawing/2014/main" id="{4EEA2EDA-31DE-F16B-A9F4-1ACB01152223}"/>
              </a:ext>
            </a:extLst>
          </p:cNvPr>
          <p:cNvSpPr txBox="1"/>
          <p:nvPr/>
        </p:nvSpPr>
        <p:spPr>
          <a:xfrm>
            <a:off x="1632859" y="2509818"/>
            <a:ext cx="1097280" cy="584775"/>
          </a:xfrm>
          <a:prstGeom prst="rect">
            <a:avLst/>
          </a:prstGeom>
          <a:noFill/>
        </p:spPr>
        <p:txBody>
          <a:bodyPr wrap="square" rtlCol="0">
            <a:spAutoFit/>
          </a:bodyPr>
          <a:lstStyle/>
          <a:p>
            <a:r>
              <a:rPr lang="en-US" sz="3200" dirty="0">
                <a:solidFill>
                  <a:schemeClr val="accent4"/>
                </a:solidFill>
                <a:latin typeface="Big Caslon Medium" panose="02000603090000020003" pitchFamily="2" charset="-79"/>
                <a:cs typeface="Big Caslon Medium" panose="02000603090000020003" pitchFamily="2" charset="-79"/>
              </a:rPr>
              <a:t>1752</a:t>
            </a:r>
          </a:p>
        </p:txBody>
      </p:sp>
      <p:sp>
        <p:nvSpPr>
          <p:cNvPr id="11" name="TextBox 10">
            <a:extLst>
              <a:ext uri="{FF2B5EF4-FFF2-40B4-BE49-F238E27FC236}">
                <a16:creationId xmlns:a16="http://schemas.microsoft.com/office/drawing/2014/main" id="{0083306A-C1FE-25EA-8D5C-3B65A28D3D88}"/>
              </a:ext>
            </a:extLst>
          </p:cNvPr>
          <p:cNvSpPr txBox="1"/>
          <p:nvPr/>
        </p:nvSpPr>
        <p:spPr>
          <a:xfrm>
            <a:off x="1632859" y="3047486"/>
            <a:ext cx="1097280" cy="584775"/>
          </a:xfrm>
          <a:prstGeom prst="rect">
            <a:avLst/>
          </a:prstGeom>
          <a:noFill/>
        </p:spPr>
        <p:txBody>
          <a:bodyPr wrap="square" rtlCol="0">
            <a:spAutoFit/>
          </a:bodyPr>
          <a:lstStyle/>
          <a:p>
            <a:r>
              <a:rPr lang="en-US" sz="3200" dirty="0">
                <a:solidFill>
                  <a:schemeClr val="accent4"/>
                </a:solidFill>
                <a:latin typeface="Big Caslon Medium" panose="02000603090000020003" pitchFamily="2" charset="-79"/>
                <a:cs typeface="Big Caslon Medium" panose="02000603090000020003" pitchFamily="2" charset="-79"/>
              </a:rPr>
              <a:t>1738</a:t>
            </a:r>
          </a:p>
        </p:txBody>
      </p:sp>
      <p:sp>
        <p:nvSpPr>
          <p:cNvPr id="12" name="TextBox 11">
            <a:extLst>
              <a:ext uri="{FF2B5EF4-FFF2-40B4-BE49-F238E27FC236}">
                <a16:creationId xmlns:a16="http://schemas.microsoft.com/office/drawing/2014/main" id="{ED203A47-16DF-B01C-2727-014E929F0183}"/>
              </a:ext>
            </a:extLst>
          </p:cNvPr>
          <p:cNvSpPr txBox="1"/>
          <p:nvPr/>
        </p:nvSpPr>
        <p:spPr>
          <a:xfrm>
            <a:off x="1632859" y="3564344"/>
            <a:ext cx="1097280" cy="584775"/>
          </a:xfrm>
          <a:prstGeom prst="rect">
            <a:avLst/>
          </a:prstGeom>
          <a:noFill/>
        </p:spPr>
        <p:txBody>
          <a:bodyPr wrap="square" rtlCol="0">
            <a:spAutoFit/>
          </a:bodyPr>
          <a:lstStyle/>
          <a:p>
            <a:r>
              <a:rPr lang="en-US" sz="3200" dirty="0">
                <a:solidFill>
                  <a:schemeClr val="accent4"/>
                </a:solidFill>
                <a:latin typeface="Big Caslon Medium" panose="02000603090000020003" pitchFamily="2" charset="-79"/>
                <a:cs typeface="Big Caslon Medium" panose="02000603090000020003" pitchFamily="2" charset="-79"/>
              </a:rPr>
              <a:t>1732</a:t>
            </a:r>
          </a:p>
        </p:txBody>
      </p:sp>
      <p:sp>
        <p:nvSpPr>
          <p:cNvPr id="13" name="TextBox 12">
            <a:extLst>
              <a:ext uri="{FF2B5EF4-FFF2-40B4-BE49-F238E27FC236}">
                <a16:creationId xmlns:a16="http://schemas.microsoft.com/office/drawing/2014/main" id="{484791E9-3E47-0219-3CB6-20157EFD892F}"/>
              </a:ext>
            </a:extLst>
          </p:cNvPr>
          <p:cNvSpPr txBox="1"/>
          <p:nvPr/>
        </p:nvSpPr>
        <p:spPr>
          <a:xfrm>
            <a:off x="1632859" y="2002908"/>
            <a:ext cx="1097280" cy="584775"/>
          </a:xfrm>
          <a:prstGeom prst="rect">
            <a:avLst/>
          </a:prstGeom>
          <a:noFill/>
        </p:spPr>
        <p:txBody>
          <a:bodyPr wrap="square" rtlCol="0">
            <a:spAutoFit/>
          </a:bodyPr>
          <a:lstStyle/>
          <a:p>
            <a:r>
              <a:rPr lang="en-US" sz="3200" dirty="0">
                <a:solidFill>
                  <a:schemeClr val="accent4"/>
                </a:solidFill>
                <a:latin typeface="Big Caslon Medium" panose="02000603090000020003" pitchFamily="2" charset="-79"/>
                <a:cs typeface="Big Caslon Medium" panose="02000603090000020003" pitchFamily="2" charset="-79"/>
              </a:rPr>
              <a:t>1913</a:t>
            </a:r>
          </a:p>
        </p:txBody>
      </p:sp>
    </p:spTree>
    <p:extLst>
      <p:ext uri="{BB962C8B-B14F-4D97-AF65-F5344CB8AC3E}">
        <p14:creationId xmlns:p14="http://schemas.microsoft.com/office/powerpoint/2010/main" val="103756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xit" presetSubtype="0" fill="hold" grpId="1" nodeType="after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xit" presetSubtype="0" fill="hold" grpId="1" nodeType="after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grpId="1"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500"/>
                            </p:stCondLst>
                            <p:childTnLst>
                              <p:par>
                                <p:cTn id="41" presetID="10" presetClass="exit" presetSubtype="0" fill="hold" grpId="0" nodeType="after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5500"/>
                            </p:stCondLst>
                            <p:childTnLst>
                              <p:par>
                                <p:cTn id="49" presetID="10" presetClass="exit" presetSubtype="0" fill="hold" grpId="1" nodeType="after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6500"/>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2" grpId="0"/>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A6884C-5613-2580-6460-97D7C7A3FA95}"/>
              </a:ext>
            </a:extLst>
          </p:cNvPr>
          <p:cNvSpPr txBox="1"/>
          <p:nvPr/>
        </p:nvSpPr>
        <p:spPr>
          <a:xfrm>
            <a:off x="1632859" y="350874"/>
            <a:ext cx="1097280" cy="584775"/>
          </a:xfrm>
          <a:prstGeom prst="rect">
            <a:avLst/>
          </a:prstGeom>
          <a:noFill/>
        </p:spPr>
        <p:txBody>
          <a:bodyPr wrap="square" rtlCol="0">
            <a:spAutoFit/>
          </a:bodyPr>
          <a:lstStyle/>
          <a:p>
            <a:r>
              <a:rPr lang="en-US" sz="3200" dirty="0">
                <a:solidFill>
                  <a:schemeClr val="accent4"/>
                </a:solidFill>
                <a:latin typeface="Big Caslon Medium" panose="02000603090000020003" pitchFamily="2" charset="-79"/>
                <a:cs typeface="Big Caslon Medium" panose="02000603090000020003" pitchFamily="2" charset="-79"/>
              </a:rPr>
              <a:t>1732</a:t>
            </a:r>
          </a:p>
        </p:txBody>
      </p:sp>
      <p:sp>
        <p:nvSpPr>
          <p:cNvPr id="5" name="TextBox 4">
            <a:extLst>
              <a:ext uri="{FF2B5EF4-FFF2-40B4-BE49-F238E27FC236}">
                <a16:creationId xmlns:a16="http://schemas.microsoft.com/office/drawing/2014/main" id="{FB1F30CC-2E49-4E54-7ABC-68429CF03654}"/>
              </a:ext>
            </a:extLst>
          </p:cNvPr>
          <p:cNvSpPr txBox="1"/>
          <p:nvPr/>
        </p:nvSpPr>
        <p:spPr>
          <a:xfrm>
            <a:off x="2834639" y="444137"/>
            <a:ext cx="7797327" cy="584775"/>
          </a:xfrm>
          <a:prstGeom prst="rect">
            <a:avLst/>
          </a:prstGeom>
          <a:noFill/>
        </p:spPr>
        <p:txBody>
          <a:bodyPr wrap="none" rtlCol="0">
            <a:spAutoFit/>
          </a:bodyPr>
          <a:lstStyle/>
          <a:p>
            <a:r>
              <a:rPr lang="en-US" sz="3200" dirty="0">
                <a:solidFill>
                  <a:schemeClr val="accent4"/>
                </a:solidFill>
                <a:latin typeface="Big Caslon Medium" panose="02000603090000020003" pitchFamily="2" charset="-79"/>
                <a:cs typeface="Big Caslon Medium" panose="02000603090000020003" pitchFamily="2" charset="-79"/>
              </a:rPr>
              <a:t>February 22:      George Washington was born</a:t>
            </a:r>
          </a:p>
        </p:txBody>
      </p:sp>
      <p:sp>
        <p:nvSpPr>
          <p:cNvPr id="6" name="TextBox 5">
            <a:extLst>
              <a:ext uri="{FF2B5EF4-FFF2-40B4-BE49-F238E27FC236}">
                <a16:creationId xmlns:a16="http://schemas.microsoft.com/office/drawing/2014/main" id="{512A0DBB-DEBB-6BC2-55B5-32A3AF7145F2}"/>
              </a:ext>
            </a:extLst>
          </p:cNvPr>
          <p:cNvSpPr txBox="1"/>
          <p:nvPr/>
        </p:nvSpPr>
        <p:spPr>
          <a:xfrm>
            <a:off x="2638694" y="1028912"/>
            <a:ext cx="9459641" cy="1569660"/>
          </a:xfrm>
          <a:prstGeom prst="rect">
            <a:avLst/>
          </a:prstGeom>
          <a:noFill/>
        </p:spPr>
        <p:txBody>
          <a:bodyPr wrap="none" rtlCol="0">
            <a:spAutoFit/>
          </a:bodyPr>
          <a:lstStyle/>
          <a:p>
            <a:r>
              <a:rPr lang="en-US" sz="3200" dirty="0">
                <a:solidFill>
                  <a:schemeClr val="accent4"/>
                </a:solidFill>
                <a:latin typeface="Big Caslon Medium" panose="02000603090000020003" pitchFamily="2" charset="-79"/>
                <a:cs typeface="Big Caslon Medium" panose="02000603090000020003" pitchFamily="2" charset="-79"/>
              </a:rPr>
              <a:t>November 12:    	Henri Pitot introduced a device for</a:t>
            </a:r>
          </a:p>
          <a:p>
            <a:r>
              <a:rPr lang="en-US" sz="3200" dirty="0">
                <a:solidFill>
                  <a:schemeClr val="accent4"/>
                </a:solidFill>
                <a:latin typeface="Big Caslon Medium" panose="02000603090000020003" pitchFamily="2" charset="-79"/>
                <a:cs typeface="Big Caslon Medium" panose="02000603090000020003" pitchFamily="2" charset="-79"/>
              </a:rPr>
              <a:t>			measuring local fluid flow speed to the</a:t>
            </a:r>
          </a:p>
          <a:p>
            <a:r>
              <a:rPr lang="en-US" sz="3200" dirty="0">
                <a:solidFill>
                  <a:schemeClr val="accent4"/>
                </a:solidFill>
                <a:latin typeface="Big Caslon Medium" panose="02000603090000020003" pitchFamily="2" charset="-79"/>
                <a:cs typeface="Big Caslon Medium" panose="02000603090000020003" pitchFamily="2" charset="-79"/>
              </a:rPr>
              <a:t>			Royal Academy of Sciences in Paris</a:t>
            </a:r>
          </a:p>
        </p:txBody>
      </p:sp>
      <p:pic>
        <p:nvPicPr>
          <p:cNvPr id="8" name="Picture 7" descr="A picture containing diagram&#10;&#10;Description automatically generated">
            <a:extLst>
              <a:ext uri="{FF2B5EF4-FFF2-40B4-BE49-F238E27FC236}">
                <a16:creationId xmlns:a16="http://schemas.microsoft.com/office/drawing/2014/main" id="{AB2C78A5-5BB9-59F5-6168-57C2A67D42D5}"/>
              </a:ext>
            </a:extLst>
          </p:cNvPr>
          <p:cNvPicPr>
            <a:picLocks noChangeAspect="1"/>
          </p:cNvPicPr>
          <p:nvPr/>
        </p:nvPicPr>
        <p:blipFill>
          <a:blip r:embed="rId2"/>
          <a:stretch>
            <a:fillRect/>
          </a:stretch>
        </p:blipFill>
        <p:spPr>
          <a:xfrm>
            <a:off x="914399" y="1813923"/>
            <a:ext cx="2369726" cy="4865502"/>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DBF18EDE-8BB3-A7BC-2241-C58589CABE78}"/>
              </a:ext>
            </a:extLst>
          </p:cNvPr>
          <p:cNvPicPr>
            <a:picLocks noChangeAspect="1"/>
          </p:cNvPicPr>
          <p:nvPr/>
        </p:nvPicPr>
        <p:blipFill>
          <a:blip r:embed="rId3"/>
          <a:stretch>
            <a:fillRect/>
          </a:stretch>
        </p:blipFill>
        <p:spPr>
          <a:xfrm>
            <a:off x="3655933" y="3104680"/>
            <a:ext cx="4393474" cy="3583504"/>
          </a:xfrm>
          <a:prstGeom prst="rect">
            <a:avLst/>
          </a:prstGeom>
        </p:spPr>
      </p:pic>
      <p:pic>
        <p:nvPicPr>
          <p:cNvPr id="12" name="Picture 11" descr="Diagram&#10;&#10;Description automatically generated">
            <a:extLst>
              <a:ext uri="{FF2B5EF4-FFF2-40B4-BE49-F238E27FC236}">
                <a16:creationId xmlns:a16="http://schemas.microsoft.com/office/drawing/2014/main" id="{FD8B1588-D5C5-49C8-552D-FE0FB3FE6B23}"/>
              </a:ext>
            </a:extLst>
          </p:cNvPr>
          <p:cNvPicPr>
            <a:picLocks noChangeAspect="1"/>
          </p:cNvPicPr>
          <p:nvPr/>
        </p:nvPicPr>
        <p:blipFill>
          <a:blip r:embed="rId4"/>
          <a:stretch>
            <a:fillRect/>
          </a:stretch>
        </p:blipFill>
        <p:spPr>
          <a:xfrm>
            <a:off x="8360229" y="3104681"/>
            <a:ext cx="3543907" cy="3583504"/>
          </a:xfrm>
          <a:prstGeom prst="rect">
            <a:avLst/>
          </a:prstGeom>
        </p:spPr>
      </p:pic>
      <p:sp>
        <p:nvSpPr>
          <p:cNvPr id="13" name="TextBox 12">
            <a:extLst>
              <a:ext uri="{FF2B5EF4-FFF2-40B4-BE49-F238E27FC236}">
                <a16:creationId xmlns:a16="http://schemas.microsoft.com/office/drawing/2014/main" id="{DA8E1B6A-CF9D-EF66-06D2-D393A847C0C5}"/>
              </a:ext>
            </a:extLst>
          </p:cNvPr>
          <p:cNvSpPr txBox="1"/>
          <p:nvPr/>
        </p:nvSpPr>
        <p:spPr>
          <a:xfrm rot="16200000">
            <a:off x="-153698" y="5840813"/>
            <a:ext cx="1456040" cy="369332"/>
          </a:xfrm>
          <a:prstGeom prst="rect">
            <a:avLst/>
          </a:prstGeom>
          <a:noFill/>
        </p:spPr>
        <p:txBody>
          <a:bodyPr wrap="none" rtlCol="0">
            <a:spAutoFit/>
          </a:bodyPr>
          <a:lstStyle/>
          <a:p>
            <a:r>
              <a:rPr lang="en-US" dirty="0">
                <a:solidFill>
                  <a:schemeClr val="accent4"/>
                </a:solidFill>
              </a:rPr>
              <a:t>Brown (2003)</a:t>
            </a:r>
          </a:p>
        </p:txBody>
      </p:sp>
    </p:spTree>
    <p:extLst>
      <p:ext uri="{BB962C8B-B14F-4D97-AF65-F5344CB8AC3E}">
        <p14:creationId xmlns:p14="http://schemas.microsoft.com/office/powerpoint/2010/main" val="97776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6"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3CC2F8-C5F9-961E-42CC-24A58C200A9E}"/>
              </a:ext>
            </a:extLst>
          </p:cNvPr>
          <p:cNvPicPr>
            <a:picLocks noChangeAspect="1"/>
          </p:cNvPicPr>
          <p:nvPr/>
        </p:nvPicPr>
        <p:blipFill>
          <a:blip r:embed="rId2"/>
          <a:stretch>
            <a:fillRect/>
          </a:stretch>
        </p:blipFill>
        <p:spPr>
          <a:xfrm>
            <a:off x="7330803" y="110491"/>
            <a:ext cx="4070713" cy="2575348"/>
          </a:xfrm>
          <a:prstGeom prst="rect">
            <a:avLst/>
          </a:prstGeom>
        </p:spPr>
      </p:pic>
      <p:pic>
        <p:nvPicPr>
          <p:cNvPr id="5" name="Picture 4">
            <a:extLst>
              <a:ext uri="{FF2B5EF4-FFF2-40B4-BE49-F238E27FC236}">
                <a16:creationId xmlns:a16="http://schemas.microsoft.com/office/drawing/2014/main" id="{BB228FAC-39DF-B1C2-AED2-1C3279B31F5D}"/>
              </a:ext>
            </a:extLst>
          </p:cNvPr>
          <p:cNvPicPr>
            <a:picLocks noChangeAspect="1"/>
          </p:cNvPicPr>
          <p:nvPr/>
        </p:nvPicPr>
        <p:blipFill>
          <a:blip r:embed="rId3"/>
          <a:stretch>
            <a:fillRect/>
          </a:stretch>
        </p:blipFill>
        <p:spPr>
          <a:xfrm>
            <a:off x="195945" y="110491"/>
            <a:ext cx="6916172" cy="5193030"/>
          </a:xfrm>
          <a:prstGeom prst="rect">
            <a:avLst/>
          </a:prstGeom>
        </p:spPr>
      </p:pic>
      <p:sp>
        <p:nvSpPr>
          <p:cNvPr id="7" name="TextBox 6">
            <a:extLst>
              <a:ext uri="{FF2B5EF4-FFF2-40B4-BE49-F238E27FC236}">
                <a16:creationId xmlns:a16="http://schemas.microsoft.com/office/drawing/2014/main" id="{9E53ED60-4391-FC8B-A3BF-725D6C527897}"/>
              </a:ext>
            </a:extLst>
          </p:cNvPr>
          <p:cNvSpPr txBox="1"/>
          <p:nvPr/>
        </p:nvSpPr>
        <p:spPr>
          <a:xfrm>
            <a:off x="104504" y="5355773"/>
            <a:ext cx="1784463" cy="369332"/>
          </a:xfrm>
          <a:prstGeom prst="rect">
            <a:avLst/>
          </a:prstGeom>
          <a:noFill/>
        </p:spPr>
        <p:txBody>
          <a:bodyPr wrap="none" rtlCol="0">
            <a:spAutoFit/>
          </a:bodyPr>
          <a:lstStyle/>
          <a:p>
            <a:r>
              <a:rPr lang="en-US" dirty="0">
                <a:solidFill>
                  <a:schemeClr val="accent4"/>
                </a:solidFill>
              </a:rPr>
              <a:t>Wikipedia (2022)</a:t>
            </a:r>
          </a:p>
        </p:txBody>
      </p:sp>
      <p:pic>
        <p:nvPicPr>
          <p:cNvPr id="9" name="Picture 8" descr="A picture containing shape&#10;&#10;Description automatically generated">
            <a:extLst>
              <a:ext uri="{FF2B5EF4-FFF2-40B4-BE49-F238E27FC236}">
                <a16:creationId xmlns:a16="http://schemas.microsoft.com/office/drawing/2014/main" id="{257128E3-B8A2-FED5-87F5-AC31EB3F505D}"/>
              </a:ext>
            </a:extLst>
          </p:cNvPr>
          <p:cNvPicPr>
            <a:picLocks noChangeAspect="1"/>
          </p:cNvPicPr>
          <p:nvPr/>
        </p:nvPicPr>
        <p:blipFill>
          <a:blip r:embed="rId4"/>
          <a:stretch>
            <a:fillRect/>
          </a:stretch>
        </p:blipFill>
        <p:spPr>
          <a:xfrm>
            <a:off x="7330802" y="2909752"/>
            <a:ext cx="4689565" cy="3517174"/>
          </a:xfrm>
          <a:prstGeom prst="rect">
            <a:avLst/>
          </a:prstGeom>
        </p:spPr>
      </p:pic>
      <p:sp>
        <p:nvSpPr>
          <p:cNvPr id="11" name="TextBox 10">
            <a:extLst>
              <a:ext uri="{FF2B5EF4-FFF2-40B4-BE49-F238E27FC236}">
                <a16:creationId xmlns:a16="http://schemas.microsoft.com/office/drawing/2014/main" id="{D299EA51-AC80-3850-1B0D-4AADE2CF6798}"/>
              </a:ext>
            </a:extLst>
          </p:cNvPr>
          <p:cNvSpPr txBox="1"/>
          <p:nvPr/>
        </p:nvSpPr>
        <p:spPr>
          <a:xfrm>
            <a:off x="5120640" y="6165669"/>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6B14AC2F-46BA-C8F0-300A-62E6D22B2D1B}"/>
              </a:ext>
            </a:extLst>
          </p:cNvPr>
          <p:cNvSpPr txBox="1"/>
          <p:nvPr/>
        </p:nvSpPr>
        <p:spPr>
          <a:xfrm>
            <a:off x="4420075" y="5489453"/>
            <a:ext cx="2916568" cy="584775"/>
          </a:xfrm>
          <a:prstGeom prst="rect">
            <a:avLst/>
          </a:prstGeom>
          <a:noFill/>
        </p:spPr>
        <p:txBody>
          <a:bodyPr wrap="none" rtlCol="0">
            <a:spAutoFit/>
          </a:bodyPr>
          <a:lstStyle/>
          <a:p>
            <a:r>
              <a:rPr lang="en-US" sz="3200" dirty="0">
                <a:solidFill>
                  <a:schemeClr val="accent4"/>
                </a:solidFill>
              </a:rPr>
              <a:t>Pitot-Static Tube</a:t>
            </a:r>
          </a:p>
        </p:txBody>
      </p:sp>
      <p:sp>
        <p:nvSpPr>
          <p:cNvPr id="13" name="TextBox 12">
            <a:extLst>
              <a:ext uri="{FF2B5EF4-FFF2-40B4-BE49-F238E27FC236}">
                <a16:creationId xmlns:a16="http://schemas.microsoft.com/office/drawing/2014/main" id="{CF080790-AD49-4237-A79A-2C34D83645C8}"/>
              </a:ext>
            </a:extLst>
          </p:cNvPr>
          <p:cNvSpPr txBox="1"/>
          <p:nvPr/>
        </p:nvSpPr>
        <p:spPr>
          <a:xfrm>
            <a:off x="2028091" y="6016972"/>
            <a:ext cx="5288692" cy="584775"/>
          </a:xfrm>
          <a:prstGeom prst="rect">
            <a:avLst/>
          </a:prstGeom>
          <a:noFill/>
        </p:spPr>
        <p:txBody>
          <a:bodyPr wrap="none" rtlCol="0">
            <a:spAutoFit/>
          </a:bodyPr>
          <a:lstStyle/>
          <a:p>
            <a:r>
              <a:rPr lang="en-US" sz="3200" dirty="0">
                <a:solidFill>
                  <a:schemeClr val="accent4"/>
                </a:solidFill>
              </a:rPr>
              <a:t>Ram pressure is this difference</a:t>
            </a:r>
          </a:p>
        </p:txBody>
      </p:sp>
      <p:cxnSp>
        <p:nvCxnSpPr>
          <p:cNvPr id="15" name="Straight Arrow Connector 14">
            <a:extLst>
              <a:ext uri="{FF2B5EF4-FFF2-40B4-BE49-F238E27FC236}">
                <a16:creationId xmlns:a16="http://schemas.microsoft.com/office/drawing/2014/main" id="{DDCCCBAD-1771-EB00-5BDD-F4B59B6A3DA6}"/>
              </a:ext>
            </a:extLst>
          </p:cNvPr>
          <p:cNvCxnSpPr>
            <a:cxnSpLocks/>
          </p:cNvCxnSpPr>
          <p:nvPr/>
        </p:nvCxnSpPr>
        <p:spPr>
          <a:xfrm flipV="1">
            <a:off x="7252424" y="5044966"/>
            <a:ext cx="914114" cy="1251333"/>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2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E3EB56-2EE1-C5CA-69B7-F2EC0041E3A3}"/>
              </a:ext>
            </a:extLst>
          </p:cNvPr>
          <p:cNvSpPr txBox="1"/>
          <p:nvPr/>
        </p:nvSpPr>
        <p:spPr>
          <a:xfrm>
            <a:off x="587828" y="300446"/>
            <a:ext cx="7886070" cy="1077218"/>
          </a:xfrm>
          <a:prstGeom prst="rect">
            <a:avLst/>
          </a:prstGeom>
          <a:noFill/>
        </p:spPr>
        <p:txBody>
          <a:bodyPr wrap="none" rtlCol="0">
            <a:spAutoFit/>
          </a:bodyPr>
          <a:lstStyle/>
          <a:p>
            <a:r>
              <a:rPr lang="en-US" sz="3200" dirty="0">
                <a:solidFill>
                  <a:schemeClr val="accent4"/>
                </a:solidFill>
                <a:cs typeface="Big Caslon Medium" panose="02000603090000020003" pitchFamily="2" charset="-79"/>
              </a:rPr>
              <a:t>Early use of the pitot-static tube to determine </a:t>
            </a:r>
          </a:p>
          <a:p>
            <a:r>
              <a:rPr lang="en-US" sz="3200" dirty="0">
                <a:solidFill>
                  <a:schemeClr val="accent4"/>
                </a:solidFill>
                <a:cs typeface="Big Caslon Medium" panose="02000603090000020003" pitchFamily="2" charset="-79"/>
              </a:rPr>
              <a:t>flow speed was empirical </a:t>
            </a:r>
          </a:p>
        </p:txBody>
      </p:sp>
      <p:sp>
        <p:nvSpPr>
          <p:cNvPr id="5" name="TextBox 4">
            <a:extLst>
              <a:ext uri="{FF2B5EF4-FFF2-40B4-BE49-F238E27FC236}">
                <a16:creationId xmlns:a16="http://schemas.microsoft.com/office/drawing/2014/main" id="{5757B1BF-B917-6B38-38A6-CFFAD90D3D3D}"/>
              </a:ext>
            </a:extLst>
          </p:cNvPr>
          <p:cNvSpPr txBox="1"/>
          <p:nvPr/>
        </p:nvSpPr>
        <p:spPr>
          <a:xfrm>
            <a:off x="587828" y="1602380"/>
            <a:ext cx="9366667" cy="1569660"/>
          </a:xfrm>
          <a:prstGeom prst="rect">
            <a:avLst/>
          </a:prstGeom>
          <a:noFill/>
        </p:spPr>
        <p:txBody>
          <a:bodyPr wrap="none" rtlCol="0">
            <a:spAutoFit/>
          </a:bodyPr>
          <a:lstStyle/>
          <a:p>
            <a:r>
              <a:rPr lang="en-US" sz="3200" dirty="0">
                <a:solidFill>
                  <a:schemeClr val="accent4"/>
                </a:solidFill>
                <a:cs typeface="Big Caslon Medium" panose="02000603090000020003" pitchFamily="2" charset="-79"/>
              </a:rPr>
              <a:t>1738: Daniel Bernoulli began the development of the </a:t>
            </a:r>
          </a:p>
          <a:p>
            <a:r>
              <a:rPr lang="en-US" sz="3200" dirty="0">
                <a:solidFill>
                  <a:schemeClr val="accent4"/>
                </a:solidFill>
                <a:cs typeface="Big Caslon Medium" panose="02000603090000020003" pitchFamily="2" charset="-79"/>
              </a:rPr>
              <a:t>theory based on Newton’s mechanics, establishing that</a:t>
            </a:r>
          </a:p>
          <a:p>
            <a:r>
              <a:rPr lang="en-US" sz="3200" dirty="0">
                <a:solidFill>
                  <a:schemeClr val="accent4"/>
                </a:solidFill>
                <a:cs typeface="Big Caslon Medium" panose="02000603090000020003" pitchFamily="2" charset="-79"/>
              </a:rPr>
              <a:t>pressure increases as velocity decreases</a:t>
            </a:r>
          </a:p>
        </p:txBody>
      </p:sp>
      <p:pic>
        <p:nvPicPr>
          <p:cNvPr id="6" name="Picture 5">
            <a:extLst>
              <a:ext uri="{FF2B5EF4-FFF2-40B4-BE49-F238E27FC236}">
                <a16:creationId xmlns:a16="http://schemas.microsoft.com/office/drawing/2014/main" id="{B472D82D-2599-CBB3-AE90-F1F839CBCEDB}"/>
              </a:ext>
            </a:extLst>
          </p:cNvPr>
          <p:cNvPicPr>
            <a:picLocks noChangeAspect="1"/>
          </p:cNvPicPr>
          <p:nvPr/>
        </p:nvPicPr>
        <p:blipFill>
          <a:blip r:embed="rId2"/>
          <a:stretch>
            <a:fillRect/>
          </a:stretch>
        </p:blipFill>
        <p:spPr>
          <a:xfrm>
            <a:off x="9893535" y="936173"/>
            <a:ext cx="1782536" cy="2268682"/>
          </a:xfrm>
          <a:prstGeom prst="rect">
            <a:avLst/>
          </a:prstGeom>
        </p:spPr>
      </p:pic>
      <p:sp>
        <p:nvSpPr>
          <p:cNvPr id="7" name="TextBox 6">
            <a:extLst>
              <a:ext uri="{FF2B5EF4-FFF2-40B4-BE49-F238E27FC236}">
                <a16:creationId xmlns:a16="http://schemas.microsoft.com/office/drawing/2014/main" id="{6C151509-B7A6-156A-84EB-0C75A117B2EE}"/>
              </a:ext>
            </a:extLst>
          </p:cNvPr>
          <p:cNvSpPr txBox="1"/>
          <p:nvPr/>
        </p:nvSpPr>
        <p:spPr>
          <a:xfrm>
            <a:off x="526868" y="3442631"/>
            <a:ext cx="8382001" cy="1077218"/>
          </a:xfrm>
          <a:prstGeom prst="rect">
            <a:avLst/>
          </a:prstGeom>
          <a:noFill/>
        </p:spPr>
        <p:txBody>
          <a:bodyPr wrap="square" rtlCol="0">
            <a:spAutoFit/>
          </a:bodyPr>
          <a:lstStyle/>
          <a:p>
            <a:r>
              <a:rPr lang="en-US" sz="3200" dirty="0">
                <a:solidFill>
                  <a:schemeClr val="accent4"/>
                </a:solidFill>
                <a:cs typeface="Big Caslon Medium" panose="02000603090000020003" pitchFamily="2" charset="-79"/>
              </a:rPr>
              <a:t>1752: Leonhard Euler derived what is today called the </a:t>
            </a:r>
            <a:r>
              <a:rPr lang="en-US" sz="3200" i="1" dirty="0">
                <a:solidFill>
                  <a:schemeClr val="accent4"/>
                </a:solidFill>
                <a:cs typeface="Big Caslon Medium" panose="02000603090000020003" pitchFamily="2" charset="-79"/>
              </a:rPr>
              <a:t>Bernoulli energy equation:</a:t>
            </a:r>
          </a:p>
        </p:txBody>
      </p:sp>
      <p:pic>
        <p:nvPicPr>
          <p:cNvPr id="8" name="Picture 7">
            <a:extLst>
              <a:ext uri="{FF2B5EF4-FFF2-40B4-BE49-F238E27FC236}">
                <a16:creationId xmlns:a16="http://schemas.microsoft.com/office/drawing/2014/main" id="{8D3B85D1-836D-F4E7-CE25-AC53E6DC0977}"/>
              </a:ext>
            </a:extLst>
          </p:cNvPr>
          <p:cNvPicPr>
            <a:picLocks noChangeAspect="1"/>
          </p:cNvPicPr>
          <p:nvPr/>
        </p:nvPicPr>
        <p:blipFill>
          <a:blip r:embed="rId3"/>
          <a:stretch>
            <a:fillRect/>
          </a:stretch>
        </p:blipFill>
        <p:spPr>
          <a:xfrm>
            <a:off x="9880472" y="3302652"/>
            <a:ext cx="1782536" cy="230109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EB32967-4648-72B9-5DAE-D83A0015B02F}"/>
                  </a:ext>
                </a:extLst>
              </p:cNvPr>
              <p:cNvSpPr txBox="1"/>
              <p:nvPr/>
            </p:nvSpPr>
            <p:spPr>
              <a:xfrm>
                <a:off x="1599853" y="4762345"/>
                <a:ext cx="7119000" cy="787716"/>
              </a:xfrm>
              <a:prstGeom prst="rect">
                <a:avLst/>
              </a:prstGeom>
              <a:noFill/>
            </p:spPr>
            <p:txBody>
              <a:bodyPr wrap="none" rtlCol="0">
                <a:spAutoFit/>
              </a:bodyPr>
              <a:lstStyle/>
              <a:p>
                <a14:m>
                  <m:oMath xmlns:m="http://schemas.openxmlformats.org/officeDocument/2006/math">
                    <m:r>
                      <a:rPr lang="en-US" sz="3200" b="0" i="1" smtClean="0">
                        <a:solidFill>
                          <a:schemeClr val="accent4"/>
                        </a:solidFill>
                        <a:latin typeface="Cambria Math" panose="02040503050406030204" pitchFamily="18" charset="0"/>
                      </a:rPr>
                      <m:t>𝑝</m:t>
                    </m:r>
                    <m:r>
                      <a:rPr lang="en-US" sz="3200" b="0" i="1" smtClean="0">
                        <a:solidFill>
                          <a:schemeClr val="accent4"/>
                        </a:solidFill>
                        <a:latin typeface="Cambria Math" panose="02040503050406030204" pitchFamily="18" charset="0"/>
                      </a:rPr>
                      <m:t>+</m:t>
                    </m:r>
                    <m:f>
                      <m:fPr>
                        <m:ctrlPr>
                          <a:rPr lang="en-US" sz="3200" b="0" i="1" smtClean="0">
                            <a:solidFill>
                              <a:schemeClr val="accent4"/>
                            </a:solidFill>
                            <a:latin typeface="Cambria Math" panose="02040503050406030204" pitchFamily="18" charset="0"/>
                          </a:rPr>
                        </m:ctrlPr>
                      </m:fPr>
                      <m:num>
                        <m:r>
                          <a:rPr lang="en-US" sz="3200" b="0" i="1" smtClean="0">
                            <a:solidFill>
                              <a:schemeClr val="accent4"/>
                            </a:solidFill>
                            <a:latin typeface="Cambria Math" panose="02040503050406030204" pitchFamily="18" charset="0"/>
                          </a:rPr>
                          <m:t>1</m:t>
                        </m:r>
                      </m:num>
                      <m:den>
                        <m:r>
                          <a:rPr lang="en-US" sz="3200" b="0" i="1" smtClean="0">
                            <a:solidFill>
                              <a:schemeClr val="accent4"/>
                            </a:solidFill>
                            <a:latin typeface="Cambria Math" panose="02040503050406030204" pitchFamily="18" charset="0"/>
                          </a:rPr>
                          <m:t>2</m:t>
                        </m:r>
                      </m:den>
                    </m:f>
                    <m:r>
                      <a:rPr lang="en-US" sz="3200" b="0" i="1" smtClean="0">
                        <a:solidFill>
                          <a:schemeClr val="accent4"/>
                        </a:solidFill>
                        <a:latin typeface="Cambria Math" panose="02040503050406030204" pitchFamily="18" charset="0"/>
                        <a:ea typeface="Cambria Math" panose="02040503050406030204" pitchFamily="18" charset="0"/>
                      </a:rPr>
                      <m:t>𝜌</m:t>
                    </m:r>
                    <m:sSup>
                      <m:sSupPr>
                        <m:ctrlPr>
                          <a:rPr lang="en-US" sz="3200" b="0" i="1" smtClean="0">
                            <a:solidFill>
                              <a:schemeClr val="accent4"/>
                            </a:solidFill>
                            <a:latin typeface="Cambria Math" panose="02040503050406030204" pitchFamily="18" charset="0"/>
                            <a:ea typeface="Cambria Math" panose="02040503050406030204" pitchFamily="18" charset="0"/>
                          </a:rPr>
                        </m:ctrlPr>
                      </m:sSupPr>
                      <m:e>
                        <m:r>
                          <a:rPr lang="en-US" sz="3200" b="0" i="1" smtClean="0">
                            <a:solidFill>
                              <a:schemeClr val="accent4"/>
                            </a:solidFill>
                            <a:latin typeface="Cambria Math" panose="02040503050406030204" pitchFamily="18" charset="0"/>
                            <a:ea typeface="Cambria Math" panose="02040503050406030204" pitchFamily="18" charset="0"/>
                          </a:rPr>
                          <m:t>𝑢</m:t>
                        </m:r>
                      </m:e>
                      <m:sup>
                        <m:r>
                          <a:rPr lang="en-US" sz="3200" b="0" i="1" smtClean="0">
                            <a:solidFill>
                              <a:schemeClr val="accent4"/>
                            </a:solidFill>
                            <a:latin typeface="Cambria Math" panose="02040503050406030204" pitchFamily="18" charset="0"/>
                            <a:ea typeface="Cambria Math" panose="02040503050406030204" pitchFamily="18" charset="0"/>
                          </a:rPr>
                          <m:t>2</m:t>
                        </m:r>
                      </m:sup>
                    </m:sSup>
                    <m:r>
                      <a:rPr lang="en-US" sz="3200" b="0" i="1" smtClean="0">
                        <a:solidFill>
                          <a:schemeClr val="accent4"/>
                        </a:solidFill>
                        <a:latin typeface="Cambria Math" panose="02040503050406030204" pitchFamily="18" charset="0"/>
                      </a:rPr>
                      <m:t>=</m:t>
                    </m:r>
                    <m:r>
                      <m:rPr>
                        <m:sty m:val="p"/>
                      </m:rPr>
                      <a:rPr lang="en-US" sz="3200" b="0" i="0" smtClean="0">
                        <a:solidFill>
                          <a:schemeClr val="accent4"/>
                        </a:solidFill>
                        <a:latin typeface="Cambria Math" panose="02040503050406030204" pitchFamily="18" charset="0"/>
                      </a:rPr>
                      <m:t>constant</m:t>
                    </m:r>
                    <m:r>
                      <a:rPr lang="en-US" sz="3200" b="0" i="0" smtClean="0">
                        <a:solidFill>
                          <a:schemeClr val="accent4"/>
                        </a:solidFill>
                        <a:latin typeface="Cambria Math" panose="02040503050406030204" pitchFamily="18" charset="0"/>
                      </a:rPr>
                      <m:t>,</m:t>
                    </m:r>
                  </m:oMath>
                </a14:m>
                <a:r>
                  <a:rPr lang="en-US" sz="3200" dirty="0">
                    <a:solidFill>
                      <a:schemeClr val="accent4"/>
                    </a:solidFill>
                  </a:rPr>
                  <a:t> along a streamline</a:t>
                </a:r>
              </a:p>
            </p:txBody>
          </p:sp>
        </mc:Choice>
        <mc:Fallback xmlns="">
          <p:sp>
            <p:nvSpPr>
              <p:cNvPr id="11" name="TextBox 10">
                <a:extLst>
                  <a:ext uri="{FF2B5EF4-FFF2-40B4-BE49-F238E27FC236}">
                    <a16:creationId xmlns:a16="http://schemas.microsoft.com/office/drawing/2014/main" id="{9EB32967-4648-72B9-5DAE-D83A0015B02F}"/>
                  </a:ext>
                </a:extLst>
              </p:cNvPr>
              <p:cNvSpPr txBox="1">
                <a:spLocks noRot="1" noChangeAspect="1" noMove="1" noResize="1" noEditPoints="1" noAdjustHandles="1" noChangeArrowheads="1" noChangeShapeType="1" noTextEdit="1"/>
              </p:cNvSpPr>
              <p:nvPr/>
            </p:nvSpPr>
            <p:spPr>
              <a:xfrm>
                <a:off x="1599853" y="4762345"/>
                <a:ext cx="7119000" cy="787716"/>
              </a:xfrm>
              <a:prstGeom prst="rect">
                <a:avLst/>
              </a:prstGeom>
              <a:blipFill>
                <a:blip r:embed="rId4"/>
                <a:stretch>
                  <a:fillRect l="-712" r="-1246" b="-1269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4DAFC240-6C9F-E5AF-BDB1-1D2A1B16F23E}"/>
              </a:ext>
            </a:extLst>
          </p:cNvPr>
          <p:cNvSpPr txBox="1"/>
          <p:nvPr/>
        </p:nvSpPr>
        <p:spPr>
          <a:xfrm>
            <a:off x="511868" y="5972779"/>
            <a:ext cx="11320150" cy="584775"/>
          </a:xfrm>
          <a:prstGeom prst="rect">
            <a:avLst/>
          </a:prstGeom>
          <a:noFill/>
        </p:spPr>
        <p:txBody>
          <a:bodyPr wrap="none" rtlCol="0">
            <a:spAutoFit/>
          </a:bodyPr>
          <a:lstStyle/>
          <a:p>
            <a:r>
              <a:rPr lang="en-US" sz="3200" dirty="0">
                <a:solidFill>
                  <a:schemeClr val="accent4"/>
                </a:solidFill>
              </a:rPr>
              <a:t>This has been called the most famous equation in fluid dynamics</a:t>
            </a:r>
          </a:p>
        </p:txBody>
      </p:sp>
    </p:spTree>
    <p:extLst>
      <p:ext uri="{BB962C8B-B14F-4D97-AF65-F5344CB8AC3E}">
        <p14:creationId xmlns:p14="http://schemas.microsoft.com/office/powerpoint/2010/main" val="228564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DE3B49-E917-C040-E84E-032A19C5359E}"/>
              </a:ext>
            </a:extLst>
          </p:cNvPr>
          <p:cNvSpPr txBox="1"/>
          <p:nvPr/>
        </p:nvSpPr>
        <p:spPr>
          <a:xfrm>
            <a:off x="-222071" y="627013"/>
            <a:ext cx="6385833" cy="2062103"/>
          </a:xfrm>
          <a:prstGeom prst="rect">
            <a:avLst/>
          </a:prstGeom>
          <a:noFill/>
        </p:spPr>
        <p:txBody>
          <a:bodyPr wrap="square" rtlCol="0">
            <a:spAutoFit/>
          </a:bodyPr>
          <a:lstStyle/>
          <a:p>
            <a:pPr algn="r"/>
            <a:r>
              <a:rPr lang="en-US" sz="3200" dirty="0">
                <a:solidFill>
                  <a:schemeClr val="accent4"/>
                </a:solidFill>
                <a:cs typeface="Big Caslon Medium" panose="02000603090000020003" pitchFamily="2" charset="-79"/>
              </a:rPr>
              <a:t>1913: John Airey (Univ. Michigan) established how to determine flow speed with a pitot-static tube using the Bernoulli energy equation</a:t>
            </a:r>
          </a:p>
        </p:txBody>
      </p:sp>
      <p:sp>
        <p:nvSpPr>
          <p:cNvPr id="5" name="TextBox 4">
            <a:extLst>
              <a:ext uri="{FF2B5EF4-FFF2-40B4-BE49-F238E27FC236}">
                <a16:creationId xmlns:a16="http://schemas.microsoft.com/office/drawing/2014/main" id="{19E51EC0-A4FD-CB48-D320-CD2E4B5E975C}"/>
              </a:ext>
            </a:extLst>
          </p:cNvPr>
          <p:cNvSpPr txBox="1"/>
          <p:nvPr/>
        </p:nvSpPr>
        <p:spPr>
          <a:xfrm>
            <a:off x="0" y="4853320"/>
            <a:ext cx="12192000" cy="1077218"/>
          </a:xfrm>
          <a:prstGeom prst="rect">
            <a:avLst/>
          </a:prstGeom>
          <a:noFill/>
        </p:spPr>
        <p:txBody>
          <a:bodyPr wrap="square" rtlCol="0">
            <a:spAutoFit/>
          </a:bodyPr>
          <a:lstStyle/>
          <a:p>
            <a:pPr algn="ctr"/>
            <a:r>
              <a:rPr lang="en-US" sz="3200" dirty="0">
                <a:solidFill>
                  <a:schemeClr val="accent4"/>
                </a:solidFill>
                <a:cs typeface="Big Caslon Medium" panose="02000603090000020003" pitchFamily="2" charset="-79"/>
              </a:rPr>
              <a:t>Airey’s key argument: “the boundary of dead water must be </a:t>
            </a:r>
          </a:p>
          <a:p>
            <a:pPr algn="ctr"/>
            <a:r>
              <a:rPr lang="en-US" sz="3200" dirty="0">
                <a:solidFill>
                  <a:schemeClr val="accent4"/>
                </a:solidFill>
                <a:cs typeface="Big Caslon Medium" panose="02000603090000020003" pitchFamily="2" charset="-79"/>
              </a:rPr>
              <a:t>a stream line of infinitesimal motion”</a:t>
            </a:r>
          </a:p>
        </p:txBody>
      </p:sp>
      <p:pic>
        <p:nvPicPr>
          <p:cNvPr id="8" name="Picture 7" descr="A page of a book&#10;&#10;Description automatically generated with medium confidence">
            <a:extLst>
              <a:ext uri="{FF2B5EF4-FFF2-40B4-BE49-F238E27FC236}">
                <a16:creationId xmlns:a16="http://schemas.microsoft.com/office/drawing/2014/main" id="{CAB5FA7C-0C58-5A37-E2F1-8E2BB1FAFB6E}"/>
              </a:ext>
            </a:extLst>
          </p:cNvPr>
          <p:cNvPicPr>
            <a:picLocks noChangeAspect="1"/>
          </p:cNvPicPr>
          <p:nvPr/>
        </p:nvPicPr>
        <p:blipFill>
          <a:blip r:embed="rId2"/>
          <a:stretch>
            <a:fillRect/>
          </a:stretch>
        </p:blipFill>
        <p:spPr>
          <a:xfrm>
            <a:off x="6244046" y="679267"/>
            <a:ext cx="5947954" cy="4013210"/>
          </a:xfrm>
          <a:prstGeom prst="rect">
            <a:avLst/>
          </a:prstGeom>
        </p:spPr>
      </p:pic>
      <p:sp>
        <p:nvSpPr>
          <p:cNvPr id="10" name="TextBox 9">
            <a:extLst>
              <a:ext uri="{FF2B5EF4-FFF2-40B4-BE49-F238E27FC236}">
                <a16:creationId xmlns:a16="http://schemas.microsoft.com/office/drawing/2014/main" id="{B55F2017-83E5-E08C-AF58-E5B84157CAE9}"/>
              </a:ext>
            </a:extLst>
          </p:cNvPr>
          <p:cNvSpPr txBox="1"/>
          <p:nvPr/>
        </p:nvSpPr>
        <p:spPr>
          <a:xfrm>
            <a:off x="-78377" y="3074468"/>
            <a:ext cx="6230982" cy="1077218"/>
          </a:xfrm>
          <a:prstGeom prst="rect">
            <a:avLst/>
          </a:prstGeom>
          <a:noFill/>
        </p:spPr>
        <p:txBody>
          <a:bodyPr wrap="square">
            <a:spAutoFit/>
          </a:bodyPr>
          <a:lstStyle/>
          <a:p>
            <a:pPr algn="r"/>
            <a:r>
              <a:rPr lang="en-US" sz="3200" dirty="0">
                <a:solidFill>
                  <a:schemeClr val="accent4"/>
                </a:solidFill>
                <a:cs typeface="Big Caslon Medium" panose="02000603090000020003" pitchFamily="2" charset="-79"/>
              </a:rPr>
              <a:t>… 181 years after Pitot’s invention and 161 years after Euler</a:t>
            </a:r>
          </a:p>
        </p:txBody>
      </p:sp>
    </p:spTree>
    <p:extLst>
      <p:ext uri="{BB962C8B-B14F-4D97-AF65-F5344CB8AC3E}">
        <p14:creationId xmlns:p14="http://schemas.microsoft.com/office/powerpoint/2010/main" val="24313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82D5971D-7D61-42B9-8330-7F1996648AC3}"/>
              </a:ext>
            </a:extLst>
          </p:cNvPr>
          <p:cNvPicPr>
            <a:picLocks noChangeAspect="1"/>
          </p:cNvPicPr>
          <p:nvPr/>
        </p:nvPicPr>
        <p:blipFill>
          <a:blip r:embed="rId2"/>
          <a:stretch>
            <a:fillRect/>
          </a:stretch>
        </p:blipFill>
        <p:spPr>
          <a:xfrm rot="10800000">
            <a:off x="4889868" y="1020762"/>
            <a:ext cx="7302131" cy="5353911"/>
          </a:xfrm>
          <a:prstGeom prst="rect">
            <a:avLst/>
          </a:prstGeom>
        </p:spPr>
      </p:pic>
      <p:sp>
        <p:nvSpPr>
          <p:cNvPr id="10" name="TextBox 9">
            <a:extLst>
              <a:ext uri="{FF2B5EF4-FFF2-40B4-BE49-F238E27FC236}">
                <a16:creationId xmlns:a16="http://schemas.microsoft.com/office/drawing/2014/main" id="{126847BA-DBD1-CC94-AAA9-40E54FC504FE}"/>
              </a:ext>
            </a:extLst>
          </p:cNvPr>
          <p:cNvSpPr txBox="1"/>
          <p:nvPr/>
        </p:nvSpPr>
        <p:spPr>
          <a:xfrm>
            <a:off x="758441" y="1249606"/>
            <a:ext cx="6512296" cy="584775"/>
          </a:xfrm>
          <a:prstGeom prst="rect">
            <a:avLst/>
          </a:prstGeom>
          <a:noFill/>
        </p:spPr>
        <p:txBody>
          <a:bodyPr wrap="none" rtlCol="0">
            <a:spAutoFit/>
          </a:bodyPr>
          <a:lstStyle/>
          <a:p>
            <a:r>
              <a:rPr lang="en-US" sz="3200" dirty="0">
                <a:solidFill>
                  <a:schemeClr val="accent4"/>
                </a:solidFill>
              </a:rPr>
              <a:t>1948: Textbook pitot-tube streamlines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24B7B93-552B-2203-0572-299C1A9A98F8}"/>
                  </a:ext>
                </a:extLst>
              </p:cNvPr>
              <p:cNvSpPr txBox="1"/>
              <p:nvPr/>
            </p:nvSpPr>
            <p:spPr>
              <a:xfrm>
                <a:off x="264844" y="4890356"/>
                <a:ext cx="2470773" cy="707886"/>
              </a:xfrm>
              <a:prstGeom prst="rect">
                <a:avLst/>
              </a:prstGeom>
              <a:noFill/>
              <a:ln w="25400">
                <a:solidFill>
                  <a:srgbClr val="00B050"/>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srgbClr val="00B050"/>
                          </a:solidFill>
                          <a:latin typeface="Cambria Math" panose="02040503050406030204" pitchFamily="18" charset="0"/>
                        </a:rPr>
                        <m:t>Sp</m:t>
                      </m:r>
                      <m:r>
                        <a:rPr lang="en-US" sz="4000" b="0" i="0" smtClean="0">
                          <a:solidFill>
                            <a:srgbClr val="00B050"/>
                          </a:solidFill>
                          <a:latin typeface="Cambria Math" panose="02040503050406030204" pitchFamily="18" charset="0"/>
                        </a:rPr>
                        <m:t>=50%</m:t>
                      </m:r>
                    </m:oMath>
                  </m:oMathPara>
                </a14:m>
                <a:endParaRPr lang="en-US" sz="4000" dirty="0">
                  <a:solidFill>
                    <a:schemeClr val="accent4"/>
                  </a:solidFill>
                </a:endParaRPr>
              </a:p>
            </p:txBody>
          </p:sp>
        </mc:Choice>
        <mc:Fallback xmlns="">
          <p:sp>
            <p:nvSpPr>
              <p:cNvPr id="12" name="TextBox 11">
                <a:extLst>
                  <a:ext uri="{FF2B5EF4-FFF2-40B4-BE49-F238E27FC236}">
                    <a16:creationId xmlns:a16="http://schemas.microsoft.com/office/drawing/2014/main" id="{E24B7B93-552B-2203-0572-299C1A9A98F8}"/>
                  </a:ext>
                </a:extLst>
              </p:cNvPr>
              <p:cNvSpPr txBox="1">
                <a:spLocks noRot="1" noChangeAspect="1" noMove="1" noResize="1" noEditPoints="1" noAdjustHandles="1" noChangeArrowheads="1" noChangeShapeType="1" noTextEdit="1"/>
              </p:cNvSpPr>
              <p:nvPr/>
            </p:nvSpPr>
            <p:spPr>
              <a:xfrm>
                <a:off x="264844" y="4890356"/>
                <a:ext cx="2470773" cy="707886"/>
              </a:xfrm>
              <a:prstGeom prst="rect">
                <a:avLst/>
              </a:prstGeom>
              <a:blipFill>
                <a:blip r:embed="rId3"/>
                <a:stretch>
                  <a:fillRect l="-3030" r="-2020" b="-18966"/>
                </a:stretch>
              </a:blipFill>
              <a:ln w="25400">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1C542AC-60CF-2E4F-DDC6-E8E34EFD3F39}"/>
                  </a:ext>
                </a:extLst>
              </p:cNvPr>
              <p:cNvSpPr txBox="1"/>
              <p:nvPr/>
            </p:nvSpPr>
            <p:spPr>
              <a:xfrm>
                <a:off x="2542748" y="3043903"/>
                <a:ext cx="2470773" cy="124482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4000" b="0" i="1" smtClean="0">
                          <a:solidFill>
                            <a:schemeClr val="accent4"/>
                          </a:solidFill>
                          <a:latin typeface="Cambria Math" panose="02040503050406030204" pitchFamily="18" charset="0"/>
                        </a:rPr>
                        <m:t>𝑝</m:t>
                      </m:r>
                      <m:r>
                        <a:rPr lang="en-US" sz="4000" b="0" i="1" smtClean="0">
                          <a:solidFill>
                            <a:schemeClr val="accent4"/>
                          </a:solidFill>
                          <a:latin typeface="Cambria Math" panose="02040503050406030204" pitchFamily="18" charset="0"/>
                        </a:rPr>
                        <m:t>+</m:t>
                      </m:r>
                      <m:f>
                        <m:fPr>
                          <m:ctrlPr>
                            <a:rPr lang="en-US" sz="4000" b="0" i="1" smtClean="0">
                              <a:solidFill>
                                <a:schemeClr val="accent4"/>
                              </a:solidFill>
                              <a:latin typeface="Cambria Math" panose="02040503050406030204" pitchFamily="18" charset="0"/>
                            </a:rPr>
                          </m:ctrlPr>
                        </m:fPr>
                        <m:num>
                          <m:r>
                            <a:rPr lang="en-US" sz="4000" b="0" i="1" smtClean="0">
                              <a:solidFill>
                                <a:schemeClr val="accent4"/>
                              </a:solidFill>
                              <a:latin typeface="Cambria Math" panose="02040503050406030204" pitchFamily="18" charset="0"/>
                            </a:rPr>
                            <m:t>1</m:t>
                          </m:r>
                        </m:num>
                        <m:den>
                          <m:r>
                            <a:rPr lang="en-US" sz="4000" b="0" i="1" smtClean="0">
                              <a:solidFill>
                                <a:schemeClr val="accent4"/>
                              </a:solidFill>
                              <a:latin typeface="Cambria Math" panose="02040503050406030204" pitchFamily="18" charset="0"/>
                            </a:rPr>
                            <m:t>2</m:t>
                          </m:r>
                        </m:den>
                      </m:f>
                      <m:r>
                        <a:rPr lang="en-US" sz="4000" b="0" i="1" smtClean="0">
                          <a:solidFill>
                            <a:schemeClr val="accent4"/>
                          </a:solidFill>
                          <a:latin typeface="Cambria Math" panose="02040503050406030204" pitchFamily="18" charset="0"/>
                          <a:ea typeface="Cambria Math" panose="02040503050406030204" pitchFamily="18" charset="0"/>
                        </a:rPr>
                        <m:t>𝜌</m:t>
                      </m:r>
                      <m:sSup>
                        <m:sSupPr>
                          <m:ctrlPr>
                            <a:rPr lang="en-US" sz="4000" b="0" i="1" smtClean="0">
                              <a:solidFill>
                                <a:schemeClr val="accent4"/>
                              </a:solidFill>
                              <a:latin typeface="Cambria Math" panose="02040503050406030204" pitchFamily="18" charset="0"/>
                              <a:ea typeface="Cambria Math" panose="02040503050406030204" pitchFamily="18" charset="0"/>
                            </a:rPr>
                          </m:ctrlPr>
                        </m:sSupPr>
                        <m:e>
                          <m:r>
                            <a:rPr lang="en-US" sz="4000" b="0" i="1" smtClean="0">
                              <a:solidFill>
                                <a:schemeClr val="accent4"/>
                              </a:solidFill>
                              <a:latin typeface="Cambria Math" panose="02040503050406030204" pitchFamily="18" charset="0"/>
                              <a:ea typeface="Cambria Math" panose="02040503050406030204" pitchFamily="18" charset="0"/>
                            </a:rPr>
                            <m:t>𝑢</m:t>
                          </m:r>
                        </m:e>
                        <m:sup>
                          <m:r>
                            <a:rPr lang="en-US" sz="4000" b="0" i="1" smtClean="0">
                              <a:solidFill>
                                <a:schemeClr val="accent4"/>
                              </a:solidFill>
                              <a:latin typeface="Cambria Math" panose="02040503050406030204" pitchFamily="18" charset="0"/>
                              <a:ea typeface="Cambria Math" panose="02040503050406030204" pitchFamily="18" charset="0"/>
                            </a:rPr>
                            <m:t>2</m:t>
                          </m:r>
                        </m:sup>
                      </m:sSup>
                    </m:oMath>
                  </m:oMathPara>
                </a14:m>
                <a:endParaRPr lang="en-US" sz="4000" dirty="0">
                  <a:solidFill>
                    <a:schemeClr val="accent4"/>
                  </a:solidFill>
                </a:endParaRPr>
              </a:p>
            </p:txBody>
          </p:sp>
        </mc:Choice>
        <mc:Fallback xmlns="">
          <p:sp>
            <p:nvSpPr>
              <p:cNvPr id="14" name="TextBox 13">
                <a:extLst>
                  <a:ext uri="{FF2B5EF4-FFF2-40B4-BE49-F238E27FC236}">
                    <a16:creationId xmlns:a16="http://schemas.microsoft.com/office/drawing/2014/main" id="{91C542AC-60CF-2E4F-DDC6-E8E34EFD3F39}"/>
                  </a:ext>
                </a:extLst>
              </p:cNvPr>
              <p:cNvSpPr txBox="1">
                <a:spLocks noRot="1" noChangeAspect="1" noMove="1" noResize="1" noEditPoints="1" noAdjustHandles="1" noChangeArrowheads="1" noChangeShapeType="1" noTextEdit="1"/>
              </p:cNvSpPr>
              <p:nvPr/>
            </p:nvSpPr>
            <p:spPr>
              <a:xfrm>
                <a:off x="2542748" y="3043903"/>
                <a:ext cx="2470773" cy="1244828"/>
              </a:xfrm>
              <a:prstGeom prst="rect">
                <a:avLst/>
              </a:prstGeom>
              <a:blipFill>
                <a:blip r:embed="rId4"/>
                <a:stretch>
                  <a:fillRect l="-2051"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4D0DC64-5740-E36C-3EF8-CDFF7E9F2241}"/>
                  </a:ext>
                </a:extLst>
              </p:cNvPr>
              <p:cNvSpPr txBox="1"/>
              <p:nvPr/>
            </p:nvSpPr>
            <p:spPr>
              <a:xfrm>
                <a:off x="8506529" y="2788649"/>
                <a:ext cx="3685471" cy="1635256"/>
              </a:xfrm>
              <a:prstGeom prst="rect">
                <a:avLst/>
              </a:prstGeom>
              <a:noFill/>
            </p:spPr>
            <p:txBody>
              <a:bodyPr wrap="square">
                <a:spAutoFit/>
              </a:bodyPr>
              <a:lstStyle/>
              <a:p>
                <a14:m>
                  <m:oMath xmlns:m="http://schemas.openxmlformats.org/officeDocument/2006/math">
                    <m:sSub>
                      <m:sSubPr>
                        <m:ctrlPr>
                          <a:rPr lang="en-US" sz="4000" b="0" i="1" smtClean="0">
                            <a:solidFill>
                              <a:schemeClr val="accent4"/>
                            </a:solidFill>
                            <a:latin typeface="Cambria Math" panose="02040503050406030204" pitchFamily="18" charset="0"/>
                          </a:rPr>
                        </m:ctrlPr>
                      </m:sSubPr>
                      <m:e>
                        <m:r>
                          <a:rPr lang="en-US" sz="4000" b="0" i="1" smtClean="0">
                            <a:solidFill>
                              <a:schemeClr val="accent4"/>
                            </a:solidFill>
                            <a:latin typeface="Cambria Math" panose="02040503050406030204" pitchFamily="18" charset="0"/>
                          </a:rPr>
                          <m:t>= </m:t>
                        </m:r>
                        <m:r>
                          <a:rPr lang="en-US" sz="4000" b="0" i="1" smtClean="0">
                            <a:solidFill>
                              <a:schemeClr val="accent4"/>
                            </a:solidFill>
                            <a:latin typeface="Cambria Math" panose="02040503050406030204" pitchFamily="18" charset="0"/>
                          </a:rPr>
                          <m:t>𝑝</m:t>
                        </m:r>
                      </m:e>
                      <m:sub>
                        <m:r>
                          <m:rPr>
                            <m:sty m:val="p"/>
                          </m:rPr>
                          <a:rPr lang="en-US" sz="4000" b="0" i="0" smtClean="0">
                            <a:solidFill>
                              <a:schemeClr val="accent4"/>
                            </a:solidFill>
                            <a:latin typeface="Cambria Math" panose="02040503050406030204" pitchFamily="18" charset="0"/>
                          </a:rPr>
                          <m:t>stag</m:t>
                        </m:r>
                      </m:sub>
                    </m:sSub>
                    <m:r>
                      <a:rPr lang="en-US" sz="4000" b="0" i="1" smtClean="0">
                        <a:solidFill>
                          <a:schemeClr val="accent4"/>
                        </a:solidFill>
                        <a:latin typeface="Cambria Math" panose="02040503050406030204" pitchFamily="18" charset="0"/>
                      </a:rPr>
                      <m:t>+</m:t>
                    </m:r>
                    <m:f>
                      <m:fPr>
                        <m:ctrlPr>
                          <a:rPr lang="en-US" sz="4000" i="1">
                            <a:solidFill>
                              <a:schemeClr val="accent4"/>
                            </a:solidFill>
                            <a:latin typeface="Cambria Math" panose="02040503050406030204" pitchFamily="18" charset="0"/>
                          </a:rPr>
                        </m:ctrlPr>
                      </m:fPr>
                      <m:num>
                        <m:r>
                          <a:rPr lang="en-US" sz="4000" i="1">
                            <a:solidFill>
                              <a:schemeClr val="accent4"/>
                            </a:solidFill>
                            <a:latin typeface="Cambria Math" panose="02040503050406030204" pitchFamily="18" charset="0"/>
                          </a:rPr>
                          <m:t>1</m:t>
                        </m:r>
                      </m:num>
                      <m:den>
                        <m:r>
                          <a:rPr lang="en-US" sz="4000" i="1">
                            <a:solidFill>
                              <a:schemeClr val="accent4"/>
                            </a:solidFill>
                            <a:latin typeface="Cambria Math" panose="02040503050406030204" pitchFamily="18" charset="0"/>
                          </a:rPr>
                          <m:t>2</m:t>
                        </m:r>
                      </m:den>
                    </m:f>
                    <m:r>
                      <a:rPr lang="en-US" sz="4000" i="1">
                        <a:solidFill>
                          <a:schemeClr val="accent4"/>
                        </a:solidFill>
                        <a:latin typeface="Cambria Math" panose="02040503050406030204" pitchFamily="18" charset="0"/>
                        <a:ea typeface="Cambria Math" panose="02040503050406030204" pitchFamily="18" charset="0"/>
                      </a:rPr>
                      <m:t>𝜌</m:t>
                    </m:r>
                    <m:sSup>
                      <m:sSupPr>
                        <m:ctrlPr>
                          <a:rPr lang="en-US" sz="4000" i="1">
                            <a:solidFill>
                              <a:schemeClr val="accent4"/>
                            </a:solidFill>
                            <a:latin typeface="Cambria Math" panose="02040503050406030204" pitchFamily="18" charset="0"/>
                            <a:ea typeface="Cambria Math" panose="02040503050406030204" pitchFamily="18" charset="0"/>
                          </a:rPr>
                        </m:ctrlPr>
                      </m:sSupPr>
                      <m:e>
                        <m:r>
                          <a:rPr lang="en-US" sz="4000" b="0" i="1" smtClean="0">
                            <a:solidFill>
                              <a:schemeClr val="accent4"/>
                            </a:solidFill>
                            <a:latin typeface="Cambria Math" panose="02040503050406030204" pitchFamily="18" charset="0"/>
                            <a:ea typeface="Cambria Math" panose="02040503050406030204" pitchFamily="18" charset="0"/>
                          </a:rPr>
                          <m:t>0</m:t>
                        </m:r>
                      </m:e>
                      <m:sup>
                        <m:r>
                          <a:rPr lang="en-US" sz="4000" i="1">
                            <a:solidFill>
                              <a:schemeClr val="accent4"/>
                            </a:solidFill>
                            <a:latin typeface="Cambria Math" panose="02040503050406030204" pitchFamily="18" charset="0"/>
                            <a:ea typeface="Cambria Math" panose="02040503050406030204" pitchFamily="18" charset="0"/>
                          </a:rPr>
                          <m:t>2</m:t>
                        </m:r>
                      </m:sup>
                    </m:sSup>
                  </m:oMath>
                </a14:m>
                <a:r>
                  <a:rPr lang="en-US" sz="4000" dirty="0">
                    <a:solidFill>
                      <a:schemeClr val="accent4"/>
                    </a:solidFill>
                  </a:rPr>
                  <a:t> </a:t>
                </a:r>
              </a:p>
              <a:p>
                <a14:m>
                  <m:oMath xmlns:m="http://schemas.openxmlformats.org/officeDocument/2006/math">
                    <m:sSub>
                      <m:sSubPr>
                        <m:ctrlPr>
                          <a:rPr lang="en-US" sz="4000" i="1">
                            <a:solidFill>
                              <a:schemeClr val="accent4"/>
                            </a:solidFill>
                            <a:latin typeface="Cambria Math" panose="02040503050406030204" pitchFamily="18" charset="0"/>
                          </a:rPr>
                        </m:ctrlPr>
                      </m:sSubPr>
                      <m:e>
                        <m:r>
                          <a:rPr lang="en-US" sz="4000" i="1">
                            <a:solidFill>
                              <a:schemeClr val="accent4"/>
                            </a:solidFill>
                            <a:latin typeface="Cambria Math" panose="02040503050406030204" pitchFamily="18" charset="0"/>
                          </a:rPr>
                          <m:t>= </m:t>
                        </m:r>
                        <m:r>
                          <a:rPr lang="en-US" sz="4000" i="1">
                            <a:solidFill>
                              <a:schemeClr val="accent4"/>
                            </a:solidFill>
                            <a:latin typeface="Cambria Math" panose="02040503050406030204" pitchFamily="18" charset="0"/>
                          </a:rPr>
                          <m:t>𝑝</m:t>
                        </m:r>
                      </m:e>
                      <m:sub>
                        <m:r>
                          <m:rPr>
                            <m:sty m:val="p"/>
                          </m:rPr>
                          <a:rPr lang="en-US" sz="4000">
                            <a:solidFill>
                              <a:schemeClr val="accent4"/>
                            </a:solidFill>
                            <a:latin typeface="Cambria Math" panose="02040503050406030204" pitchFamily="18" charset="0"/>
                          </a:rPr>
                          <m:t>stag</m:t>
                        </m:r>
                      </m:sub>
                    </m:sSub>
                  </m:oMath>
                </a14:m>
                <a:r>
                  <a:rPr lang="en-US" sz="4000" dirty="0">
                    <a:solidFill>
                      <a:schemeClr val="accent4"/>
                    </a:solidFill>
                  </a:rPr>
                  <a:t> </a:t>
                </a:r>
              </a:p>
            </p:txBody>
          </p:sp>
        </mc:Choice>
        <mc:Fallback xmlns="">
          <p:sp>
            <p:nvSpPr>
              <p:cNvPr id="15" name="TextBox 14">
                <a:extLst>
                  <a:ext uri="{FF2B5EF4-FFF2-40B4-BE49-F238E27FC236}">
                    <a16:creationId xmlns:a16="http://schemas.microsoft.com/office/drawing/2014/main" id="{64D0DC64-5740-E36C-3EF8-CDFF7E9F2241}"/>
                  </a:ext>
                </a:extLst>
              </p:cNvPr>
              <p:cNvSpPr txBox="1">
                <a:spLocks noRot="1" noChangeAspect="1" noMove="1" noResize="1" noEditPoints="1" noAdjustHandles="1" noChangeArrowheads="1" noChangeShapeType="1" noTextEdit="1"/>
              </p:cNvSpPr>
              <p:nvPr/>
            </p:nvSpPr>
            <p:spPr>
              <a:xfrm>
                <a:off x="8506529" y="2788649"/>
                <a:ext cx="3685471" cy="1635256"/>
              </a:xfrm>
              <a:prstGeom prst="rect">
                <a:avLst/>
              </a:prstGeom>
              <a:blipFill>
                <a:blip r:embed="rId5"/>
                <a:stretch>
                  <a:fillRect l="-342" b="-7692"/>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1A9C15FF-71FC-F225-74B9-8C9AD7132BFE}"/>
              </a:ext>
            </a:extLst>
          </p:cNvPr>
          <p:cNvCxnSpPr>
            <a:cxnSpLocks/>
          </p:cNvCxnSpPr>
          <p:nvPr/>
        </p:nvCxnSpPr>
        <p:spPr>
          <a:xfrm flipH="1">
            <a:off x="2528264" y="4113944"/>
            <a:ext cx="915850" cy="694767"/>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Left Brace 17">
            <a:extLst>
              <a:ext uri="{FF2B5EF4-FFF2-40B4-BE49-F238E27FC236}">
                <a16:creationId xmlns:a16="http://schemas.microsoft.com/office/drawing/2014/main" id="{5DBAE037-0104-88F5-E14C-C8CED1D51333}"/>
              </a:ext>
            </a:extLst>
          </p:cNvPr>
          <p:cNvSpPr/>
          <p:nvPr/>
        </p:nvSpPr>
        <p:spPr>
          <a:xfrm rot="16200000">
            <a:off x="3839804" y="4063449"/>
            <a:ext cx="349573" cy="1140951"/>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F5226EE-6458-10A3-F5C0-48DD50A70978}"/>
                  </a:ext>
                </a:extLst>
              </p:cNvPr>
              <p:cNvSpPr txBox="1"/>
              <p:nvPr/>
            </p:nvSpPr>
            <p:spPr>
              <a:xfrm>
                <a:off x="2676764" y="4934038"/>
                <a:ext cx="2675651" cy="954107"/>
              </a:xfrm>
              <a:prstGeom prst="rect">
                <a:avLst/>
              </a:prstGeom>
              <a:noFill/>
            </p:spPr>
            <p:txBody>
              <a:bodyPr wrap="square" rtlCol="0">
                <a:spAutoFit/>
              </a:bodyPr>
              <a:lstStyle/>
              <a:p>
                <a:pPr algn="ctr"/>
                <a:r>
                  <a:rPr lang="en-US" sz="2800" dirty="0">
                    <a:solidFill>
                      <a:schemeClr val="accent4"/>
                    </a:solidFill>
                  </a:rPr>
                  <a:t>Ram pressure,</a:t>
                </a:r>
              </a:p>
              <a:p>
                <a:pPr algn="ctr"/>
                <a:r>
                  <a:rPr lang="en-US" sz="2800" b="0" i="1" dirty="0">
                    <a:solidFill>
                      <a:schemeClr val="accent4"/>
                    </a:solidFill>
                  </a:rPr>
                  <a:t>Q</a:t>
                </a:r>
                <a:r>
                  <a:rPr lang="en-US" sz="2800" b="0" dirty="0">
                    <a:solidFill>
                      <a:schemeClr val="accent4"/>
                    </a:solidFill>
                  </a:rPr>
                  <a:t> </a:t>
                </a:r>
                <a14:m>
                  <m:oMath xmlns:m="http://schemas.openxmlformats.org/officeDocument/2006/math">
                    <m:r>
                      <a:rPr lang="en-US" sz="2800" b="0" i="1" smtClean="0">
                        <a:solidFill>
                          <a:schemeClr val="accent4"/>
                        </a:solidFill>
                        <a:latin typeface="Cambria Math" panose="02040503050406030204" pitchFamily="18" charset="0"/>
                      </a:rPr>
                      <m:t>=</m:t>
                    </m:r>
                    <m:r>
                      <m:rPr>
                        <m:sty m:val="p"/>
                      </m:rPr>
                      <a:rPr lang="en-US" sz="2800" b="0" i="0" smtClean="0">
                        <a:solidFill>
                          <a:schemeClr val="accent4"/>
                        </a:solidFill>
                        <a:latin typeface="Cambria Math" panose="02040503050406030204" pitchFamily="18" charset="0"/>
                      </a:rPr>
                      <m:t>Sp</m:t>
                    </m:r>
                    <m:r>
                      <a:rPr lang="en-US" sz="2800" b="0" i="1" smtClean="0">
                        <a:solidFill>
                          <a:schemeClr val="accent4"/>
                        </a:solidFill>
                        <a:latin typeface="Cambria Math" panose="02040503050406030204" pitchFamily="18" charset="0"/>
                      </a:rPr>
                      <m:t> </m:t>
                    </m:r>
                    <m:r>
                      <a:rPr lang="en-US" sz="2800" i="1">
                        <a:solidFill>
                          <a:schemeClr val="accent4"/>
                        </a:solidFill>
                        <a:latin typeface="Cambria Math" panose="02040503050406030204" pitchFamily="18" charset="0"/>
                        <a:ea typeface="Cambria Math" panose="02040503050406030204" pitchFamily="18" charset="0"/>
                      </a:rPr>
                      <m:t>𝜌</m:t>
                    </m:r>
                    <m:sSup>
                      <m:sSupPr>
                        <m:ctrlPr>
                          <a:rPr lang="en-US" sz="2800" i="1">
                            <a:solidFill>
                              <a:schemeClr val="accent4"/>
                            </a:solidFill>
                            <a:latin typeface="Cambria Math" panose="02040503050406030204" pitchFamily="18" charset="0"/>
                            <a:ea typeface="Cambria Math" panose="02040503050406030204" pitchFamily="18" charset="0"/>
                          </a:rPr>
                        </m:ctrlPr>
                      </m:sSupPr>
                      <m:e>
                        <m:r>
                          <a:rPr lang="en-US" sz="2800" i="1">
                            <a:solidFill>
                              <a:schemeClr val="accent4"/>
                            </a:solidFill>
                            <a:latin typeface="Cambria Math" panose="02040503050406030204" pitchFamily="18" charset="0"/>
                            <a:ea typeface="Cambria Math" panose="02040503050406030204" pitchFamily="18" charset="0"/>
                          </a:rPr>
                          <m:t>𝑢</m:t>
                        </m:r>
                      </m:e>
                      <m:sup>
                        <m:r>
                          <a:rPr lang="en-US" sz="2800" i="1">
                            <a:solidFill>
                              <a:schemeClr val="accent4"/>
                            </a:solidFill>
                            <a:latin typeface="Cambria Math" panose="02040503050406030204" pitchFamily="18" charset="0"/>
                            <a:ea typeface="Cambria Math" panose="02040503050406030204" pitchFamily="18" charset="0"/>
                          </a:rPr>
                          <m:t>2</m:t>
                        </m:r>
                      </m:sup>
                    </m:sSup>
                  </m:oMath>
                </a14:m>
                <a:endParaRPr lang="en-US" sz="2800" dirty="0">
                  <a:solidFill>
                    <a:schemeClr val="accent4"/>
                  </a:solidFill>
                </a:endParaRPr>
              </a:p>
            </p:txBody>
          </p:sp>
        </mc:Choice>
        <mc:Fallback xmlns="">
          <p:sp>
            <p:nvSpPr>
              <p:cNvPr id="19" name="TextBox 18">
                <a:extLst>
                  <a:ext uri="{FF2B5EF4-FFF2-40B4-BE49-F238E27FC236}">
                    <a16:creationId xmlns:a16="http://schemas.microsoft.com/office/drawing/2014/main" id="{AF5226EE-6458-10A3-F5C0-48DD50A70978}"/>
                  </a:ext>
                </a:extLst>
              </p:cNvPr>
              <p:cNvSpPr txBox="1">
                <a:spLocks noRot="1" noChangeAspect="1" noMove="1" noResize="1" noEditPoints="1" noAdjustHandles="1" noChangeArrowheads="1" noChangeShapeType="1" noTextEdit="1"/>
              </p:cNvSpPr>
              <p:nvPr/>
            </p:nvSpPr>
            <p:spPr>
              <a:xfrm>
                <a:off x="2676764" y="4934038"/>
                <a:ext cx="2675651" cy="954107"/>
              </a:xfrm>
              <a:prstGeom prst="rect">
                <a:avLst/>
              </a:prstGeom>
              <a:blipFill>
                <a:blip r:embed="rId6"/>
                <a:stretch>
                  <a:fillRect t="-6579" b="-17105"/>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E6DB57D6-A2D0-E7E9-8C91-C09D9A43D117}"/>
              </a:ext>
            </a:extLst>
          </p:cNvPr>
          <p:cNvSpPr txBox="1"/>
          <p:nvPr/>
        </p:nvSpPr>
        <p:spPr>
          <a:xfrm>
            <a:off x="10084525" y="6374674"/>
            <a:ext cx="1606209" cy="369332"/>
          </a:xfrm>
          <a:prstGeom prst="rect">
            <a:avLst/>
          </a:prstGeom>
          <a:noFill/>
        </p:spPr>
        <p:txBody>
          <a:bodyPr wrap="none" rtlCol="0">
            <a:spAutoFit/>
          </a:bodyPr>
          <a:lstStyle/>
          <a:p>
            <a:r>
              <a:rPr lang="en-US" dirty="0">
                <a:solidFill>
                  <a:schemeClr val="accent4"/>
                </a:solidFill>
              </a:rPr>
              <a:t>Streeter (1948)</a:t>
            </a:r>
          </a:p>
        </p:txBody>
      </p:sp>
    </p:spTree>
    <p:extLst>
      <p:ext uri="{BB962C8B-B14F-4D97-AF65-F5344CB8AC3E}">
        <p14:creationId xmlns:p14="http://schemas.microsoft.com/office/powerpoint/2010/main" val="303867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P spid="15" grpId="0"/>
      <p:bldP spid="18" grpId="0" animBg="1"/>
      <p:bldP spid="19"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C7AFC7B-ED6D-3076-31B7-9AFB694A3D4B}"/>
                  </a:ext>
                </a:extLst>
              </p:cNvPr>
              <p:cNvSpPr txBox="1"/>
              <p:nvPr/>
            </p:nvSpPr>
            <p:spPr>
              <a:xfrm>
                <a:off x="496389" y="147190"/>
                <a:ext cx="10293531" cy="1569660"/>
              </a:xfrm>
              <a:prstGeom prst="rect">
                <a:avLst/>
              </a:prstGeom>
              <a:noFill/>
            </p:spPr>
            <p:txBody>
              <a:bodyPr wrap="square" rtlCol="0">
                <a:spAutoFit/>
              </a:bodyPr>
              <a:lstStyle/>
              <a:p>
                <a:r>
                  <a:rPr lang="en-US" sz="3200" dirty="0">
                    <a:solidFill>
                      <a:schemeClr val="accent4"/>
                    </a:solidFill>
                  </a:rPr>
                  <a:t>1951:  D.F. Martyn (Solar Obs. Canberra) calculated the </a:t>
                </a:r>
              </a:p>
              <a:p>
                <a:r>
                  <a:rPr lang="en-US" sz="3200" dirty="0">
                    <a:solidFill>
                      <a:schemeClr val="accent4"/>
                    </a:solidFill>
                  </a:rPr>
                  <a:t>standoff distance of Earth’s magnetic field in the solar wind </a:t>
                </a:r>
              </a:p>
              <a:p>
                <a:r>
                  <a:rPr lang="en-US" sz="3200" dirty="0">
                    <a:solidFill>
                      <a:schemeClr val="accent4"/>
                    </a:solidFill>
                  </a:rPr>
                  <a:t>assuming </a:t>
                </a:r>
                <a14:m>
                  <m:oMath xmlns:m="http://schemas.openxmlformats.org/officeDocument/2006/math">
                    <m:r>
                      <m:rPr>
                        <m:sty m:val="p"/>
                      </m:rPr>
                      <a:rPr lang="en-US" sz="3200" b="0" i="0" smtClean="0">
                        <a:solidFill>
                          <a:srgbClr val="00B050"/>
                        </a:solidFill>
                        <a:latin typeface="Cambria Math" panose="02040503050406030204" pitchFamily="18" charset="0"/>
                      </a:rPr>
                      <m:t>Sp</m:t>
                    </m:r>
                    <m:r>
                      <a:rPr lang="en-US" sz="3200" b="0" i="0" smtClean="0">
                        <a:solidFill>
                          <a:srgbClr val="00B050"/>
                        </a:solidFill>
                        <a:latin typeface="Cambria Math" panose="02040503050406030204" pitchFamily="18" charset="0"/>
                      </a:rPr>
                      <m:t>=</m:t>
                    </m:r>
                    <m:r>
                      <a:rPr lang="en-US" sz="3200" b="0" i="1" smtClean="0">
                        <a:solidFill>
                          <a:srgbClr val="00B050"/>
                        </a:solidFill>
                        <a:latin typeface="Cambria Math" panose="02040503050406030204" pitchFamily="18" charset="0"/>
                      </a:rPr>
                      <m:t>50</m:t>
                    </m:r>
                    <m:r>
                      <a:rPr lang="en-US" sz="3200" b="0" i="0" smtClean="0">
                        <a:solidFill>
                          <a:srgbClr val="00B050"/>
                        </a:solidFill>
                        <a:latin typeface="Cambria Math" panose="02040503050406030204" pitchFamily="18" charset="0"/>
                      </a:rPr>
                      <m:t>%</m:t>
                    </m:r>
                    <m:r>
                      <a:rPr lang="en-US" sz="3200" b="0" i="0" smtClean="0">
                        <a:solidFill>
                          <a:srgbClr val="92D050"/>
                        </a:solidFill>
                        <a:latin typeface="Cambria Math" panose="02040503050406030204" pitchFamily="18" charset="0"/>
                      </a:rPr>
                      <m:t> </m:t>
                    </m:r>
                    <m:r>
                      <a:rPr lang="en-US" sz="3200" b="0" i="0" smtClean="0">
                        <a:solidFill>
                          <a:schemeClr val="accent4"/>
                        </a:solidFill>
                        <a:latin typeface="Cambria Math" panose="02040503050406030204" pitchFamily="18" charset="0"/>
                      </a:rPr>
                      <m:t>,  </m:t>
                    </m:r>
                    <m:r>
                      <m:rPr>
                        <m:sty m:val="p"/>
                      </m:rPr>
                      <a:rPr lang="en-US" sz="3200" b="0" i="0" smtClean="0">
                        <a:solidFill>
                          <a:schemeClr val="accent4"/>
                        </a:solidFill>
                        <a:latin typeface="Cambria Math" panose="02040503050406030204" pitchFamily="18" charset="0"/>
                      </a:rPr>
                      <m:t>as</m:t>
                    </m:r>
                    <m:r>
                      <a:rPr lang="en-US" sz="3200" b="0" i="0" smtClean="0">
                        <a:solidFill>
                          <a:schemeClr val="accent4"/>
                        </a:solidFill>
                        <a:latin typeface="Cambria Math" panose="02040503050406030204" pitchFamily="18" charset="0"/>
                      </a:rPr>
                      <m:t> </m:t>
                    </m:r>
                    <m:r>
                      <m:rPr>
                        <m:sty m:val="p"/>
                      </m:rPr>
                      <a:rPr lang="en-US" sz="3200" b="0" i="0" smtClean="0">
                        <a:solidFill>
                          <a:schemeClr val="accent4"/>
                        </a:solidFill>
                        <a:latin typeface="Cambria Math" panose="02040503050406030204" pitchFamily="18" charset="0"/>
                      </a:rPr>
                      <m:t>in</m:t>
                    </m:r>
                    <m:r>
                      <a:rPr lang="en-US" sz="3200" b="0" i="0" smtClean="0">
                        <a:solidFill>
                          <a:schemeClr val="accent4"/>
                        </a:solidFill>
                        <a:latin typeface="Cambria Math" panose="02040503050406030204" pitchFamily="18" charset="0"/>
                      </a:rPr>
                      <m:t> </m:t>
                    </m:r>
                    <m:r>
                      <m:rPr>
                        <m:sty m:val="p"/>
                      </m:rPr>
                      <a:rPr lang="en-US" sz="3200" b="0" i="0" smtClean="0">
                        <a:solidFill>
                          <a:schemeClr val="accent4"/>
                        </a:solidFill>
                        <a:latin typeface="Cambria Math" panose="02040503050406030204" pitchFamily="18" charset="0"/>
                      </a:rPr>
                      <m:t>a</m:t>
                    </m:r>
                    <m:r>
                      <a:rPr lang="en-US" sz="3200" b="0" i="0" smtClean="0">
                        <a:solidFill>
                          <a:schemeClr val="accent4"/>
                        </a:solidFill>
                        <a:latin typeface="Cambria Math" panose="02040503050406030204" pitchFamily="18" charset="0"/>
                      </a:rPr>
                      <m:t> </m:t>
                    </m:r>
                    <m:r>
                      <m:rPr>
                        <m:sty m:val="p"/>
                      </m:rPr>
                      <a:rPr lang="en-US" sz="3200" b="0" i="0" smtClean="0">
                        <a:solidFill>
                          <a:schemeClr val="accent4"/>
                        </a:solidFill>
                        <a:latin typeface="Cambria Math" panose="02040503050406030204" pitchFamily="18" charset="0"/>
                      </a:rPr>
                      <m:t>pitot</m:t>
                    </m:r>
                    <m:r>
                      <a:rPr lang="en-US" sz="3200" b="0" i="0" smtClean="0">
                        <a:solidFill>
                          <a:schemeClr val="accent4"/>
                        </a:solidFill>
                        <a:latin typeface="Cambria Math" panose="02040503050406030204" pitchFamily="18" charset="0"/>
                      </a:rPr>
                      <m:t> </m:t>
                    </m:r>
                    <m:r>
                      <m:rPr>
                        <m:sty m:val="p"/>
                      </m:rPr>
                      <a:rPr lang="en-US" sz="3200" b="0" i="0" smtClean="0">
                        <a:solidFill>
                          <a:schemeClr val="accent4"/>
                        </a:solidFill>
                        <a:latin typeface="Cambria Math" panose="02040503050406030204" pitchFamily="18" charset="0"/>
                      </a:rPr>
                      <m:t>tube</m:t>
                    </m:r>
                    <m:r>
                      <a:rPr lang="en-US" sz="3200" b="0" i="0" smtClean="0">
                        <a:solidFill>
                          <a:schemeClr val="accent4"/>
                        </a:solidFill>
                        <a:latin typeface="Cambria Math" panose="02040503050406030204" pitchFamily="18" charset="0"/>
                      </a:rPr>
                      <m:t>:</m:t>
                    </m:r>
                  </m:oMath>
                </a14:m>
                <a:endParaRPr lang="en-US" sz="3200" dirty="0">
                  <a:solidFill>
                    <a:schemeClr val="accent4"/>
                  </a:solidFill>
                </a:endParaRPr>
              </a:p>
            </p:txBody>
          </p:sp>
        </mc:Choice>
        <mc:Fallback xmlns="">
          <p:sp>
            <p:nvSpPr>
              <p:cNvPr id="6" name="TextBox 5">
                <a:extLst>
                  <a:ext uri="{FF2B5EF4-FFF2-40B4-BE49-F238E27FC236}">
                    <a16:creationId xmlns:a16="http://schemas.microsoft.com/office/drawing/2014/main" id="{4C7AFC7B-ED6D-3076-31B7-9AFB694A3D4B}"/>
                  </a:ext>
                </a:extLst>
              </p:cNvPr>
              <p:cNvSpPr txBox="1">
                <a:spLocks noRot="1" noChangeAspect="1" noMove="1" noResize="1" noEditPoints="1" noAdjustHandles="1" noChangeArrowheads="1" noChangeShapeType="1" noTextEdit="1"/>
              </p:cNvSpPr>
              <p:nvPr/>
            </p:nvSpPr>
            <p:spPr>
              <a:xfrm>
                <a:off x="496389" y="147190"/>
                <a:ext cx="10293531" cy="1569660"/>
              </a:xfrm>
              <a:prstGeom prst="rect">
                <a:avLst/>
              </a:prstGeom>
              <a:blipFill>
                <a:blip r:embed="rId2"/>
                <a:stretch>
                  <a:fillRect l="-1478" t="-4800" b="-11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BDF28D6-B212-3F24-A965-07885CF1F38E}"/>
                  </a:ext>
                </a:extLst>
              </p:cNvPr>
              <p:cNvSpPr txBox="1"/>
              <p:nvPr/>
            </p:nvSpPr>
            <p:spPr>
              <a:xfrm>
                <a:off x="296083" y="2076993"/>
                <a:ext cx="5987143" cy="4147802"/>
              </a:xfrm>
              <a:prstGeom prst="rect">
                <a:avLst/>
              </a:prstGeom>
              <a:noFill/>
            </p:spPr>
            <p:txBody>
              <a:bodyPr wrap="square" rtlCol="0">
                <a:spAutoFit/>
              </a:bodyPr>
              <a:lstStyle/>
              <a:p>
                <a:pPr algn="r"/>
                <a:r>
                  <a:rPr lang="en-US" sz="2800" dirty="0">
                    <a:solidFill>
                      <a:schemeClr val="accent4"/>
                    </a:solidFill>
                  </a:rPr>
                  <a:t>“An estimate of the dimensions of the hollow may be obtained by the simple but justifiable approximation of equating the pressure exerted by the solar stream (that is, the energy density of the stream  </a:t>
                </a:r>
                <a14:m>
                  <m:oMath xmlns:m="http://schemas.openxmlformats.org/officeDocument/2006/math">
                    <m:f>
                      <m:fPr>
                        <m:ctrlPr>
                          <a:rPr lang="en-US" sz="2800" i="1" smtClean="0">
                            <a:solidFill>
                              <a:srgbClr val="00B050"/>
                            </a:solidFill>
                            <a:latin typeface="Cambria Math" panose="02040503050406030204" pitchFamily="18" charset="0"/>
                          </a:rPr>
                        </m:ctrlPr>
                      </m:fPr>
                      <m:num>
                        <m:r>
                          <a:rPr lang="en-US" sz="2800" b="0" i="1" smtClean="0">
                            <a:solidFill>
                              <a:srgbClr val="00B050"/>
                            </a:solidFill>
                            <a:latin typeface="Cambria Math" panose="02040503050406030204" pitchFamily="18" charset="0"/>
                          </a:rPr>
                          <m:t>1</m:t>
                        </m:r>
                      </m:num>
                      <m:den>
                        <m:r>
                          <a:rPr lang="en-US" sz="2800" b="0" i="1" smtClean="0">
                            <a:solidFill>
                              <a:srgbClr val="00B050"/>
                            </a:solidFill>
                            <a:latin typeface="Cambria Math" panose="02040503050406030204" pitchFamily="18" charset="0"/>
                          </a:rPr>
                          <m:t>2 </m:t>
                        </m:r>
                      </m:den>
                    </m:f>
                    <m:r>
                      <a:rPr lang="en-US" sz="2800" b="0" i="1" smtClean="0">
                        <a:solidFill>
                          <a:schemeClr val="accent4"/>
                        </a:solidFill>
                        <a:latin typeface="Cambria Math" panose="02040503050406030204" pitchFamily="18" charset="0"/>
                      </a:rPr>
                      <m:t>𝑁</m:t>
                    </m:r>
                    <m:r>
                      <a:rPr lang="en-US" sz="2800" b="0" i="1" smtClean="0">
                        <a:solidFill>
                          <a:schemeClr val="accent4"/>
                        </a:solidFill>
                        <a:latin typeface="Cambria Math" panose="02040503050406030204" pitchFamily="18" charset="0"/>
                      </a:rPr>
                      <m:t> </m:t>
                    </m:r>
                    <m:r>
                      <a:rPr lang="en-US" sz="2800" b="0" i="1" smtClean="0">
                        <a:solidFill>
                          <a:schemeClr val="accent4"/>
                        </a:solidFill>
                        <a:latin typeface="Cambria Math" panose="02040503050406030204" pitchFamily="18" charset="0"/>
                      </a:rPr>
                      <m:t>𝑚</m:t>
                    </m:r>
                    <m:r>
                      <a:rPr lang="en-US" sz="2800" b="0" i="1" smtClean="0">
                        <a:solidFill>
                          <a:schemeClr val="accent4"/>
                        </a:solidFill>
                        <a:latin typeface="Cambria Math" panose="02040503050406030204" pitchFamily="18" charset="0"/>
                      </a:rPr>
                      <m:t> </m:t>
                    </m:r>
                    <m:sSup>
                      <m:sSupPr>
                        <m:ctrlPr>
                          <a:rPr lang="en-US" sz="2800" b="0" i="1" smtClean="0">
                            <a:solidFill>
                              <a:schemeClr val="accent4"/>
                            </a:solidFill>
                            <a:latin typeface="Cambria Math" panose="02040503050406030204" pitchFamily="18" charset="0"/>
                          </a:rPr>
                        </m:ctrlPr>
                      </m:sSupPr>
                      <m:e>
                        <m:r>
                          <a:rPr lang="en-US" sz="2800" b="0" i="1" smtClean="0">
                            <a:solidFill>
                              <a:schemeClr val="accent4"/>
                            </a:solidFill>
                            <a:latin typeface="Cambria Math" panose="02040503050406030204" pitchFamily="18" charset="0"/>
                          </a:rPr>
                          <m:t>𝑢</m:t>
                        </m:r>
                      </m:e>
                      <m:sup>
                        <m:r>
                          <a:rPr lang="en-US" sz="2800" b="0" i="1" smtClean="0">
                            <a:solidFill>
                              <a:schemeClr val="accent4"/>
                            </a:solidFill>
                            <a:latin typeface="Cambria Math" panose="02040503050406030204" pitchFamily="18" charset="0"/>
                          </a:rPr>
                          <m:t>2</m:t>
                        </m:r>
                      </m:sup>
                    </m:sSup>
                  </m:oMath>
                </a14:m>
                <a:r>
                  <a:rPr lang="en-US" sz="2800" dirty="0">
                    <a:solidFill>
                      <a:schemeClr val="accent4"/>
                    </a:solidFill>
                  </a:rPr>
                  <a:t>, </a:t>
                </a:r>
                <a14:m>
                  <m:oMath xmlns:m="http://schemas.openxmlformats.org/officeDocument/2006/math">
                    <m:r>
                      <a:rPr lang="en-US" sz="2800" i="1">
                        <a:solidFill>
                          <a:schemeClr val="accent4"/>
                        </a:solidFill>
                        <a:latin typeface="Cambria Math" panose="02040503050406030204" pitchFamily="18" charset="0"/>
                      </a:rPr>
                      <m:t>𝑁</m:t>
                    </m:r>
                  </m:oMath>
                </a14:m>
                <a:r>
                  <a:rPr lang="en-US" sz="2800" dirty="0">
                    <a:solidFill>
                      <a:schemeClr val="accent4"/>
                    </a:solidFill>
                  </a:rPr>
                  <a:t> being the number density and </a:t>
                </a:r>
                <a14:m>
                  <m:oMath xmlns:m="http://schemas.openxmlformats.org/officeDocument/2006/math">
                    <m:r>
                      <a:rPr lang="en-US" sz="2800" i="1">
                        <a:solidFill>
                          <a:schemeClr val="accent4"/>
                        </a:solidFill>
                        <a:latin typeface="Cambria Math" panose="02040503050406030204" pitchFamily="18" charset="0"/>
                      </a:rPr>
                      <m:t>𝑚</m:t>
                    </m:r>
                  </m:oMath>
                </a14:m>
                <a:r>
                  <a:rPr lang="en-US" sz="2800" dirty="0">
                    <a:solidFill>
                      <a:schemeClr val="accent4"/>
                    </a:solidFill>
                  </a:rPr>
                  <a:t> the mean mass of the particles) to the pressure exerted by the lines of magnetic force”</a:t>
                </a:r>
              </a:p>
            </p:txBody>
          </p:sp>
        </mc:Choice>
        <mc:Fallback xmlns="">
          <p:sp>
            <p:nvSpPr>
              <p:cNvPr id="7" name="TextBox 6">
                <a:extLst>
                  <a:ext uri="{FF2B5EF4-FFF2-40B4-BE49-F238E27FC236}">
                    <a16:creationId xmlns:a16="http://schemas.microsoft.com/office/drawing/2014/main" id="{9BDF28D6-B212-3F24-A965-07885CF1F38E}"/>
                  </a:ext>
                </a:extLst>
              </p:cNvPr>
              <p:cNvSpPr txBox="1">
                <a:spLocks noRot="1" noChangeAspect="1" noMove="1" noResize="1" noEditPoints="1" noAdjustHandles="1" noChangeArrowheads="1" noChangeShapeType="1" noTextEdit="1"/>
              </p:cNvSpPr>
              <p:nvPr/>
            </p:nvSpPr>
            <p:spPr>
              <a:xfrm>
                <a:off x="296083" y="2076993"/>
                <a:ext cx="5987143" cy="4147802"/>
              </a:xfrm>
              <a:prstGeom prst="rect">
                <a:avLst/>
              </a:prstGeom>
              <a:blipFill>
                <a:blip r:embed="rId3"/>
                <a:stretch>
                  <a:fillRect l="-847" t="-1524" r="-3602" b="-304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02EA1BF1-C685-0AB9-306B-486A30BE97BD}"/>
              </a:ext>
            </a:extLst>
          </p:cNvPr>
          <p:cNvPicPr>
            <a:picLocks noChangeAspect="1"/>
          </p:cNvPicPr>
          <p:nvPr/>
        </p:nvPicPr>
        <p:blipFill>
          <a:blip r:embed="rId4"/>
          <a:stretch>
            <a:fillRect/>
          </a:stretch>
        </p:blipFill>
        <p:spPr>
          <a:xfrm>
            <a:off x="6439989" y="2256860"/>
            <a:ext cx="5752011" cy="3791244"/>
          </a:xfrm>
          <a:prstGeom prst="rect">
            <a:avLst/>
          </a:prstGeom>
        </p:spPr>
      </p:pic>
      <p:sp>
        <p:nvSpPr>
          <p:cNvPr id="9" name="TextBox 8">
            <a:extLst>
              <a:ext uri="{FF2B5EF4-FFF2-40B4-BE49-F238E27FC236}">
                <a16:creationId xmlns:a16="http://schemas.microsoft.com/office/drawing/2014/main" id="{B0EC37AD-4EE5-F9A6-4892-A26D32BA14C9}"/>
              </a:ext>
            </a:extLst>
          </p:cNvPr>
          <p:cNvSpPr txBox="1"/>
          <p:nvPr/>
        </p:nvSpPr>
        <p:spPr>
          <a:xfrm>
            <a:off x="11244194" y="6071666"/>
            <a:ext cx="703975" cy="369332"/>
          </a:xfrm>
          <a:prstGeom prst="rect">
            <a:avLst/>
          </a:prstGeom>
          <a:noFill/>
        </p:spPr>
        <p:txBody>
          <a:bodyPr wrap="none" rtlCol="0">
            <a:spAutoFit/>
          </a:bodyPr>
          <a:lstStyle/>
          <a:p>
            <a:r>
              <a:rPr lang="en-US" dirty="0">
                <a:solidFill>
                  <a:schemeClr val="accent4"/>
                </a:solidFill>
              </a:rPr>
              <a:t>NASA</a:t>
            </a:r>
          </a:p>
        </p:txBody>
      </p:sp>
    </p:spTree>
    <p:extLst>
      <p:ext uri="{BB962C8B-B14F-4D97-AF65-F5344CB8AC3E}">
        <p14:creationId xmlns:p14="http://schemas.microsoft.com/office/powerpoint/2010/main" val="170153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EEFBF-E08E-B732-2704-AF537FBF87DE}"/>
              </a:ext>
            </a:extLst>
          </p:cNvPr>
          <p:cNvPicPr>
            <a:picLocks noChangeAspect="1"/>
          </p:cNvPicPr>
          <p:nvPr/>
        </p:nvPicPr>
        <p:blipFill>
          <a:blip r:embed="rId2"/>
          <a:stretch>
            <a:fillRect/>
          </a:stretch>
        </p:blipFill>
        <p:spPr>
          <a:xfrm>
            <a:off x="1037045" y="464276"/>
            <a:ext cx="5058955" cy="1897108"/>
          </a:xfrm>
          <a:prstGeom prst="rect">
            <a:avLst/>
          </a:prstGeom>
        </p:spPr>
      </p:pic>
      <p:pic>
        <p:nvPicPr>
          <p:cNvPr id="4" name="Picture 3">
            <a:extLst>
              <a:ext uri="{FF2B5EF4-FFF2-40B4-BE49-F238E27FC236}">
                <a16:creationId xmlns:a16="http://schemas.microsoft.com/office/drawing/2014/main" id="{9730B6D3-81AF-3EAF-ADCA-DEA0B06EF1A1}"/>
              </a:ext>
            </a:extLst>
          </p:cNvPr>
          <p:cNvPicPr>
            <a:picLocks noChangeAspect="1"/>
          </p:cNvPicPr>
          <p:nvPr/>
        </p:nvPicPr>
        <p:blipFill>
          <a:blip r:embed="rId3"/>
          <a:stretch>
            <a:fillRect/>
          </a:stretch>
        </p:blipFill>
        <p:spPr>
          <a:xfrm>
            <a:off x="7125789" y="2345273"/>
            <a:ext cx="4473303" cy="3354977"/>
          </a:xfrm>
          <a:prstGeom prst="rect">
            <a:avLst/>
          </a:prstGeom>
        </p:spPr>
      </p:pic>
      <p:pic>
        <p:nvPicPr>
          <p:cNvPr id="6" name="Picture 5">
            <a:extLst>
              <a:ext uri="{FF2B5EF4-FFF2-40B4-BE49-F238E27FC236}">
                <a16:creationId xmlns:a16="http://schemas.microsoft.com/office/drawing/2014/main" id="{C08485E0-0258-5801-6CD1-CB8464A87172}"/>
              </a:ext>
            </a:extLst>
          </p:cNvPr>
          <p:cNvPicPr>
            <a:picLocks noChangeAspect="1"/>
          </p:cNvPicPr>
          <p:nvPr/>
        </p:nvPicPr>
        <p:blipFill>
          <a:blip r:embed="rId4"/>
          <a:stretch>
            <a:fillRect/>
          </a:stretch>
        </p:blipFill>
        <p:spPr>
          <a:xfrm>
            <a:off x="1037045" y="3440433"/>
            <a:ext cx="5058955" cy="2833015"/>
          </a:xfrm>
          <a:prstGeom prst="rect">
            <a:avLst/>
          </a:prstGeom>
        </p:spPr>
      </p:pic>
      <p:sp>
        <p:nvSpPr>
          <p:cNvPr id="3" name="TextBox 2">
            <a:extLst>
              <a:ext uri="{FF2B5EF4-FFF2-40B4-BE49-F238E27FC236}">
                <a16:creationId xmlns:a16="http://schemas.microsoft.com/office/drawing/2014/main" id="{3EF03B36-A4A5-FDF6-9C37-15A87451DD50}"/>
              </a:ext>
            </a:extLst>
          </p:cNvPr>
          <p:cNvSpPr txBox="1"/>
          <p:nvPr/>
        </p:nvSpPr>
        <p:spPr>
          <a:xfrm>
            <a:off x="6287727" y="584136"/>
            <a:ext cx="5781657" cy="1569660"/>
          </a:xfrm>
          <a:prstGeom prst="rect">
            <a:avLst/>
          </a:prstGeom>
          <a:noFill/>
        </p:spPr>
        <p:txBody>
          <a:bodyPr wrap="square" rtlCol="0">
            <a:spAutoFit/>
          </a:bodyPr>
          <a:lstStyle/>
          <a:p>
            <a:pPr algn="ctr"/>
            <a:r>
              <a:rPr lang="en-US" sz="3200" dirty="0">
                <a:solidFill>
                  <a:srgbClr val="FFC000"/>
                </a:solidFill>
              </a:rPr>
              <a:t>We will now segue to supersonic</a:t>
            </a:r>
          </a:p>
          <a:p>
            <a:pPr algn="ctr"/>
            <a:r>
              <a:rPr lang="en-US" sz="3200" dirty="0">
                <a:solidFill>
                  <a:srgbClr val="FFC000"/>
                </a:solidFill>
              </a:rPr>
              <a:t>with some gratuitous </a:t>
            </a:r>
          </a:p>
          <a:p>
            <a:pPr algn="ctr"/>
            <a:r>
              <a:rPr lang="en-US" sz="3200" dirty="0">
                <a:solidFill>
                  <a:srgbClr val="FFC000"/>
                </a:solidFill>
              </a:rPr>
              <a:t>slow motion bullets</a:t>
            </a:r>
          </a:p>
        </p:txBody>
      </p:sp>
    </p:spTree>
    <p:extLst>
      <p:ext uri="{BB962C8B-B14F-4D97-AF65-F5344CB8AC3E}">
        <p14:creationId xmlns:p14="http://schemas.microsoft.com/office/powerpoint/2010/main" val="387602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outdoor object, outdoor, star&#10;&#10;Description automatically generated">
            <a:extLst>
              <a:ext uri="{FF2B5EF4-FFF2-40B4-BE49-F238E27FC236}">
                <a16:creationId xmlns:a16="http://schemas.microsoft.com/office/drawing/2014/main" id="{B9F551CB-67E9-EA5A-A8ED-08C9CD07DE9D}"/>
              </a:ext>
            </a:extLst>
          </p:cNvPr>
          <p:cNvPicPr>
            <a:picLocks noChangeAspect="1"/>
          </p:cNvPicPr>
          <p:nvPr/>
        </p:nvPicPr>
        <p:blipFill>
          <a:blip r:embed="rId2"/>
          <a:stretch>
            <a:fillRect/>
          </a:stretch>
        </p:blipFill>
        <p:spPr>
          <a:xfrm>
            <a:off x="-2117488" y="-1524000"/>
            <a:ext cx="13411200" cy="13345716"/>
          </a:xfrm>
          <a:prstGeom prst="rect">
            <a:avLst/>
          </a:prstGeom>
        </p:spPr>
      </p:pic>
      <p:sp>
        <p:nvSpPr>
          <p:cNvPr id="3" name="TextBox 2">
            <a:extLst>
              <a:ext uri="{FF2B5EF4-FFF2-40B4-BE49-F238E27FC236}">
                <a16:creationId xmlns:a16="http://schemas.microsoft.com/office/drawing/2014/main" id="{915EF39B-697F-3546-D670-0D222F422C7F}"/>
              </a:ext>
            </a:extLst>
          </p:cNvPr>
          <p:cNvSpPr txBox="1"/>
          <p:nvPr/>
        </p:nvSpPr>
        <p:spPr>
          <a:xfrm>
            <a:off x="6524368" y="2482164"/>
            <a:ext cx="4479160" cy="1200329"/>
          </a:xfrm>
          <a:prstGeom prst="rect">
            <a:avLst/>
          </a:prstGeom>
          <a:solidFill>
            <a:schemeClr val="tx1">
              <a:alpha val="50000"/>
            </a:schemeClr>
          </a:solidFill>
        </p:spPr>
        <p:txBody>
          <a:bodyPr wrap="square" rtlCol="0">
            <a:spAutoFit/>
          </a:bodyPr>
          <a:lstStyle/>
          <a:p>
            <a:pPr algn="ctr"/>
            <a:r>
              <a:rPr lang="en-US" sz="2400" dirty="0">
                <a:solidFill>
                  <a:srgbClr val="FFC000"/>
                </a:solidFill>
              </a:rPr>
              <a:t>Galaxy  ESO 137-001</a:t>
            </a:r>
          </a:p>
          <a:p>
            <a:pPr algn="ctr"/>
            <a:r>
              <a:rPr lang="en-US" sz="2400" dirty="0">
                <a:solidFill>
                  <a:srgbClr val="FFC000"/>
                </a:solidFill>
              </a:rPr>
              <a:t>is moving in the upper-left direction through a dense medium</a:t>
            </a:r>
          </a:p>
        </p:txBody>
      </p:sp>
      <p:sp>
        <p:nvSpPr>
          <p:cNvPr id="5" name="TextBox 4">
            <a:extLst>
              <a:ext uri="{FF2B5EF4-FFF2-40B4-BE49-F238E27FC236}">
                <a16:creationId xmlns:a16="http://schemas.microsoft.com/office/drawing/2014/main" id="{1E98AAB0-E8CC-2C52-E67F-52D007C49415}"/>
              </a:ext>
            </a:extLst>
          </p:cNvPr>
          <p:cNvSpPr txBox="1"/>
          <p:nvPr/>
        </p:nvSpPr>
        <p:spPr>
          <a:xfrm>
            <a:off x="7052537" y="4117374"/>
            <a:ext cx="3422821" cy="1200329"/>
          </a:xfrm>
          <a:prstGeom prst="rect">
            <a:avLst/>
          </a:prstGeom>
          <a:solidFill>
            <a:schemeClr val="tx1">
              <a:alpha val="50000"/>
            </a:schemeClr>
          </a:solidFill>
        </p:spPr>
        <p:txBody>
          <a:bodyPr wrap="square" rtlCol="0">
            <a:spAutoFit/>
          </a:bodyPr>
          <a:lstStyle/>
          <a:p>
            <a:pPr algn="ctr"/>
            <a:r>
              <a:rPr lang="en-US" sz="2400" dirty="0">
                <a:solidFill>
                  <a:srgbClr val="FFC000"/>
                </a:solidFill>
              </a:rPr>
              <a:t>This jellyfish morphology is a dramatic example of </a:t>
            </a:r>
            <a:r>
              <a:rPr lang="en-US" sz="2400" i="1" dirty="0">
                <a:solidFill>
                  <a:srgbClr val="FFC000"/>
                </a:solidFill>
              </a:rPr>
              <a:t>ram pressure stripping</a:t>
            </a:r>
          </a:p>
        </p:txBody>
      </p:sp>
    </p:spTree>
    <p:extLst>
      <p:ext uri="{BB962C8B-B14F-4D97-AF65-F5344CB8AC3E}">
        <p14:creationId xmlns:p14="http://schemas.microsoft.com/office/powerpoint/2010/main" val="228479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
                                        </p:tgtEl>
                                      </p:cBhvr>
                                      <p:by x="150000" y="150000"/>
                                    </p:animScale>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E408B8-91F9-D978-D067-457FDE9F2B04}"/>
              </a:ext>
            </a:extLst>
          </p:cNvPr>
          <p:cNvSpPr txBox="1"/>
          <p:nvPr/>
        </p:nvSpPr>
        <p:spPr>
          <a:xfrm>
            <a:off x="284228" y="98896"/>
            <a:ext cx="8043342" cy="1077218"/>
          </a:xfrm>
          <a:prstGeom prst="rect">
            <a:avLst/>
          </a:prstGeom>
          <a:noFill/>
        </p:spPr>
        <p:txBody>
          <a:bodyPr wrap="square" rtlCol="0">
            <a:spAutoFit/>
          </a:bodyPr>
          <a:lstStyle/>
          <a:p>
            <a:r>
              <a:rPr lang="en-US" sz="3200" dirty="0">
                <a:solidFill>
                  <a:schemeClr val="accent4"/>
                </a:solidFill>
              </a:rPr>
              <a:t>1922:  First supersonic wind tunnel (England); </a:t>
            </a:r>
          </a:p>
          <a:p>
            <a:r>
              <a:rPr lang="en-US" sz="3200" dirty="0">
                <a:solidFill>
                  <a:schemeClr val="accent4"/>
                </a:solidFill>
              </a:rPr>
              <a:t>used to study projectiles</a:t>
            </a:r>
          </a:p>
        </p:txBody>
      </p:sp>
      <p:sp>
        <p:nvSpPr>
          <p:cNvPr id="3" name="TextBox 2">
            <a:extLst>
              <a:ext uri="{FF2B5EF4-FFF2-40B4-BE49-F238E27FC236}">
                <a16:creationId xmlns:a16="http://schemas.microsoft.com/office/drawing/2014/main" id="{9B72C2C5-DE89-1E6F-36A3-A89A69504674}"/>
              </a:ext>
            </a:extLst>
          </p:cNvPr>
          <p:cNvSpPr txBox="1"/>
          <p:nvPr/>
        </p:nvSpPr>
        <p:spPr>
          <a:xfrm>
            <a:off x="321745" y="1288537"/>
            <a:ext cx="5641520" cy="1077218"/>
          </a:xfrm>
          <a:prstGeom prst="rect">
            <a:avLst/>
          </a:prstGeom>
          <a:noFill/>
        </p:spPr>
        <p:txBody>
          <a:bodyPr wrap="square" rtlCol="0">
            <a:spAutoFit/>
          </a:bodyPr>
          <a:lstStyle/>
          <a:p>
            <a:r>
              <a:rPr lang="en-US" sz="3200" dirty="0">
                <a:solidFill>
                  <a:schemeClr val="accent4"/>
                </a:solidFill>
              </a:rPr>
              <a:t>1945:  NASA’s first supersonic wind tunnel (NASA Glenn)</a:t>
            </a:r>
          </a:p>
        </p:txBody>
      </p:sp>
      <p:sp>
        <p:nvSpPr>
          <p:cNvPr id="4" name="TextBox 3">
            <a:extLst>
              <a:ext uri="{FF2B5EF4-FFF2-40B4-BE49-F238E27FC236}">
                <a16:creationId xmlns:a16="http://schemas.microsoft.com/office/drawing/2014/main" id="{488D7F4C-477A-4939-A3D7-F590EE0C75FA}"/>
              </a:ext>
            </a:extLst>
          </p:cNvPr>
          <p:cNvSpPr txBox="1"/>
          <p:nvPr/>
        </p:nvSpPr>
        <p:spPr>
          <a:xfrm>
            <a:off x="267898" y="4476135"/>
            <a:ext cx="5972621" cy="1569660"/>
          </a:xfrm>
          <a:prstGeom prst="rect">
            <a:avLst/>
          </a:prstGeom>
          <a:noFill/>
        </p:spPr>
        <p:txBody>
          <a:bodyPr wrap="square" rtlCol="0">
            <a:spAutoFit/>
          </a:bodyPr>
          <a:lstStyle/>
          <a:p>
            <a:r>
              <a:rPr lang="en-US" sz="3200" dirty="0">
                <a:solidFill>
                  <a:schemeClr val="accent4"/>
                </a:solidFill>
              </a:rPr>
              <a:t>1950s:  How the </a:t>
            </a:r>
            <a:r>
              <a:rPr lang="en-US" sz="3200" dirty="0" err="1">
                <a:solidFill>
                  <a:schemeClr val="accent4"/>
                </a:solidFill>
              </a:rPr>
              <a:t>Spreiter</a:t>
            </a:r>
            <a:r>
              <a:rPr lang="en-US" sz="3200" dirty="0">
                <a:solidFill>
                  <a:schemeClr val="accent4"/>
                </a:solidFill>
              </a:rPr>
              <a:t> number varies with Mach number was in standard aerodynamic references</a:t>
            </a:r>
          </a:p>
        </p:txBody>
      </p:sp>
      <p:pic>
        <p:nvPicPr>
          <p:cNvPr id="6" name="Picture 5">
            <a:extLst>
              <a:ext uri="{FF2B5EF4-FFF2-40B4-BE49-F238E27FC236}">
                <a16:creationId xmlns:a16="http://schemas.microsoft.com/office/drawing/2014/main" id="{C4C9CE1A-F864-BE41-DE5D-AAD681E7F5E9}"/>
              </a:ext>
            </a:extLst>
          </p:cNvPr>
          <p:cNvPicPr>
            <a:picLocks noChangeAspect="1"/>
          </p:cNvPicPr>
          <p:nvPr/>
        </p:nvPicPr>
        <p:blipFill>
          <a:blip r:embed="rId3"/>
          <a:stretch>
            <a:fillRect/>
          </a:stretch>
        </p:blipFill>
        <p:spPr>
          <a:xfrm>
            <a:off x="6053373" y="696621"/>
            <a:ext cx="5972621" cy="5606203"/>
          </a:xfrm>
          <a:prstGeom prst="rect">
            <a:avLst/>
          </a:prstGeom>
        </p:spPr>
      </p:pic>
      <p:sp>
        <p:nvSpPr>
          <p:cNvPr id="8" name="TextBox 7">
            <a:extLst>
              <a:ext uri="{FF2B5EF4-FFF2-40B4-BE49-F238E27FC236}">
                <a16:creationId xmlns:a16="http://schemas.microsoft.com/office/drawing/2014/main" id="{56629EB9-0170-15FA-C992-1681F61B6567}"/>
              </a:ext>
            </a:extLst>
          </p:cNvPr>
          <p:cNvSpPr txBox="1"/>
          <p:nvPr/>
        </p:nvSpPr>
        <p:spPr>
          <a:xfrm>
            <a:off x="8360225" y="1875772"/>
            <a:ext cx="1268809" cy="461665"/>
          </a:xfrm>
          <a:prstGeom prst="rect">
            <a:avLst/>
          </a:prstGeom>
          <a:solidFill>
            <a:schemeClr val="tx1"/>
          </a:solidFill>
        </p:spPr>
        <p:txBody>
          <a:bodyPr wrap="none" rtlCol="0">
            <a:spAutoFit/>
          </a:bodyPr>
          <a:lstStyle/>
          <a:p>
            <a:r>
              <a:rPr lang="en-US" sz="2400" dirty="0">
                <a:solidFill>
                  <a:srgbClr val="FFC000"/>
                </a:solidFill>
              </a:rPr>
              <a:t>diatomic</a:t>
            </a:r>
          </a:p>
        </p:txBody>
      </p:sp>
      <p:sp>
        <p:nvSpPr>
          <p:cNvPr id="9" name="TextBox 8">
            <a:extLst>
              <a:ext uri="{FF2B5EF4-FFF2-40B4-BE49-F238E27FC236}">
                <a16:creationId xmlns:a16="http://schemas.microsoft.com/office/drawing/2014/main" id="{A46C21E0-D086-0400-B20B-18F11C7E1228}"/>
              </a:ext>
            </a:extLst>
          </p:cNvPr>
          <p:cNvSpPr txBox="1"/>
          <p:nvPr/>
        </p:nvSpPr>
        <p:spPr>
          <a:xfrm>
            <a:off x="9753595" y="2657313"/>
            <a:ext cx="1605439" cy="461665"/>
          </a:xfrm>
          <a:prstGeom prst="rect">
            <a:avLst/>
          </a:prstGeom>
          <a:solidFill>
            <a:schemeClr val="tx1"/>
          </a:solidFill>
        </p:spPr>
        <p:txBody>
          <a:bodyPr wrap="none" rtlCol="0">
            <a:spAutoFit/>
          </a:bodyPr>
          <a:lstStyle/>
          <a:p>
            <a:r>
              <a:rPr lang="en-US" sz="2400" dirty="0">
                <a:solidFill>
                  <a:srgbClr val="FFC000"/>
                </a:solidFill>
              </a:rPr>
              <a:t>monatomic</a:t>
            </a:r>
          </a:p>
        </p:txBody>
      </p:sp>
      <p:cxnSp>
        <p:nvCxnSpPr>
          <p:cNvPr id="11" name="Straight Arrow Connector 10">
            <a:extLst>
              <a:ext uri="{FF2B5EF4-FFF2-40B4-BE49-F238E27FC236}">
                <a16:creationId xmlns:a16="http://schemas.microsoft.com/office/drawing/2014/main" id="{1471EC68-7E6C-1548-20AA-EA83E6ADA52D}"/>
              </a:ext>
            </a:extLst>
          </p:cNvPr>
          <p:cNvCxnSpPr>
            <a:cxnSpLocks/>
          </p:cNvCxnSpPr>
          <p:nvPr/>
        </p:nvCxnSpPr>
        <p:spPr>
          <a:xfrm flipH="1">
            <a:off x="7347857" y="5666014"/>
            <a:ext cx="179614" cy="495365"/>
          </a:xfrm>
          <a:prstGeom prst="straightConnector1">
            <a:avLst/>
          </a:prstGeom>
          <a:ln w="25400">
            <a:solidFill>
              <a:srgbClr val="00B05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850C321-6C1A-1B0A-E519-C9B9542F69F6}"/>
              </a:ext>
            </a:extLst>
          </p:cNvPr>
          <p:cNvSpPr txBox="1"/>
          <p:nvPr/>
        </p:nvSpPr>
        <p:spPr>
          <a:xfrm>
            <a:off x="4504954" y="6115751"/>
            <a:ext cx="3900555" cy="523220"/>
          </a:xfrm>
          <a:prstGeom prst="rect">
            <a:avLst/>
          </a:prstGeom>
          <a:noFill/>
        </p:spPr>
        <p:txBody>
          <a:bodyPr wrap="none" rtlCol="0">
            <a:spAutoFit/>
          </a:bodyPr>
          <a:lstStyle/>
          <a:p>
            <a:r>
              <a:rPr lang="en-US" sz="2800" dirty="0">
                <a:solidFill>
                  <a:srgbClr val="00B050"/>
                </a:solidFill>
              </a:rPr>
              <a:t>Cat 5 Hurricane: Ma = 0.2</a:t>
            </a:r>
          </a:p>
        </p:txBody>
      </p:sp>
      <p:pic>
        <p:nvPicPr>
          <p:cNvPr id="7" name="Picture 6">
            <a:extLst>
              <a:ext uri="{FF2B5EF4-FFF2-40B4-BE49-F238E27FC236}">
                <a16:creationId xmlns:a16="http://schemas.microsoft.com/office/drawing/2014/main" id="{CE0788D1-CA7F-CC0A-E72D-EE77FAC54F48}"/>
              </a:ext>
            </a:extLst>
          </p:cNvPr>
          <p:cNvPicPr>
            <a:picLocks noChangeAspect="1"/>
          </p:cNvPicPr>
          <p:nvPr/>
        </p:nvPicPr>
        <p:blipFill>
          <a:blip r:embed="rId4"/>
          <a:stretch>
            <a:fillRect/>
          </a:stretch>
        </p:blipFill>
        <p:spPr>
          <a:xfrm>
            <a:off x="3165567" y="2514035"/>
            <a:ext cx="1905000" cy="1905000"/>
          </a:xfrm>
          <a:prstGeom prst="rect">
            <a:avLst/>
          </a:prstGeom>
        </p:spPr>
      </p:pic>
      <p:pic>
        <p:nvPicPr>
          <p:cNvPr id="13" name="Picture 12">
            <a:extLst>
              <a:ext uri="{FF2B5EF4-FFF2-40B4-BE49-F238E27FC236}">
                <a16:creationId xmlns:a16="http://schemas.microsoft.com/office/drawing/2014/main" id="{9A64DBE9-FBFE-AB4B-705A-779D8B8C6937}"/>
              </a:ext>
            </a:extLst>
          </p:cNvPr>
          <p:cNvPicPr>
            <a:picLocks noChangeAspect="1"/>
          </p:cNvPicPr>
          <p:nvPr/>
        </p:nvPicPr>
        <p:blipFill>
          <a:blip r:embed="rId5"/>
          <a:stretch>
            <a:fillRect/>
          </a:stretch>
        </p:blipFill>
        <p:spPr>
          <a:xfrm>
            <a:off x="451319" y="2420963"/>
            <a:ext cx="1905000" cy="1905000"/>
          </a:xfrm>
          <a:prstGeom prst="rect">
            <a:avLst/>
          </a:prstGeom>
        </p:spPr>
      </p:pic>
      <p:sp>
        <p:nvSpPr>
          <p:cNvPr id="14" name="TextBox 13">
            <a:extLst>
              <a:ext uri="{FF2B5EF4-FFF2-40B4-BE49-F238E27FC236}">
                <a16:creationId xmlns:a16="http://schemas.microsoft.com/office/drawing/2014/main" id="{B1F2DEC9-217B-7C03-8564-6C59B65D0775}"/>
              </a:ext>
            </a:extLst>
          </p:cNvPr>
          <p:cNvSpPr txBox="1"/>
          <p:nvPr/>
        </p:nvSpPr>
        <p:spPr>
          <a:xfrm>
            <a:off x="386334" y="4031781"/>
            <a:ext cx="2719431" cy="400110"/>
          </a:xfrm>
          <a:prstGeom prst="rect">
            <a:avLst/>
          </a:prstGeom>
          <a:noFill/>
        </p:spPr>
        <p:txBody>
          <a:bodyPr wrap="square" rtlCol="0">
            <a:spAutoFit/>
          </a:bodyPr>
          <a:lstStyle/>
          <a:p>
            <a:pPr algn="ctr"/>
            <a:r>
              <a:rPr lang="en-US" sz="2000" dirty="0">
                <a:solidFill>
                  <a:srgbClr val="FFC000"/>
                </a:solidFill>
              </a:rPr>
              <a:t>4% scale MSL Parachute</a:t>
            </a:r>
          </a:p>
        </p:txBody>
      </p:sp>
      <p:sp>
        <p:nvSpPr>
          <p:cNvPr id="15" name="Oval 14">
            <a:extLst>
              <a:ext uri="{FF2B5EF4-FFF2-40B4-BE49-F238E27FC236}">
                <a16:creationId xmlns:a16="http://schemas.microsoft.com/office/drawing/2014/main" id="{C01F103B-353B-7D96-2949-58DB6AB3A161}"/>
              </a:ext>
            </a:extLst>
          </p:cNvPr>
          <p:cNvSpPr/>
          <p:nvPr/>
        </p:nvSpPr>
        <p:spPr>
          <a:xfrm>
            <a:off x="11241047" y="2332473"/>
            <a:ext cx="117987" cy="11798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45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animBg="1"/>
      <p:bldP spid="9" grpId="0" animBg="1"/>
      <p:bldP spid="12" grpId="0"/>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625EF-C8AF-9853-DB7A-8322F9DABD6C}"/>
              </a:ext>
            </a:extLst>
          </p:cNvPr>
          <p:cNvSpPr txBox="1"/>
          <p:nvPr/>
        </p:nvSpPr>
        <p:spPr>
          <a:xfrm>
            <a:off x="496390" y="922694"/>
            <a:ext cx="6888258" cy="1077218"/>
          </a:xfrm>
          <a:prstGeom prst="rect">
            <a:avLst/>
          </a:prstGeom>
          <a:noFill/>
        </p:spPr>
        <p:txBody>
          <a:bodyPr wrap="square" rtlCol="0">
            <a:spAutoFit/>
          </a:bodyPr>
          <a:lstStyle/>
          <a:p>
            <a:pPr algn="r"/>
            <a:r>
              <a:rPr lang="en-US" sz="3200" dirty="0">
                <a:solidFill>
                  <a:schemeClr val="accent4"/>
                </a:solidFill>
              </a:rPr>
              <a:t>Late 1950s:  Eugene Parker predicted</a:t>
            </a:r>
          </a:p>
          <a:p>
            <a:pPr algn="r"/>
            <a:r>
              <a:rPr lang="en-US" sz="3200" dirty="0">
                <a:solidFill>
                  <a:schemeClr val="accent4"/>
                </a:solidFill>
              </a:rPr>
              <a:t>the solar wind is supersonic</a:t>
            </a:r>
          </a:p>
        </p:txBody>
      </p:sp>
      <p:pic>
        <p:nvPicPr>
          <p:cNvPr id="3" name="Picture 2">
            <a:extLst>
              <a:ext uri="{FF2B5EF4-FFF2-40B4-BE49-F238E27FC236}">
                <a16:creationId xmlns:a16="http://schemas.microsoft.com/office/drawing/2014/main" id="{E1479A3C-7351-74D7-7E98-058347C77C66}"/>
              </a:ext>
            </a:extLst>
          </p:cNvPr>
          <p:cNvPicPr>
            <a:picLocks noChangeAspect="1"/>
          </p:cNvPicPr>
          <p:nvPr/>
        </p:nvPicPr>
        <p:blipFill>
          <a:blip r:embed="rId2"/>
          <a:stretch>
            <a:fillRect/>
          </a:stretch>
        </p:blipFill>
        <p:spPr>
          <a:xfrm>
            <a:off x="7666480" y="216640"/>
            <a:ext cx="4147440" cy="2734906"/>
          </a:xfrm>
          <a:prstGeom prst="rect">
            <a:avLst/>
          </a:prstGeom>
        </p:spPr>
      </p:pic>
      <p:pic>
        <p:nvPicPr>
          <p:cNvPr id="5" name="Picture 4">
            <a:extLst>
              <a:ext uri="{FF2B5EF4-FFF2-40B4-BE49-F238E27FC236}">
                <a16:creationId xmlns:a16="http://schemas.microsoft.com/office/drawing/2014/main" id="{D7245A57-0B2D-54E2-E3C6-BA88BFCD6294}"/>
              </a:ext>
            </a:extLst>
          </p:cNvPr>
          <p:cNvPicPr>
            <a:picLocks noChangeAspect="1"/>
          </p:cNvPicPr>
          <p:nvPr/>
        </p:nvPicPr>
        <p:blipFill>
          <a:blip r:embed="rId3"/>
          <a:stretch>
            <a:fillRect/>
          </a:stretch>
        </p:blipFill>
        <p:spPr>
          <a:xfrm>
            <a:off x="335666" y="1979275"/>
            <a:ext cx="6660333" cy="4740862"/>
          </a:xfrm>
          <a:prstGeom prst="rect">
            <a:avLst/>
          </a:prstGeom>
        </p:spPr>
      </p:pic>
      <p:sp>
        <p:nvSpPr>
          <p:cNvPr id="4" name="TextBox 3">
            <a:extLst>
              <a:ext uri="{FF2B5EF4-FFF2-40B4-BE49-F238E27FC236}">
                <a16:creationId xmlns:a16="http://schemas.microsoft.com/office/drawing/2014/main" id="{D554AE6C-A924-51DD-BF61-41EEB9227894}"/>
              </a:ext>
            </a:extLst>
          </p:cNvPr>
          <p:cNvSpPr txBox="1"/>
          <p:nvPr/>
        </p:nvSpPr>
        <p:spPr>
          <a:xfrm>
            <a:off x="5027878" y="5025536"/>
            <a:ext cx="5618351" cy="1077218"/>
          </a:xfrm>
          <a:prstGeom prst="rect">
            <a:avLst/>
          </a:prstGeom>
          <a:noFill/>
        </p:spPr>
        <p:txBody>
          <a:bodyPr wrap="square" rtlCol="0">
            <a:spAutoFit/>
          </a:bodyPr>
          <a:lstStyle/>
          <a:p>
            <a:r>
              <a:rPr lang="en-US" sz="3200" dirty="0">
                <a:solidFill>
                  <a:schemeClr val="accent4"/>
                </a:solidFill>
              </a:rPr>
              <a:t>1962:  Mariner II confirmed </a:t>
            </a:r>
          </a:p>
          <a:p>
            <a:r>
              <a:rPr lang="en-US" sz="3200" dirty="0">
                <a:solidFill>
                  <a:schemeClr val="accent4"/>
                </a:solidFill>
              </a:rPr>
              <a:t>the solar wind is supersonic!</a:t>
            </a:r>
          </a:p>
        </p:txBody>
      </p:sp>
    </p:spTree>
    <p:extLst>
      <p:ext uri="{BB962C8B-B14F-4D97-AF65-F5344CB8AC3E}">
        <p14:creationId xmlns:p14="http://schemas.microsoft.com/office/powerpoint/2010/main" val="258628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FF0EA2-0F7C-0F42-1AC8-949B83349B72}"/>
              </a:ext>
            </a:extLst>
          </p:cNvPr>
          <p:cNvSpPr txBox="1"/>
          <p:nvPr/>
        </p:nvSpPr>
        <p:spPr>
          <a:xfrm>
            <a:off x="0" y="309717"/>
            <a:ext cx="12191999" cy="584775"/>
          </a:xfrm>
          <a:prstGeom prst="rect">
            <a:avLst/>
          </a:prstGeom>
          <a:noFill/>
        </p:spPr>
        <p:txBody>
          <a:bodyPr wrap="square" rtlCol="0">
            <a:spAutoFit/>
          </a:bodyPr>
          <a:lstStyle/>
          <a:p>
            <a:pPr algn="ctr"/>
            <a:r>
              <a:rPr lang="en-US" sz="3200" dirty="0">
                <a:solidFill>
                  <a:srgbClr val="FFC000"/>
                </a:solidFill>
              </a:rPr>
              <a:t>Mid 1960s: The apex of ram pressure treatment in astronomy</a:t>
            </a:r>
          </a:p>
        </p:txBody>
      </p:sp>
      <p:pic>
        <p:nvPicPr>
          <p:cNvPr id="1025" name="Picture 1" descr="page4image11666864">
            <a:extLst>
              <a:ext uri="{FF2B5EF4-FFF2-40B4-BE49-F238E27FC236}">
                <a16:creationId xmlns:a16="http://schemas.microsoft.com/office/drawing/2014/main" id="{193865D6-C3A2-A3F7-4418-59CAC3A26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46" y="1350817"/>
            <a:ext cx="5193446" cy="4154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EB4C94-DA52-ABB0-9FA0-5D42C738D2DF}"/>
              </a:ext>
            </a:extLst>
          </p:cNvPr>
          <p:cNvSpPr txBox="1"/>
          <p:nvPr/>
        </p:nvSpPr>
        <p:spPr>
          <a:xfrm>
            <a:off x="416782" y="5608811"/>
            <a:ext cx="5337102" cy="954107"/>
          </a:xfrm>
          <a:prstGeom prst="rect">
            <a:avLst/>
          </a:prstGeom>
          <a:noFill/>
        </p:spPr>
        <p:txBody>
          <a:bodyPr wrap="none" rtlCol="0">
            <a:spAutoFit/>
          </a:bodyPr>
          <a:lstStyle/>
          <a:p>
            <a:pPr algn="ctr"/>
            <a:r>
              <a:rPr lang="en-US" sz="2800" dirty="0">
                <a:solidFill>
                  <a:srgbClr val="FFC000"/>
                </a:solidFill>
              </a:rPr>
              <a:t>NASA Ames Research Center</a:t>
            </a:r>
          </a:p>
          <a:p>
            <a:pPr algn="ctr"/>
            <a:r>
              <a:rPr lang="en-US" sz="2800" dirty="0">
                <a:solidFill>
                  <a:srgbClr val="FFC000"/>
                </a:solidFill>
              </a:rPr>
              <a:t>Supersonic Free-Flight Wind Tunnel</a:t>
            </a:r>
          </a:p>
        </p:txBody>
      </p:sp>
      <p:sp>
        <p:nvSpPr>
          <p:cNvPr id="4" name="TextBox 3">
            <a:extLst>
              <a:ext uri="{FF2B5EF4-FFF2-40B4-BE49-F238E27FC236}">
                <a16:creationId xmlns:a16="http://schemas.microsoft.com/office/drawing/2014/main" id="{8540E981-11A2-A73B-CECB-89C5562A7386}"/>
              </a:ext>
            </a:extLst>
          </p:cNvPr>
          <p:cNvSpPr txBox="1"/>
          <p:nvPr/>
        </p:nvSpPr>
        <p:spPr>
          <a:xfrm>
            <a:off x="5884607" y="1470414"/>
            <a:ext cx="6799006" cy="2492990"/>
          </a:xfrm>
          <a:prstGeom prst="rect">
            <a:avLst/>
          </a:prstGeom>
          <a:noFill/>
        </p:spPr>
        <p:txBody>
          <a:bodyPr wrap="square" rtlCol="0">
            <a:spAutoFit/>
          </a:bodyPr>
          <a:lstStyle/>
          <a:p>
            <a:r>
              <a:rPr lang="en-US" sz="2800" dirty="0">
                <a:solidFill>
                  <a:srgbClr val="FFC000"/>
                </a:solidFill>
              </a:rPr>
              <a:t>Axisymmetric metal projectile shaped </a:t>
            </a:r>
          </a:p>
          <a:p>
            <a:r>
              <a:rPr lang="en-US" sz="2800" dirty="0">
                <a:solidFill>
                  <a:srgbClr val="FFC000"/>
                </a:solidFill>
              </a:rPr>
              <a:t>like Earth’s magnetosphere</a:t>
            </a:r>
          </a:p>
          <a:p>
            <a:endParaRPr lang="en-US" sz="1600" dirty="0">
              <a:solidFill>
                <a:srgbClr val="FFC000"/>
              </a:solidFill>
            </a:endParaRPr>
          </a:p>
          <a:p>
            <a:r>
              <a:rPr lang="en-US" sz="2800" dirty="0">
                <a:solidFill>
                  <a:srgbClr val="FFC000"/>
                </a:solidFill>
              </a:rPr>
              <a:t>Ma = 4.5, monatomic (</a:t>
            </a:r>
            <a:r>
              <a:rPr lang="en-US" sz="2800" dirty="0" err="1">
                <a:solidFill>
                  <a:srgbClr val="FFC000"/>
                </a:solidFill>
              </a:rPr>
              <a:t>Ar</a:t>
            </a:r>
            <a:r>
              <a:rPr lang="en-US" sz="2800" dirty="0">
                <a:solidFill>
                  <a:srgbClr val="FFC000"/>
                </a:solidFill>
              </a:rPr>
              <a:t>)</a:t>
            </a:r>
          </a:p>
          <a:p>
            <a:r>
              <a:rPr lang="en-US" sz="2800" dirty="0" err="1">
                <a:solidFill>
                  <a:srgbClr val="00B050"/>
                </a:solidFill>
              </a:rPr>
              <a:t>Sp</a:t>
            </a:r>
            <a:r>
              <a:rPr lang="en-US" sz="2800" dirty="0">
                <a:solidFill>
                  <a:srgbClr val="00B050"/>
                </a:solidFill>
              </a:rPr>
              <a:t> = 86.5%</a:t>
            </a:r>
          </a:p>
          <a:p>
            <a:endParaRPr lang="en-US" sz="2800" dirty="0">
              <a:solidFill>
                <a:srgbClr val="FFC000"/>
              </a:solidFill>
            </a:endParaRPr>
          </a:p>
        </p:txBody>
      </p:sp>
      <p:sp>
        <p:nvSpPr>
          <p:cNvPr id="5" name="TextBox 4">
            <a:extLst>
              <a:ext uri="{FF2B5EF4-FFF2-40B4-BE49-F238E27FC236}">
                <a16:creationId xmlns:a16="http://schemas.microsoft.com/office/drawing/2014/main" id="{A3873220-4E07-066E-2C83-02859D64B438}"/>
              </a:ext>
            </a:extLst>
          </p:cNvPr>
          <p:cNvSpPr txBox="1"/>
          <p:nvPr/>
        </p:nvSpPr>
        <p:spPr>
          <a:xfrm>
            <a:off x="5884607" y="3766745"/>
            <a:ext cx="6307392" cy="1631216"/>
          </a:xfrm>
          <a:prstGeom prst="rect">
            <a:avLst/>
          </a:prstGeom>
          <a:noFill/>
        </p:spPr>
        <p:txBody>
          <a:bodyPr wrap="square" rtlCol="0">
            <a:spAutoFit/>
          </a:bodyPr>
          <a:lstStyle/>
          <a:p>
            <a:r>
              <a:rPr lang="en-US" sz="2800" dirty="0">
                <a:solidFill>
                  <a:srgbClr val="FFC000"/>
                </a:solidFill>
              </a:rPr>
              <a:t>Black curve is shadow of bow shock</a:t>
            </a:r>
          </a:p>
          <a:p>
            <a:endParaRPr lang="en-US" sz="1600" dirty="0">
              <a:solidFill>
                <a:srgbClr val="FFC000"/>
              </a:solidFill>
            </a:endParaRPr>
          </a:p>
          <a:p>
            <a:r>
              <a:rPr lang="en-US" sz="2800" dirty="0">
                <a:solidFill>
                  <a:srgbClr val="FFC000"/>
                </a:solidFill>
              </a:rPr>
              <a:t>White curve is bow shock position calculated by John R. Spreiter et al. (1966)</a:t>
            </a:r>
          </a:p>
        </p:txBody>
      </p:sp>
    </p:spTree>
    <p:extLst>
      <p:ext uri="{BB962C8B-B14F-4D97-AF65-F5344CB8AC3E}">
        <p14:creationId xmlns:p14="http://schemas.microsoft.com/office/powerpoint/2010/main" val="44536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5"/>
                                        </p:tgtEl>
                                        <p:attrNameLst>
                                          <p:attrName>style.visibility</p:attrName>
                                        </p:attrNameLst>
                                      </p:cBhvr>
                                      <p:to>
                                        <p:strVal val="visible"/>
                                      </p:to>
                                    </p:set>
                                    <p:animEffect transition="in" filter="fade">
                                      <p:cBhvr>
                                        <p:cTn id="12" dur="500"/>
                                        <p:tgtEl>
                                          <p:spTgt spid="10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9C4F51-FED1-BAC9-4E8D-25D1D461C256}"/>
              </a:ext>
            </a:extLst>
          </p:cNvPr>
          <p:cNvSpPr txBox="1"/>
          <p:nvPr/>
        </p:nvSpPr>
        <p:spPr>
          <a:xfrm>
            <a:off x="132733" y="506364"/>
            <a:ext cx="12078929" cy="584775"/>
          </a:xfrm>
          <a:prstGeom prst="rect">
            <a:avLst/>
          </a:prstGeom>
          <a:noFill/>
        </p:spPr>
        <p:txBody>
          <a:bodyPr wrap="square" rtlCol="0">
            <a:spAutoFit/>
          </a:bodyPr>
          <a:lstStyle/>
          <a:p>
            <a:r>
              <a:rPr lang="en-US" sz="3200" dirty="0">
                <a:solidFill>
                  <a:srgbClr val="FFC000"/>
                </a:solidFill>
              </a:rPr>
              <a:t>1972:  In extragalactic astronomy, James Gunn &amp; J. Richard Gott wrote: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F71C3E3-4534-C2C0-79E1-D2FD17BA1D6C}"/>
                  </a:ext>
                </a:extLst>
              </p:cNvPr>
              <p:cNvSpPr txBox="1"/>
              <p:nvPr/>
            </p:nvSpPr>
            <p:spPr>
              <a:xfrm>
                <a:off x="884895" y="1115965"/>
                <a:ext cx="9748689" cy="1569660"/>
              </a:xfrm>
              <a:prstGeom prst="rect">
                <a:avLst/>
              </a:prstGeom>
              <a:noFill/>
            </p:spPr>
            <p:txBody>
              <a:bodyPr wrap="square" rtlCol="0">
                <a:spAutoFit/>
              </a:bodyPr>
              <a:lstStyle/>
              <a:p>
                <a:pPr algn="ctr"/>
                <a:r>
                  <a:rPr lang="en-US" sz="3200" dirty="0">
                    <a:solidFill>
                      <a:srgbClr val="FFC000"/>
                    </a:solidFill>
                  </a:rPr>
                  <a:t>“ram pressure is </a:t>
                </a:r>
                <a14:m>
                  <m:oMath xmlns:m="http://schemas.openxmlformats.org/officeDocument/2006/math">
                    <m:r>
                      <a:rPr lang="en-US" sz="3200" b="0" i="0" smtClean="0">
                        <a:solidFill>
                          <a:srgbClr val="FFC000"/>
                        </a:solidFill>
                        <a:latin typeface="Cambria Math" panose="02040503050406030204" pitchFamily="18" charset="0"/>
                        <a:ea typeface="Cambria Math" panose="02040503050406030204" pitchFamily="18" charset="0"/>
                      </a:rPr>
                      <m:t>[</m:t>
                    </m:r>
                    <m:r>
                      <m:rPr>
                        <m:sty m:val="p"/>
                      </m:rPr>
                      <a:rPr lang="en-US" sz="3200" b="0" i="0" smtClean="0">
                        <a:solidFill>
                          <a:srgbClr val="FFC000"/>
                        </a:solidFill>
                        <a:latin typeface="Cambria Math" panose="02040503050406030204" pitchFamily="18" charset="0"/>
                        <a:ea typeface="Cambria Math" panose="02040503050406030204" pitchFamily="18" charset="0"/>
                      </a:rPr>
                      <m:t>Q</m:t>
                    </m:r>
                    <m:r>
                      <a:rPr lang="en-US" sz="3200" b="0" i="0" smtClean="0">
                        <a:solidFill>
                          <a:srgbClr val="FFC000"/>
                        </a:solidFill>
                        <a:latin typeface="Cambria Math" panose="02040503050406030204" pitchFamily="18" charset="0"/>
                        <a:ea typeface="Cambria Math" panose="02040503050406030204" pitchFamily="18" charset="0"/>
                      </a:rPr>
                      <m:t>]</m:t>
                    </m:r>
                    <m:r>
                      <a:rPr lang="en-US" sz="3200" i="1" smtClean="0">
                        <a:solidFill>
                          <a:srgbClr val="FFC000"/>
                        </a:solidFill>
                        <a:latin typeface="Cambria Math" panose="02040503050406030204" pitchFamily="18" charset="0"/>
                        <a:ea typeface="Cambria Math" panose="02040503050406030204" pitchFamily="18" charset="0"/>
                      </a:rPr>
                      <m:t>≈</m:t>
                    </m:r>
                    <m:sSub>
                      <m:sSubPr>
                        <m:ctrlPr>
                          <a:rPr lang="en-US" sz="3200" i="1" smtClean="0">
                            <a:solidFill>
                              <a:srgbClr val="FFC000"/>
                            </a:solidFill>
                            <a:latin typeface="Cambria Math" panose="02040503050406030204" pitchFamily="18" charset="0"/>
                            <a:ea typeface="Cambria Math" panose="02040503050406030204" pitchFamily="18" charset="0"/>
                          </a:rPr>
                        </m:ctrlPr>
                      </m:sSubPr>
                      <m:e>
                        <m:r>
                          <a:rPr lang="en-US" sz="3200" i="1" smtClean="0">
                            <a:solidFill>
                              <a:srgbClr val="FFC000"/>
                            </a:solidFill>
                            <a:latin typeface="Cambria Math" panose="02040503050406030204" pitchFamily="18" charset="0"/>
                            <a:ea typeface="Cambria Math" panose="02040503050406030204" pitchFamily="18" charset="0"/>
                          </a:rPr>
                          <m:t>𝜌</m:t>
                        </m:r>
                      </m:e>
                      <m:sub>
                        <m:r>
                          <a:rPr lang="en-US" sz="3200" b="0" i="1" smtClean="0">
                            <a:solidFill>
                              <a:srgbClr val="FFC000"/>
                            </a:solidFill>
                            <a:latin typeface="Cambria Math" panose="02040503050406030204" pitchFamily="18" charset="0"/>
                            <a:ea typeface="Cambria Math" panose="02040503050406030204" pitchFamily="18" charset="0"/>
                          </a:rPr>
                          <m:t>𝑒</m:t>
                        </m:r>
                      </m:sub>
                    </m:sSub>
                    <m:sSup>
                      <m:sSupPr>
                        <m:ctrlPr>
                          <a:rPr lang="en-US" sz="3200" i="1" smtClean="0">
                            <a:solidFill>
                              <a:srgbClr val="FFC000"/>
                            </a:solidFill>
                            <a:latin typeface="Cambria Math" panose="02040503050406030204" pitchFamily="18" charset="0"/>
                            <a:ea typeface="Cambria Math" panose="02040503050406030204" pitchFamily="18" charset="0"/>
                          </a:rPr>
                        </m:ctrlPr>
                      </m:sSupPr>
                      <m:e>
                        <m:r>
                          <a:rPr lang="en-US" sz="3200" b="0" i="1" smtClean="0">
                            <a:solidFill>
                              <a:srgbClr val="FFC000"/>
                            </a:solidFill>
                            <a:latin typeface="Cambria Math" panose="02040503050406030204" pitchFamily="18" charset="0"/>
                            <a:ea typeface="Cambria Math" panose="02040503050406030204" pitchFamily="18" charset="0"/>
                          </a:rPr>
                          <m:t>[</m:t>
                        </m:r>
                        <m:r>
                          <a:rPr lang="en-US" sz="3200" b="0" i="1" smtClean="0">
                            <a:solidFill>
                              <a:srgbClr val="FFC000"/>
                            </a:solidFill>
                            <a:latin typeface="Cambria Math" panose="02040503050406030204" pitchFamily="18" charset="0"/>
                            <a:ea typeface="Cambria Math" panose="02040503050406030204" pitchFamily="18" charset="0"/>
                          </a:rPr>
                          <m:t>𝑢</m:t>
                        </m:r>
                        <m:r>
                          <a:rPr lang="en-US" sz="3200" b="0" i="1" smtClean="0">
                            <a:solidFill>
                              <a:srgbClr val="FFC000"/>
                            </a:solidFill>
                            <a:latin typeface="Cambria Math" panose="02040503050406030204" pitchFamily="18" charset="0"/>
                            <a:ea typeface="Cambria Math" panose="02040503050406030204" pitchFamily="18" charset="0"/>
                          </a:rPr>
                          <m:t>]</m:t>
                        </m:r>
                      </m:e>
                      <m:sup>
                        <m:r>
                          <a:rPr lang="en-US" sz="3200" b="0" i="1" smtClean="0">
                            <a:solidFill>
                              <a:srgbClr val="FFC000"/>
                            </a:solidFill>
                            <a:latin typeface="Cambria Math" panose="02040503050406030204" pitchFamily="18" charset="0"/>
                            <a:ea typeface="Cambria Math" panose="02040503050406030204" pitchFamily="18" charset="0"/>
                          </a:rPr>
                          <m:t>2</m:t>
                        </m:r>
                      </m:sup>
                    </m:sSup>
                  </m:oMath>
                </a14:m>
                <a:r>
                  <a:rPr lang="en-US" sz="3200" dirty="0">
                    <a:solidFill>
                      <a:srgbClr val="FFC000"/>
                    </a:solidFill>
                  </a:rPr>
                  <a:t>, where </a:t>
                </a:r>
                <a14:m>
                  <m:oMath xmlns:m="http://schemas.openxmlformats.org/officeDocument/2006/math">
                    <m:sSub>
                      <m:sSubPr>
                        <m:ctrlPr>
                          <a:rPr lang="en-US" sz="3200" i="1">
                            <a:solidFill>
                              <a:srgbClr val="FFC000"/>
                            </a:solidFill>
                            <a:latin typeface="Cambria Math" panose="02040503050406030204" pitchFamily="18" charset="0"/>
                            <a:ea typeface="Cambria Math" panose="02040503050406030204" pitchFamily="18" charset="0"/>
                          </a:rPr>
                        </m:ctrlPr>
                      </m:sSubPr>
                      <m:e>
                        <m:r>
                          <a:rPr lang="en-US" sz="3200" i="1">
                            <a:solidFill>
                              <a:srgbClr val="FFC000"/>
                            </a:solidFill>
                            <a:latin typeface="Cambria Math" panose="02040503050406030204" pitchFamily="18" charset="0"/>
                            <a:ea typeface="Cambria Math" panose="02040503050406030204" pitchFamily="18" charset="0"/>
                          </a:rPr>
                          <m:t>𝜌</m:t>
                        </m:r>
                      </m:e>
                      <m:sub>
                        <m:r>
                          <a:rPr lang="en-US" sz="3200" i="1">
                            <a:solidFill>
                              <a:srgbClr val="FFC000"/>
                            </a:solidFill>
                            <a:latin typeface="Cambria Math" panose="02040503050406030204" pitchFamily="18" charset="0"/>
                            <a:ea typeface="Cambria Math" panose="02040503050406030204" pitchFamily="18" charset="0"/>
                          </a:rPr>
                          <m:t>𝑒</m:t>
                        </m:r>
                      </m:sub>
                    </m:sSub>
                  </m:oMath>
                </a14:m>
                <a:r>
                  <a:rPr lang="en-US" sz="3200" dirty="0">
                    <a:solidFill>
                      <a:srgbClr val="FFC000"/>
                    </a:solidFill>
                  </a:rPr>
                  <a:t> is the external (to the galaxy, i.e., the intracluster) density, and </a:t>
                </a:r>
                <a14:m>
                  <m:oMath xmlns:m="http://schemas.openxmlformats.org/officeDocument/2006/math">
                    <m:r>
                      <a:rPr lang="en-US" sz="3200" b="0" i="1" smtClean="0">
                        <a:solidFill>
                          <a:srgbClr val="FFC000"/>
                        </a:solidFill>
                        <a:latin typeface="Cambria Math" panose="02040503050406030204" pitchFamily="18" charset="0"/>
                        <a:ea typeface="Cambria Math" panose="02040503050406030204" pitchFamily="18" charset="0"/>
                      </a:rPr>
                      <m:t>[</m:t>
                    </m:r>
                    <m:r>
                      <a:rPr lang="en-US" sz="3200" b="0" i="1" smtClean="0">
                        <a:solidFill>
                          <a:srgbClr val="FFC000"/>
                        </a:solidFill>
                        <a:latin typeface="Cambria Math" panose="02040503050406030204" pitchFamily="18" charset="0"/>
                        <a:ea typeface="Cambria Math" panose="02040503050406030204" pitchFamily="18" charset="0"/>
                      </a:rPr>
                      <m:t>𝑢</m:t>
                    </m:r>
                    <m:r>
                      <a:rPr lang="en-US" sz="3200" b="0" i="1" smtClean="0">
                        <a:solidFill>
                          <a:srgbClr val="FFC000"/>
                        </a:solidFill>
                        <a:latin typeface="Cambria Math" panose="02040503050406030204" pitchFamily="18" charset="0"/>
                        <a:ea typeface="Cambria Math" panose="02040503050406030204" pitchFamily="18" charset="0"/>
                      </a:rPr>
                      <m:t>]</m:t>
                    </m:r>
                  </m:oMath>
                </a14:m>
                <a:r>
                  <a:rPr lang="en-US" sz="3200" dirty="0">
                    <a:solidFill>
                      <a:srgbClr val="FFC000"/>
                    </a:solidFill>
                  </a:rPr>
                  <a:t> is the velocity of the galaxy”</a:t>
                </a:r>
              </a:p>
            </p:txBody>
          </p:sp>
        </mc:Choice>
        <mc:Fallback xmlns="">
          <p:sp>
            <p:nvSpPr>
              <p:cNvPr id="6" name="TextBox 5">
                <a:extLst>
                  <a:ext uri="{FF2B5EF4-FFF2-40B4-BE49-F238E27FC236}">
                    <a16:creationId xmlns:a16="http://schemas.microsoft.com/office/drawing/2014/main" id="{4F71C3E3-4534-C2C0-79E1-D2FD17BA1D6C}"/>
                  </a:ext>
                </a:extLst>
              </p:cNvPr>
              <p:cNvSpPr txBox="1">
                <a:spLocks noRot="1" noChangeAspect="1" noMove="1" noResize="1" noEditPoints="1" noAdjustHandles="1" noChangeArrowheads="1" noChangeShapeType="1" noTextEdit="1"/>
              </p:cNvSpPr>
              <p:nvPr/>
            </p:nvSpPr>
            <p:spPr>
              <a:xfrm>
                <a:off x="884895" y="1115965"/>
                <a:ext cx="9748689" cy="1569660"/>
              </a:xfrm>
              <a:prstGeom prst="rect">
                <a:avLst/>
              </a:prstGeom>
              <a:blipFill>
                <a:blip r:embed="rId2"/>
                <a:stretch>
                  <a:fillRect l="-910" t="-4800" r="-1821" b="-11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18AAC7-2FAF-1E9C-3A04-202317B6F9AD}"/>
                  </a:ext>
                </a:extLst>
              </p:cNvPr>
              <p:cNvSpPr txBox="1"/>
              <p:nvPr/>
            </p:nvSpPr>
            <p:spPr>
              <a:xfrm>
                <a:off x="1" y="3119527"/>
                <a:ext cx="12192000" cy="1077218"/>
              </a:xfrm>
              <a:prstGeom prst="rect">
                <a:avLst/>
              </a:prstGeom>
              <a:noFill/>
            </p:spPr>
            <p:txBody>
              <a:bodyPr wrap="square" rtlCol="0">
                <a:spAutoFit/>
              </a:bodyPr>
              <a:lstStyle/>
              <a:p>
                <a:pPr algn="ctr"/>
                <a:r>
                  <a:rPr lang="en-US" sz="3200" dirty="0">
                    <a:solidFill>
                      <a:srgbClr val="FFC000"/>
                    </a:solidFill>
                  </a:rPr>
                  <a:t> They made this </a:t>
                </a:r>
                <a14:m>
                  <m:oMath xmlns:m="http://schemas.openxmlformats.org/officeDocument/2006/math">
                    <m:r>
                      <m:rPr>
                        <m:sty m:val="p"/>
                      </m:rPr>
                      <a:rPr lang="en-US" sz="3200" b="0" i="0" smtClean="0">
                        <a:solidFill>
                          <a:srgbClr val="FFC000"/>
                        </a:solidFill>
                        <a:latin typeface="Cambria Math" panose="02040503050406030204" pitchFamily="18" charset="0"/>
                      </a:rPr>
                      <m:t>Sp</m:t>
                    </m:r>
                    <m:r>
                      <a:rPr lang="en-US" sz="3200" b="0" i="1" smtClean="0">
                        <a:solidFill>
                          <a:srgbClr val="FFC000"/>
                        </a:solidFill>
                        <a:latin typeface="Cambria Math" panose="02040503050406030204" pitchFamily="18" charset="0"/>
                      </a:rPr>
                      <m:t> </m:t>
                    </m:r>
                    <m:r>
                      <a:rPr lang="en-US" sz="3200" b="0" i="1" smtClean="0">
                        <a:solidFill>
                          <a:srgbClr val="FFC000"/>
                        </a:solidFill>
                        <a:latin typeface="Cambria Math" panose="02040503050406030204" pitchFamily="18" charset="0"/>
                        <a:ea typeface="Cambria Math" panose="02040503050406030204" pitchFamily="18" charset="0"/>
                      </a:rPr>
                      <m:t>≈100%</m:t>
                    </m:r>
                  </m:oMath>
                </a14:m>
                <a:r>
                  <a:rPr lang="en-US" sz="3200" dirty="0">
                    <a:solidFill>
                      <a:srgbClr val="FFC000"/>
                    </a:solidFill>
                  </a:rPr>
                  <a:t> assertion without proof or reference. </a:t>
                </a:r>
              </a:p>
              <a:p>
                <a:pPr algn="ctr"/>
                <a:r>
                  <a:rPr lang="en-US" sz="3200">
                    <a:solidFill>
                      <a:srgbClr val="FFC000"/>
                    </a:solidFill>
                  </a:rPr>
                  <a:t>They </a:t>
                </a:r>
                <a:r>
                  <a:rPr lang="en-US" sz="3200" dirty="0">
                    <a:solidFill>
                      <a:srgbClr val="FFC000"/>
                    </a:solidFill>
                  </a:rPr>
                  <a:t>provided no plans for what to do with the body</a:t>
                </a:r>
              </a:p>
            </p:txBody>
          </p:sp>
        </mc:Choice>
        <mc:Fallback xmlns="">
          <p:sp>
            <p:nvSpPr>
              <p:cNvPr id="7" name="TextBox 6">
                <a:extLst>
                  <a:ext uri="{FF2B5EF4-FFF2-40B4-BE49-F238E27FC236}">
                    <a16:creationId xmlns:a16="http://schemas.microsoft.com/office/drawing/2014/main" id="{1218AAC7-2FAF-1E9C-3A04-202317B6F9AD}"/>
                  </a:ext>
                </a:extLst>
              </p:cNvPr>
              <p:cNvSpPr txBox="1">
                <a:spLocks noRot="1" noChangeAspect="1" noMove="1" noResize="1" noEditPoints="1" noAdjustHandles="1" noChangeArrowheads="1" noChangeShapeType="1" noTextEdit="1"/>
              </p:cNvSpPr>
              <p:nvPr/>
            </p:nvSpPr>
            <p:spPr>
              <a:xfrm>
                <a:off x="1" y="3119527"/>
                <a:ext cx="12192000" cy="1077218"/>
              </a:xfrm>
              <a:prstGeom prst="rect">
                <a:avLst/>
              </a:prstGeom>
              <a:blipFill>
                <a:blip r:embed="rId3"/>
                <a:stretch>
                  <a:fillRect t="-6977" b="-162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1BA564B-C65B-58BA-C112-21C1441867BB}"/>
                  </a:ext>
                </a:extLst>
              </p:cNvPr>
              <p:cNvSpPr txBox="1"/>
              <p:nvPr/>
            </p:nvSpPr>
            <p:spPr>
              <a:xfrm>
                <a:off x="2" y="4706625"/>
                <a:ext cx="12211661" cy="1569660"/>
              </a:xfrm>
              <a:prstGeom prst="rect">
                <a:avLst/>
              </a:prstGeom>
              <a:noFill/>
            </p:spPr>
            <p:txBody>
              <a:bodyPr wrap="square" rtlCol="0">
                <a:spAutoFit/>
              </a:bodyPr>
              <a:lstStyle/>
              <a:p>
                <a:pPr algn="ctr"/>
                <a:r>
                  <a:rPr lang="en-US" sz="3200" dirty="0">
                    <a:solidFill>
                      <a:srgbClr val="FFC000"/>
                    </a:solidFill>
                  </a:rPr>
                  <a:t>Nevertheless, Gunn and Gott (1972) has been cited over 4600 times to date, pitot-static tubes have vanished from the astronomy curriculum, and </a:t>
                </a:r>
                <a14:m>
                  <m:oMath xmlns:m="http://schemas.openxmlformats.org/officeDocument/2006/math">
                    <m:r>
                      <m:rPr>
                        <m:sty m:val="p"/>
                      </m:rPr>
                      <a:rPr lang="en-US" sz="3200" i="0" dirty="0" smtClean="0">
                        <a:solidFill>
                          <a:srgbClr val="FFC000"/>
                        </a:solidFill>
                        <a:latin typeface="Cambria Math" panose="02040503050406030204" pitchFamily="18" charset="0"/>
                      </a:rPr>
                      <m:t>Sp</m:t>
                    </m:r>
                  </m:oMath>
                </a14:m>
                <a:r>
                  <a:rPr lang="en-US" sz="3200" dirty="0">
                    <a:solidFill>
                      <a:srgbClr val="FFC000"/>
                    </a:solidFill>
                  </a:rPr>
                  <a:t> has been set to unity and lost as a parameter</a:t>
                </a:r>
              </a:p>
            </p:txBody>
          </p:sp>
        </mc:Choice>
        <mc:Fallback>
          <p:sp>
            <p:nvSpPr>
              <p:cNvPr id="10" name="TextBox 9">
                <a:extLst>
                  <a:ext uri="{FF2B5EF4-FFF2-40B4-BE49-F238E27FC236}">
                    <a16:creationId xmlns:a16="http://schemas.microsoft.com/office/drawing/2014/main" id="{51BA564B-C65B-58BA-C112-21C1441867BB}"/>
                  </a:ext>
                </a:extLst>
              </p:cNvPr>
              <p:cNvSpPr txBox="1">
                <a:spLocks noRot="1" noChangeAspect="1" noMove="1" noResize="1" noEditPoints="1" noAdjustHandles="1" noChangeArrowheads="1" noChangeShapeType="1" noTextEdit="1"/>
              </p:cNvSpPr>
              <p:nvPr/>
            </p:nvSpPr>
            <p:spPr>
              <a:xfrm>
                <a:off x="2" y="4706625"/>
                <a:ext cx="12211661" cy="1569660"/>
              </a:xfrm>
              <a:prstGeom prst="rect">
                <a:avLst/>
              </a:prstGeom>
              <a:blipFill>
                <a:blip r:embed="rId4"/>
                <a:stretch>
                  <a:fillRect t="-4800" r="-416" b="-11200"/>
                </a:stretch>
              </a:blipFill>
            </p:spPr>
            <p:txBody>
              <a:bodyPr/>
              <a:lstStyle/>
              <a:p>
                <a:r>
                  <a:rPr lang="en-US">
                    <a:noFill/>
                  </a:rPr>
                  <a:t> </a:t>
                </a:r>
              </a:p>
            </p:txBody>
          </p:sp>
        </mc:Fallback>
      </mc:AlternateContent>
    </p:spTree>
    <p:extLst>
      <p:ext uri="{BB962C8B-B14F-4D97-AF65-F5344CB8AC3E}">
        <p14:creationId xmlns:p14="http://schemas.microsoft.com/office/powerpoint/2010/main" val="51202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22F6059-26EC-B133-182B-9C8281EF7714}"/>
                  </a:ext>
                </a:extLst>
              </p:cNvPr>
              <p:cNvSpPr txBox="1"/>
              <p:nvPr/>
            </p:nvSpPr>
            <p:spPr>
              <a:xfrm>
                <a:off x="0" y="242577"/>
                <a:ext cx="12192000" cy="1077218"/>
              </a:xfrm>
              <a:prstGeom prst="rect">
                <a:avLst/>
              </a:prstGeom>
              <a:noFill/>
            </p:spPr>
            <p:txBody>
              <a:bodyPr wrap="square" rtlCol="0">
                <a:spAutoFit/>
              </a:bodyPr>
              <a:lstStyle/>
              <a:p>
                <a:pPr algn="ctr"/>
                <a:r>
                  <a:rPr lang="en-US" sz="3200" dirty="0">
                    <a:solidFill>
                      <a:srgbClr val="FFC000"/>
                    </a:solidFill>
                  </a:rPr>
                  <a:t>Examples of astronomy textbooks </a:t>
                </a:r>
              </a:p>
              <a:p>
                <a:pPr algn="ctr"/>
                <a:r>
                  <a:rPr lang="en-US" sz="3200" dirty="0">
                    <a:solidFill>
                      <a:srgbClr val="FFC000"/>
                    </a:solidFill>
                  </a:rPr>
                  <a:t>that </a:t>
                </a:r>
                <a:r>
                  <a:rPr lang="en-US" sz="3200">
                    <a:solidFill>
                      <a:srgbClr val="FFC000"/>
                    </a:solidFill>
                  </a:rPr>
                  <a:t>contain the </a:t>
                </a:r>
                <a14:m>
                  <m:oMath xmlns:m="http://schemas.openxmlformats.org/officeDocument/2006/math">
                    <m:r>
                      <m:rPr>
                        <m:sty m:val="p"/>
                      </m:rPr>
                      <a:rPr lang="en-US" sz="3200" b="0" i="0" smtClean="0">
                        <a:solidFill>
                          <a:srgbClr val="FFC000"/>
                        </a:solidFill>
                        <a:latin typeface="Cambria Math" panose="02040503050406030204" pitchFamily="18" charset="0"/>
                      </a:rPr>
                      <m:t>Sp</m:t>
                    </m:r>
                    <m:r>
                      <a:rPr lang="en-US" sz="3200" b="0" i="1" smtClean="0">
                        <a:solidFill>
                          <a:srgbClr val="FFC000"/>
                        </a:solidFill>
                        <a:latin typeface="Cambria Math" panose="02040503050406030204" pitchFamily="18" charset="0"/>
                      </a:rPr>
                      <m:t>=1 </m:t>
                    </m:r>
                  </m:oMath>
                </a14:m>
                <a:r>
                  <a:rPr lang="en-US" sz="3200" dirty="0">
                    <a:solidFill>
                      <a:srgbClr val="FFC000"/>
                    </a:solidFill>
                  </a:rPr>
                  <a:t>fallacy: </a:t>
                </a:r>
              </a:p>
            </p:txBody>
          </p:sp>
        </mc:Choice>
        <mc:Fallback>
          <p:sp>
            <p:nvSpPr>
              <p:cNvPr id="3" name="TextBox 2">
                <a:extLst>
                  <a:ext uri="{FF2B5EF4-FFF2-40B4-BE49-F238E27FC236}">
                    <a16:creationId xmlns:a16="http://schemas.microsoft.com/office/drawing/2014/main" id="{922F6059-26EC-B133-182B-9C8281EF7714}"/>
                  </a:ext>
                </a:extLst>
              </p:cNvPr>
              <p:cNvSpPr txBox="1">
                <a:spLocks noRot="1" noChangeAspect="1" noMove="1" noResize="1" noEditPoints="1" noAdjustHandles="1" noChangeArrowheads="1" noChangeShapeType="1" noTextEdit="1"/>
              </p:cNvSpPr>
              <p:nvPr/>
            </p:nvSpPr>
            <p:spPr>
              <a:xfrm>
                <a:off x="0" y="242577"/>
                <a:ext cx="12192000" cy="1077218"/>
              </a:xfrm>
              <a:prstGeom prst="rect">
                <a:avLst/>
              </a:prstGeom>
              <a:blipFill>
                <a:blip r:embed="rId2"/>
                <a:stretch>
                  <a:fillRect t="-8140" b="-1627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FBA5FE9-A6D0-E845-8A5D-77427DBF74DF}"/>
              </a:ext>
            </a:extLst>
          </p:cNvPr>
          <p:cNvSpPr txBox="1"/>
          <p:nvPr/>
        </p:nvSpPr>
        <p:spPr>
          <a:xfrm>
            <a:off x="0" y="1612489"/>
            <a:ext cx="12192000" cy="523220"/>
          </a:xfrm>
          <a:prstGeom prst="rect">
            <a:avLst/>
          </a:prstGeom>
          <a:noFill/>
        </p:spPr>
        <p:txBody>
          <a:bodyPr wrap="square" rtlCol="0">
            <a:spAutoFit/>
          </a:bodyPr>
          <a:lstStyle/>
          <a:p>
            <a:pPr algn="ctr"/>
            <a:r>
              <a:rPr lang="en-US" sz="2800" i="1" dirty="0">
                <a:solidFill>
                  <a:srgbClr val="FFC000"/>
                </a:solidFill>
              </a:rPr>
              <a:t>Physical Processes in the Interstellar Medium </a:t>
            </a:r>
            <a:r>
              <a:rPr lang="en-US" sz="2800" dirty="0">
                <a:solidFill>
                  <a:srgbClr val="FFC000"/>
                </a:solidFill>
              </a:rPr>
              <a:t>(Spitzer 1978)</a:t>
            </a:r>
          </a:p>
        </p:txBody>
      </p:sp>
      <p:sp>
        <p:nvSpPr>
          <p:cNvPr id="5" name="TextBox 4">
            <a:extLst>
              <a:ext uri="{FF2B5EF4-FFF2-40B4-BE49-F238E27FC236}">
                <a16:creationId xmlns:a16="http://schemas.microsoft.com/office/drawing/2014/main" id="{AD90FE42-257E-1E6C-0DAD-78CA4653AAE8}"/>
              </a:ext>
            </a:extLst>
          </p:cNvPr>
          <p:cNvSpPr txBox="1"/>
          <p:nvPr/>
        </p:nvSpPr>
        <p:spPr>
          <a:xfrm>
            <a:off x="0" y="2311874"/>
            <a:ext cx="12192000" cy="523220"/>
          </a:xfrm>
          <a:prstGeom prst="rect">
            <a:avLst/>
          </a:prstGeom>
          <a:noFill/>
        </p:spPr>
        <p:txBody>
          <a:bodyPr wrap="square" rtlCol="0">
            <a:spAutoFit/>
          </a:bodyPr>
          <a:lstStyle/>
          <a:p>
            <a:pPr algn="ctr"/>
            <a:r>
              <a:rPr lang="en-US" sz="2800" i="1" dirty="0">
                <a:solidFill>
                  <a:srgbClr val="FFC000"/>
                </a:solidFill>
              </a:rPr>
              <a:t>The Physical Universe: An Introduction to Astronomy </a:t>
            </a:r>
            <a:r>
              <a:rPr lang="en-US" sz="2800" dirty="0">
                <a:solidFill>
                  <a:srgbClr val="FFC000"/>
                </a:solidFill>
              </a:rPr>
              <a:t>(Shu 1982)</a:t>
            </a:r>
          </a:p>
        </p:txBody>
      </p:sp>
      <p:sp>
        <p:nvSpPr>
          <p:cNvPr id="6" name="TextBox 5">
            <a:extLst>
              <a:ext uri="{FF2B5EF4-FFF2-40B4-BE49-F238E27FC236}">
                <a16:creationId xmlns:a16="http://schemas.microsoft.com/office/drawing/2014/main" id="{66611EFC-0B5B-40A9-284A-435345FFAAC4}"/>
              </a:ext>
            </a:extLst>
          </p:cNvPr>
          <p:cNvSpPr txBox="1"/>
          <p:nvPr/>
        </p:nvSpPr>
        <p:spPr>
          <a:xfrm>
            <a:off x="0" y="3088859"/>
            <a:ext cx="12192000" cy="523220"/>
          </a:xfrm>
          <a:prstGeom prst="rect">
            <a:avLst/>
          </a:prstGeom>
          <a:noFill/>
        </p:spPr>
        <p:txBody>
          <a:bodyPr wrap="square" rtlCol="0">
            <a:spAutoFit/>
          </a:bodyPr>
          <a:lstStyle/>
          <a:p>
            <a:pPr algn="ctr"/>
            <a:r>
              <a:rPr lang="en-US" sz="2800" i="1" dirty="0">
                <a:solidFill>
                  <a:srgbClr val="FFC000"/>
                </a:solidFill>
              </a:rPr>
              <a:t>Physics of Solar System Plasmas </a:t>
            </a:r>
            <a:r>
              <a:rPr lang="en-US" sz="2800" dirty="0">
                <a:solidFill>
                  <a:srgbClr val="FFC000"/>
                </a:solidFill>
              </a:rPr>
              <a:t>(Cravens 1997)</a:t>
            </a:r>
          </a:p>
        </p:txBody>
      </p:sp>
      <p:sp>
        <p:nvSpPr>
          <p:cNvPr id="7" name="TextBox 6">
            <a:extLst>
              <a:ext uri="{FF2B5EF4-FFF2-40B4-BE49-F238E27FC236}">
                <a16:creationId xmlns:a16="http://schemas.microsoft.com/office/drawing/2014/main" id="{566334A7-95AE-B6D7-3B60-A5121177A43F}"/>
              </a:ext>
            </a:extLst>
          </p:cNvPr>
          <p:cNvSpPr txBox="1"/>
          <p:nvPr/>
        </p:nvSpPr>
        <p:spPr>
          <a:xfrm>
            <a:off x="0" y="3866195"/>
            <a:ext cx="12192000" cy="523220"/>
          </a:xfrm>
          <a:prstGeom prst="rect">
            <a:avLst/>
          </a:prstGeom>
          <a:noFill/>
        </p:spPr>
        <p:txBody>
          <a:bodyPr wrap="square" rtlCol="0">
            <a:spAutoFit/>
          </a:bodyPr>
          <a:lstStyle/>
          <a:p>
            <a:pPr algn="ctr"/>
            <a:r>
              <a:rPr lang="en-US" sz="2800" i="1" dirty="0">
                <a:solidFill>
                  <a:srgbClr val="FFC000"/>
                </a:solidFill>
              </a:rPr>
              <a:t>Principles of Astrophysical Fluid Dynamics </a:t>
            </a:r>
            <a:r>
              <a:rPr lang="en-US" sz="2800" dirty="0">
                <a:solidFill>
                  <a:srgbClr val="FFC000"/>
                </a:solidFill>
              </a:rPr>
              <a:t>(Clarke &amp; Carswell 2007)</a:t>
            </a:r>
          </a:p>
        </p:txBody>
      </p:sp>
      <p:sp>
        <p:nvSpPr>
          <p:cNvPr id="8" name="TextBox 7">
            <a:extLst>
              <a:ext uri="{FF2B5EF4-FFF2-40B4-BE49-F238E27FC236}">
                <a16:creationId xmlns:a16="http://schemas.microsoft.com/office/drawing/2014/main" id="{73F7D524-9AC6-A0C3-C0C1-EE27511FDA0F}"/>
              </a:ext>
            </a:extLst>
          </p:cNvPr>
          <p:cNvSpPr txBox="1"/>
          <p:nvPr/>
        </p:nvSpPr>
        <p:spPr>
          <a:xfrm>
            <a:off x="0" y="4669466"/>
            <a:ext cx="12192000" cy="523220"/>
          </a:xfrm>
          <a:prstGeom prst="rect">
            <a:avLst/>
          </a:prstGeom>
          <a:noFill/>
        </p:spPr>
        <p:txBody>
          <a:bodyPr wrap="square" rtlCol="0">
            <a:spAutoFit/>
          </a:bodyPr>
          <a:lstStyle/>
          <a:p>
            <a:pPr algn="ctr"/>
            <a:r>
              <a:rPr lang="en-US" sz="2800" i="1" dirty="0">
                <a:solidFill>
                  <a:srgbClr val="FFC000"/>
                </a:solidFill>
              </a:rPr>
              <a:t>Ionospheres: Physics, Plasma Physics, and Chemistry </a:t>
            </a:r>
            <a:r>
              <a:rPr lang="en-US" sz="2800" dirty="0">
                <a:solidFill>
                  <a:srgbClr val="FFC000"/>
                </a:solidFill>
              </a:rPr>
              <a:t>(Schunk &amp; Nagy 2009)</a:t>
            </a:r>
          </a:p>
        </p:txBody>
      </p:sp>
      <p:sp>
        <p:nvSpPr>
          <p:cNvPr id="9" name="TextBox 8">
            <a:extLst>
              <a:ext uri="{FF2B5EF4-FFF2-40B4-BE49-F238E27FC236}">
                <a16:creationId xmlns:a16="http://schemas.microsoft.com/office/drawing/2014/main" id="{8B771B1A-DBD9-7C4B-CA5E-86275470519A}"/>
              </a:ext>
            </a:extLst>
          </p:cNvPr>
          <p:cNvSpPr txBox="1"/>
          <p:nvPr/>
        </p:nvSpPr>
        <p:spPr>
          <a:xfrm>
            <a:off x="0" y="5472737"/>
            <a:ext cx="12192000" cy="523220"/>
          </a:xfrm>
          <a:prstGeom prst="rect">
            <a:avLst/>
          </a:prstGeom>
          <a:noFill/>
        </p:spPr>
        <p:txBody>
          <a:bodyPr wrap="square" rtlCol="0">
            <a:spAutoFit/>
          </a:bodyPr>
          <a:lstStyle/>
          <a:p>
            <a:pPr algn="ctr"/>
            <a:r>
              <a:rPr lang="en-US" sz="2800" i="1" dirty="0">
                <a:solidFill>
                  <a:srgbClr val="FFC000"/>
                </a:solidFill>
              </a:rPr>
              <a:t>Understanding Space Weather and the Physics Behind It</a:t>
            </a:r>
            <a:r>
              <a:rPr lang="en-US" sz="2800" dirty="0">
                <a:solidFill>
                  <a:srgbClr val="FFC000"/>
                </a:solidFill>
              </a:rPr>
              <a:t> (Knipp 2015)</a:t>
            </a:r>
            <a:endParaRPr lang="en-US" sz="2800" i="1" dirty="0">
              <a:solidFill>
                <a:srgbClr val="FFC000"/>
              </a:solidFill>
            </a:endParaRPr>
          </a:p>
        </p:txBody>
      </p:sp>
    </p:spTree>
    <p:extLst>
      <p:ext uri="{BB962C8B-B14F-4D97-AF65-F5344CB8AC3E}">
        <p14:creationId xmlns:p14="http://schemas.microsoft.com/office/powerpoint/2010/main" val="397625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0B5CE-F334-CB36-770A-1066D23A957C}"/>
              </a:ext>
            </a:extLst>
          </p:cNvPr>
          <p:cNvPicPr>
            <a:picLocks noChangeAspect="1"/>
          </p:cNvPicPr>
          <p:nvPr/>
        </p:nvPicPr>
        <p:blipFill>
          <a:blip r:embed="rId2"/>
          <a:stretch>
            <a:fillRect/>
          </a:stretch>
        </p:blipFill>
        <p:spPr>
          <a:xfrm>
            <a:off x="1823683" y="914408"/>
            <a:ext cx="8548167" cy="1356852"/>
          </a:xfrm>
          <a:prstGeom prst="rect">
            <a:avLst/>
          </a:prstGeom>
        </p:spPr>
      </p:pic>
      <p:sp>
        <p:nvSpPr>
          <p:cNvPr id="4" name="TextBox 3">
            <a:extLst>
              <a:ext uri="{FF2B5EF4-FFF2-40B4-BE49-F238E27FC236}">
                <a16:creationId xmlns:a16="http://schemas.microsoft.com/office/drawing/2014/main" id="{9BBA5116-993D-6E19-DCCE-F81F4F785C5A}"/>
              </a:ext>
            </a:extLst>
          </p:cNvPr>
          <p:cNvSpPr txBox="1"/>
          <p:nvPr/>
        </p:nvSpPr>
        <p:spPr>
          <a:xfrm>
            <a:off x="0" y="117992"/>
            <a:ext cx="12191999" cy="584775"/>
          </a:xfrm>
          <a:prstGeom prst="rect">
            <a:avLst/>
          </a:prstGeom>
          <a:noFill/>
        </p:spPr>
        <p:txBody>
          <a:bodyPr wrap="square" rtlCol="0">
            <a:spAutoFit/>
          </a:bodyPr>
          <a:lstStyle/>
          <a:p>
            <a:pPr algn="ctr"/>
            <a:r>
              <a:rPr lang="en-US" sz="3200" dirty="0">
                <a:solidFill>
                  <a:srgbClr val="FFC000"/>
                </a:solidFill>
              </a:rPr>
              <a:t>In textbooks, the fallacy generally takes the form: </a:t>
            </a:r>
          </a:p>
        </p:txBody>
      </p:sp>
      <p:sp>
        <p:nvSpPr>
          <p:cNvPr id="5" name="TextBox 4">
            <a:extLst>
              <a:ext uri="{FF2B5EF4-FFF2-40B4-BE49-F238E27FC236}">
                <a16:creationId xmlns:a16="http://schemas.microsoft.com/office/drawing/2014/main" id="{F2F5539A-12EE-527A-A33A-DEA00D2586B3}"/>
              </a:ext>
            </a:extLst>
          </p:cNvPr>
          <p:cNvSpPr txBox="1"/>
          <p:nvPr/>
        </p:nvSpPr>
        <p:spPr>
          <a:xfrm>
            <a:off x="0" y="2330252"/>
            <a:ext cx="12191999" cy="461665"/>
          </a:xfrm>
          <a:prstGeom prst="rect">
            <a:avLst/>
          </a:prstGeom>
          <a:noFill/>
        </p:spPr>
        <p:txBody>
          <a:bodyPr wrap="square" rtlCol="0">
            <a:spAutoFit/>
          </a:bodyPr>
          <a:lstStyle/>
          <a:p>
            <a:pPr algn="ctr"/>
            <a:r>
              <a:rPr lang="en-US" sz="2400" dirty="0">
                <a:solidFill>
                  <a:srgbClr val="FFC000"/>
                </a:solidFill>
              </a:rPr>
              <a:t>Spitzer (1978), </a:t>
            </a:r>
            <a:r>
              <a:rPr lang="en-US" sz="2400" i="1" dirty="0">
                <a:solidFill>
                  <a:srgbClr val="FFC000"/>
                </a:solidFill>
              </a:rPr>
              <a:t>Physical Processes in the Interstellar Medium</a:t>
            </a:r>
            <a:endParaRPr lang="en-US" sz="2400" dirty="0">
              <a:solidFill>
                <a:srgbClr val="FFC000"/>
              </a:solidFill>
            </a:endParaRPr>
          </a:p>
        </p:txBody>
      </p:sp>
      <p:sp>
        <p:nvSpPr>
          <p:cNvPr id="6" name="TextBox 5">
            <a:extLst>
              <a:ext uri="{FF2B5EF4-FFF2-40B4-BE49-F238E27FC236}">
                <a16:creationId xmlns:a16="http://schemas.microsoft.com/office/drawing/2014/main" id="{94EF10DB-0F29-03D5-4587-D638EB4878E1}"/>
              </a:ext>
            </a:extLst>
          </p:cNvPr>
          <p:cNvSpPr txBox="1"/>
          <p:nvPr/>
        </p:nvSpPr>
        <p:spPr>
          <a:xfrm>
            <a:off x="0" y="2915767"/>
            <a:ext cx="12191999" cy="584775"/>
          </a:xfrm>
          <a:prstGeom prst="rect">
            <a:avLst/>
          </a:prstGeom>
          <a:noFill/>
        </p:spPr>
        <p:txBody>
          <a:bodyPr wrap="square" rtlCol="0">
            <a:spAutoFit/>
          </a:bodyPr>
          <a:lstStyle/>
          <a:p>
            <a:pPr algn="ctr"/>
            <a:r>
              <a:rPr lang="en-US" sz="3200" dirty="0">
                <a:solidFill>
                  <a:srgbClr val="FFC000"/>
                </a:solidFill>
              </a:rPr>
              <a:t>The correct statement is: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B66DC4E-97ED-2F18-480B-DC7969E3BD5B}"/>
                  </a:ext>
                </a:extLst>
              </p:cNvPr>
              <p:cNvSpPr txBox="1"/>
              <p:nvPr/>
            </p:nvSpPr>
            <p:spPr>
              <a:xfrm>
                <a:off x="0" y="3454775"/>
                <a:ext cx="12191998" cy="1087734"/>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3200" i="1" smtClean="0">
                              <a:solidFill>
                                <a:srgbClr val="FFC000"/>
                              </a:solidFill>
                              <a:latin typeface="Cambria Math" panose="02040503050406030204" pitchFamily="18" charset="0"/>
                            </a:rPr>
                          </m:ctrlPr>
                        </m:sSubPr>
                        <m:e>
                          <m:r>
                            <a:rPr lang="en-US" sz="3200" b="0" i="1" smtClean="0">
                              <a:solidFill>
                                <a:srgbClr val="FFC000"/>
                              </a:solidFill>
                              <a:latin typeface="Cambria Math" panose="02040503050406030204" pitchFamily="18" charset="0"/>
                            </a:rPr>
                            <m:t>𝑝</m:t>
                          </m:r>
                        </m:e>
                        <m:sub>
                          <m:r>
                            <a:rPr lang="en-US" sz="3200" b="0" i="1" smtClean="0">
                              <a:solidFill>
                                <a:srgbClr val="FFC000"/>
                              </a:solidFill>
                              <a:latin typeface="Cambria Math" panose="02040503050406030204" pitchFamily="18" charset="0"/>
                            </a:rPr>
                            <m:t>1</m:t>
                          </m:r>
                        </m:sub>
                      </m:sSub>
                      <m:r>
                        <a:rPr lang="en-US" sz="3200" b="0" i="1" smtClean="0">
                          <a:solidFill>
                            <a:srgbClr val="FFC000"/>
                          </a:solidFill>
                          <a:latin typeface="Cambria Math" panose="02040503050406030204" pitchFamily="18" charset="0"/>
                        </a:rPr>
                        <m:t>+</m:t>
                      </m:r>
                      <m:sSub>
                        <m:sSubPr>
                          <m:ctrlPr>
                            <a:rPr lang="en-US" sz="3200" b="0" i="1" smtClean="0">
                              <a:solidFill>
                                <a:srgbClr val="FFC000"/>
                              </a:solidFill>
                              <a:latin typeface="Cambria Math" panose="02040503050406030204" pitchFamily="18" charset="0"/>
                            </a:rPr>
                          </m:ctrlPr>
                        </m:sSubPr>
                        <m:e>
                          <m:sSub>
                            <m:sSubPr>
                              <m:ctrlPr>
                                <a:rPr lang="en-US" sz="3200" b="0" i="1" smtClean="0">
                                  <a:solidFill>
                                    <a:srgbClr val="00B050"/>
                                  </a:solidFill>
                                  <a:latin typeface="Cambria Math" panose="02040503050406030204" pitchFamily="18" charset="0"/>
                                </a:rPr>
                              </m:ctrlPr>
                            </m:sSubPr>
                            <m:e>
                              <m:r>
                                <m:rPr>
                                  <m:sty m:val="p"/>
                                </m:rPr>
                                <a:rPr lang="en-US" sz="3200" b="0" i="0" smtClean="0">
                                  <a:solidFill>
                                    <a:srgbClr val="00B050"/>
                                  </a:solidFill>
                                  <a:latin typeface="Cambria Math" panose="02040503050406030204" pitchFamily="18" charset="0"/>
                                </a:rPr>
                                <m:t>Sp</m:t>
                              </m:r>
                            </m:e>
                            <m:sub>
                              <m:r>
                                <a:rPr lang="en-US" sz="3200" b="0" i="1" smtClean="0">
                                  <a:solidFill>
                                    <a:srgbClr val="00B050"/>
                                  </a:solidFill>
                                  <a:latin typeface="Cambria Math" panose="02040503050406030204" pitchFamily="18" charset="0"/>
                                </a:rPr>
                                <m:t>1</m:t>
                              </m:r>
                            </m:sub>
                          </m:sSub>
                          <m:r>
                            <a:rPr lang="en-US" sz="3200" b="0" i="1" smtClean="0">
                              <a:solidFill>
                                <a:srgbClr val="00B050"/>
                              </a:solidFill>
                              <a:latin typeface="Cambria Math" panose="02040503050406030204" pitchFamily="18" charset="0"/>
                            </a:rPr>
                            <m:t> </m:t>
                          </m:r>
                          <m:r>
                            <a:rPr lang="en-US" sz="3200" b="0" i="1" smtClean="0">
                              <a:solidFill>
                                <a:srgbClr val="FFC000"/>
                              </a:solidFill>
                              <a:latin typeface="Cambria Math" panose="02040503050406030204" pitchFamily="18" charset="0"/>
                              <a:ea typeface="Cambria Math" panose="02040503050406030204" pitchFamily="18" charset="0"/>
                            </a:rPr>
                            <m:t>𝜌</m:t>
                          </m:r>
                        </m:e>
                        <m:sub>
                          <m:r>
                            <a:rPr lang="en-US" sz="3200" b="0" i="1" smtClean="0">
                              <a:solidFill>
                                <a:srgbClr val="FFC000"/>
                              </a:solidFill>
                              <a:latin typeface="Cambria Math" panose="02040503050406030204" pitchFamily="18" charset="0"/>
                            </a:rPr>
                            <m:t>1</m:t>
                          </m:r>
                        </m:sub>
                      </m:sSub>
                      <m:r>
                        <a:rPr lang="en-US" sz="3200" b="0" i="1" smtClean="0">
                          <a:solidFill>
                            <a:srgbClr val="FFC000"/>
                          </a:solidFill>
                          <a:latin typeface="Cambria Math" panose="02040503050406030204" pitchFamily="18" charset="0"/>
                        </a:rPr>
                        <m:t> </m:t>
                      </m:r>
                      <m:sSubSup>
                        <m:sSubSupPr>
                          <m:ctrlPr>
                            <a:rPr lang="en-US" sz="3200" b="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𝑢</m:t>
                          </m:r>
                        </m:e>
                        <m:sub>
                          <m:r>
                            <a:rPr lang="en-US" sz="3200" b="0" i="1" smtClean="0">
                              <a:solidFill>
                                <a:srgbClr val="FFC000"/>
                              </a:solidFill>
                              <a:latin typeface="Cambria Math" panose="02040503050406030204" pitchFamily="18" charset="0"/>
                            </a:rPr>
                            <m:t>1</m:t>
                          </m:r>
                        </m:sub>
                        <m:sup>
                          <m:r>
                            <a:rPr lang="en-US" sz="3200" b="0" i="1" smtClean="0">
                              <a:solidFill>
                                <a:srgbClr val="FFC000"/>
                              </a:solidFill>
                              <a:latin typeface="Cambria Math" panose="02040503050406030204" pitchFamily="18" charset="0"/>
                            </a:rPr>
                            <m:t>2</m:t>
                          </m:r>
                        </m:sup>
                      </m:sSubSup>
                      <m:r>
                        <a:rPr lang="en-US" sz="3200" b="0" i="1" smtClean="0">
                          <a:solidFill>
                            <a:srgbClr val="FFC000"/>
                          </a:solidFill>
                          <a:latin typeface="Cambria Math" panose="02040503050406030204" pitchFamily="18" charset="0"/>
                        </a:rPr>
                        <m:t>+</m:t>
                      </m:r>
                      <m:f>
                        <m:fPr>
                          <m:ctrlPr>
                            <a:rPr lang="en-US" sz="3200" b="0" i="1" smtClean="0">
                              <a:solidFill>
                                <a:srgbClr val="FFC000"/>
                              </a:solidFill>
                              <a:latin typeface="Cambria Math" panose="02040503050406030204" pitchFamily="18" charset="0"/>
                            </a:rPr>
                          </m:ctrlPr>
                        </m:fPr>
                        <m:num>
                          <m:sSubSup>
                            <m:sSubSupPr>
                              <m:ctrlPr>
                                <a:rPr lang="en-US" sz="3200" b="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𝐵</m:t>
                              </m:r>
                            </m:e>
                            <m:sub>
                              <m:r>
                                <a:rPr lang="en-US" sz="3200" b="0" i="1" smtClean="0">
                                  <a:solidFill>
                                    <a:srgbClr val="FFC000"/>
                                  </a:solidFill>
                                  <a:latin typeface="Cambria Math" panose="02040503050406030204" pitchFamily="18" charset="0"/>
                                </a:rPr>
                                <m:t>1</m:t>
                              </m:r>
                            </m:sub>
                            <m:sup>
                              <m:r>
                                <a:rPr lang="en-US" sz="3200" b="0" i="1" smtClean="0">
                                  <a:solidFill>
                                    <a:srgbClr val="FFC000"/>
                                  </a:solidFill>
                                  <a:latin typeface="Cambria Math" panose="02040503050406030204" pitchFamily="18" charset="0"/>
                                </a:rPr>
                                <m:t>2</m:t>
                              </m:r>
                            </m:sup>
                          </m:sSubSup>
                        </m:num>
                        <m:den>
                          <m:r>
                            <a:rPr lang="en-US" sz="3200" b="0" i="1" smtClean="0">
                              <a:solidFill>
                                <a:srgbClr val="FFC000"/>
                              </a:solidFill>
                              <a:latin typeface="Cambria Math" panose="02040503050406030204" pitchFamily="18" charset="0"/>
                            </a:rPr>
                            <m:t>8</m:t>
                          </m:r>
                          <m:r>
                            <a:rPr lang="en-US" sz="3200" b="0" i="1" smtClean="0">
                              <a:solidFill>
                                <a:srgbClr val="FFC000"/>
                              </a:solidFill>
                              <a:latin typeface="Cambria Math" panose="02040503050406030204" pitchFamily="18" charset="0"/>
                              <a:ea typeface="Cambria Math" panose="02040503050406030204" pitchFamily="18" charset="0"/>
                            </a:rPr>
                            <m:t>𝜋</m:t>
                          </m:r>
                        </m:den>
                      </m:f>
                      <m:r>
                        <a:rPr lang="en-US" sz="3200" b="0" i="1" smtClean="0">
                          <a:solidFill>
                            <a:srgbClr val="FFC000"/>
                          </a:solidFill>
                          <a:latin typeface="Cambria Math" panose="02040503050406030204" pitchFamily="18" charset="0"/>
                        </a:rPr>
                        <m:t>=</m:t>
                      </m:r>
                      <m:sSub>
                        <m:sSubPr>
                          <m:ctrlPr>
                            <a:rPr lang="en-US" sz="3200" i="1">
                              <a:solidFill>
                                <a:srgbClr val="FFC000"/>
                              </a:solidFill>
                              <a:latin typeface="Cambria Math" panose="02040503050406030204" pitchFamily="18" charset="0"/>
                            </a:rPr>
                          </m:ctrlPr>
                        </m:sSubPr>
                        <m:e>
                          <m:r>
                            <a:rPr lang="en-US" sz="3200" i="1">
                              <a:solidFill>
                                <a:srgbClr val="FFC000"/>
                              </a:solidFill>
                              <a:latin typeface="Cambria Math" panose="02040503050406030204" pitchFamily="18" charset="0"/>
                            </a:rPr>
                            <m:t>𝑝</m:t>
                          </m:r>
                        </m:e>
                        <m:sub>
                          <m:r>
                            <a:rPr lang="en-US" sz="3200" b="0" i="1" smtClean="0">
                              <a:solidFill>
                                <a:srgbClr val="FFC000"/>
                              </a:solidFill>
                              <a:latin typeface="Cambria Math" panose="02040503050406030204" pitchFamily="18" charset="0"/>
                            </a:rPr>
                            <m:t>2</m:t>
                          </m:r>
                        </m:sub>
                      </m:sSub>
                      <m:r>
                        <a:rPr lang="en-US" sz="3200" i="1">
                          <a:solidFill>
                            <a:srgbClr val="FFC000"/>
                          </a:solidFill>
                          <a:latin typeface="Cambria Math" panose="02040503050406030204" pitchFamily="18" charset="0"/>
                        </a:rPr>
                        <m:t>+</m:t>
                      </m:r>
                      <m:sSub>
                        <m:sSubPr>
                          <m:ctrlPr>
                            <a:rPr lang="en-US" sz="3200" i="1">
                              <a:solidFill>
                                <a:srgbClr val="FFC000"/>
                              </a:solidFill>
                              <a:latin typeface="Cambria Math" panose="02040503050406030204" pitchFamily="18" charset="0"/>
                            </a:rPr>
                          </m:ctrlPr>
                        </m:sSubPr>
                        <m:e>
                          <m:sSub>
                            <m:sSubPr>
                              <m:ctrlPr>
                                <a:rPr lang="en-US" sz="3200" i="1" smtClean="0">
                                  <a:solidFill>
                                    <a:srgbClr val="00B050"/>
                                  </a:solidFill>
                                  <a:latin typeface="Cambria Math" panose="02040503050406030204" pitchFamily="18" charset="0"/>
                                </a:rPr>
                              </m:ctrlPr>
                            </m:sSubPr>
                            <m:e>
                              <m:r>
                                <m:rPr>
                                  <m:sty m:val="p"/>
                                </m:rPr>
                                <a:rPr lang="en-US" sz="3200">
                                  <a:solidFill>
                                    <a:srgbClr val="00B050"/>
                                  </a:solidFill>
                                  <a:latin typeface="Cambria Math" panose="02040503050406030204" pitchFamily="18" charset="0"/>
                                </a:rPr>
                                <m:t>Sp</m:t>
                              </m:r>
                            </m:e>
                            <m:sub>
                              <m:r>
                                <a:rPr lang="en-US" sz="3200" b="0" i="1" smtClean="0">
                                  <a:solidFill>
                                    <a:srgbClr val="00B050"/>
                                  </a:solidFill>
                                  <a:latin typeface="Cambria Math" panose="02040503050406030204" pitchFamily="18" charset="0"/>
                                </a:rPr>
                                <m:t>2</m:t>
                              </m:r>
                            </m:sub>
                          </m:sSub>
                          <m:r>
                            <a:rPr lang="en-US" sz="3200" b="0" i="1" smtClean="0">
                              <a:solidFill>
                                <a:srgbClr val="00B050"/>
                              </a:solidFill>
                              <a:latin typeface="Cambria Math" panose="02040503050406030204" pitchFamily="18" charset="0"/>
                            </a:rPr>
                            <m:t> </m:t>
                          </m:r>
                          <m:r>
                            <a:rPr lang="en-US" sz="3200" i="1">
                              <a:solidFill>
                                <a:srgbClr val="FFC000"/>
                              </a:solidFill>
                              <a:latin typeface="Cambria Math" panose="02040503050406030204" pitchFamily="18" charset="0"/>
                              <a:ea typeface="Cambria Math" panose="02040503050406030204" pitchFamily="18" charset="0"/>
                            </a:rPr>
                            <m:t>𝜌</m:t>
                          </m:r>
                        </m:e>
                        <m:sub>
                          <m:r>
                            <a:rPr lang="en-US" sz="3200" b="0" i="1" smtClean="0">
                              <a:solidFill>
                                <a:srgbClr val="FFC000"/>
                              </a:solidFill>
                              <a:latin typeface="Cambria Math" panose="02040503050406030204" pitchFamily="18" charset="0"/>
                            </a:rPr>
                            <m:t>2 </m:t>
                          </m:r>
                        </m:sub>
                      </m:sSub>
                      <m:sSubSup>
                        <m:sSubSupPr>
                          <m:ctrlPr>
                            <a:rPr lang="en-US" sz="3200" i="1">
                              <a:solidFill>
                                <a:srgbClr val="FFC000"/>
                              </a:solidFill>
                              <a:latin typeface="Cambria Math" panose="02040503050406030204" pitchFamily="18" charset="0"/>
                            </a:rPr>
                          </m:ctrlPr>
                        </m:sSubSupPr>
                        <m:e>
                          <m:r>
                            <a:rPr lang="en-US" sz="3200" i="1">
                              <a:solidFill>
                                <a:srgbClr val="FFC000"/>
                              </a:solidFill>
                              <a:latin typeface="Cambria Math" panose="02040503050406030204" pitchFamily="18" charset="0"/>
                            </a:rPr>
                            <m:t>𝑢</m:t>
                          </m:r>
                        </m:e>
                        <m:sub>
                          <m:r>
                            <a:rPr lang="en-US" sz="3200" b="0" i="1" smtClean="0">
                              <a:solidFill>
                                <a:srgbClr val="FFC000"/>
                              </a:solidFill>
                              <a:latin typeface="Cambria Math" panose="02040503050406030204" pitchFamily="18" charset="0"/>
                            </a:rPr>
                            <m:t>2</m:t>
                          </m:r>
                        </m:sub>
                        <m:sup>
                          <m:r>
                            <a:rPr lang="en-US" sz="3200" i="1">
                              <a:solidFill>
                                <a:srgbClr val="FFC000"/>
                              </a:solidFill>
                              <a:latin typeface="Cambria Math" panose="02040503050406030204" pitchFamily="18" charset="0"/>
                            </a:rPr>
                            <m:t>2</m:t>
                          </m:r>
                        </m:sup>
                      </m:sSubSup>
                      <m:r>
                        <a:rPr lang="en-US" sz="3200" i="1">
                          <a:solidFill>
                            <a:srgbClr val="FFC000"/>
                          </a:solidFill>
                          <a:latin typeface="Cambria Math" panose="02040503050406030204" pitchFamily="18" charset="0"/>
                        </a:rPr>
                        <m:t>+</m:t>
                      </m:r>
                      <m:f>
                        <m:fPr>
                          <m:ctrlPr>
                            <a:rPr lang="en-US" sz="3200" i="1">
                              <a:solidFill>
                                <a:srgbClr val="FFC000"/>
                              </a:solidFill>
                              <a:latin typeface="Cambria Math" panose="02040503050406030204" pitchFamily="18" charset="0"/>
                            </a:rPr>
                          </m:ctrlPr>
                        </m:fPr>
                        <m:num>
                          <m:sSubSup>
                            <m:sSubSupPr>
                              <m:ctrlPr>
                                <a:rPr lang="en-US" sz="3200" i="1">
                                  <a:solidFill>
                                    <a:srgbClr val="FFC000"/>
                                  </a:solidFill>
                                  <a:latin typeface="Cambria Math" panose="02040503050406030204" pitchFamily="18" charset="0"/>
                                </a:rPr>
                              </m:ctrlPr>
                            </m:sSubSupPr>
                            <m:e>
                              <m:r>
                                <a:rPr lang="en-US" sz="3200" i="1">
                                  <a:solidFill>
                                    <a:srgbClr val="FFC000"/>
                                  </a:solidFill>
                                  <a:latin typeface="Cambria Math" panose="02040503050406030204" pitchFamily="18" charset="0"/>
                                </a:rPr>
                                <m:t>𝐵</m:t>
                              </m:r>
                            </m:e>
                            <m:sub>
                              <m:r>
                                <a:rPr lang="en-US" sz="3200" b="0" i="1" smtClean="0">
                                  <a:solidFill>
                                    <a:srgbClr val="FFC000"/>
                                  </a:solidFill>
                                  <a:latin typeface="Cambria Math" panose="02040503050406030204" pitchFamily="18" charset="0"/>
                                </a:rPr>
                                <m:t>2</m:t>
                              </m:r>
                            </m:sub>
                            <m:sup>
                              <m:r>
                                <a:rPr lang="en-US" sz="3200" i="1">
                                  <a:solidFill>
                                    <a:srgbClr val="FFC000"/>
                                  </a:solidFill>
                                  <a:latin typeface="Cambria Math" panose="02040503050406030204" pitchFamily="18" charset="0"/>
                                </a:rPr>
                                <m:t>2</m:t>
                              </m:r>
                            </m:sup>
                          </m:sSubSup>
                        </m:num>
                        <m:den>
                          <m:r>
                            <a:rPr lang="en-US" sz="3200" i="1">
                              <a:solidFill>
                                <a:srgbClr val="FFC000"/>
                              </a:solidFill>
                              <a:latin typeface="Cambria Math" panose="02040503050406030204" pitchFamily="18" charset="0"/>
                            </a:rPr>
                            <m:t>8</m:t>
                          </m:r>
                          <m:r>
                            <a:rPr lang="en-US" sz="3200" i="1">
                              <a:solidFill>
                                <a:srgbClr val="FFC000"/>
                              </a:solidFill>
                              <a:latin typeface="Cambria Math" panose="02040503050406030204" pitchFamily="18" charset="0"/>
                              <a:ea typeface="Cambria Math" panose="02040503050406030204" pitchFamily="18" charset="0"/>
                            </a:rPr>
                            <m:t>𝜋</m:t>
                          </m:r>
                        </m:den>
                      </m:f>
                    </m:oMath>
                  </m:oMathPara>
                </a14:m>
                <a:endParaRPr lang="en-US" sz="3200" dirty="0">
                  <a:solidFill>
                    <a:srgbClr val="FFC000"/>
                  </a:solidFill>
                </a:endParaRPr>
              </a:p>
            </p:txBody>
          </p:sp>
        </mc:Choice>
        <mc:Fallback xmlns="">
          <p:sp>
            <p:nvSpPr>
              <p:cNvPr id="7" name="TextBox 6">
                <a:extLst>
                  <a:ext uri="{FF2B5EF4-FFF2-40B4-BE49-F238E27FC236}">
                    <a16:creationId xmlns:a16="http://schemas.microsoft.com/office/drawing/2014/main" id="{8B66DC4E-97ED-2F18-480B-DC7969E3BD5B}"/>
                  </a:ext>
                </a:extLst>
              </p:cNvPr>
              <p:cNvSpPr txBox="1">
                <a:spLocks noRot="1" noChangeAspect="1" noMove="1" noResize="1" noEditPoints="1" noAdjustHandles="1" noChangeArrowheads="1" noChangeShapeType="1" noTextEdit="1"/>
              </p:cNvSpPr>
              <p:nvPr/>
            </p:nvSpPr>
            <p:spPr>
              <a:xfrm>
                <a:off x="0" y="3454775"/>
                <a:ext cx="12191998" cy="1087734"/>
              </a:xfrm>
              <a:prstGeom prst="rect">
                <a:avLst/>
              </a:prstGeom>
              <a:blipFill>
                <a:blip r:embed="rId3"/>
                <a:stretch>
                  <a:fillRect b="-81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401D3FA-8482-DFBB-6E54-79437D7EBC5C}"/>
                  </a:ext>
                </a:extLst>
              </p:cNvPr>
              <p:cNvSpPr txBox="1"/>
              <p:nvPr/>
            </p:nvSpPr>
            <p:spPr>
              <a:xfrm>
                <a:off x="2" y="5209827"/>
                <a:ext cx="12191998" cy="1087734"/>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3200" i="1" smtClean="0">
                              <a:solidFill>
                                <a:srgbClr val="FFC000"/>
                              </a:solidFill>
                              <a:latin typeface="Cambria Math" panose="02040503050406030204" pitchFamily="18" charset="0"/>
                            </a:rPr>
                          </m:ctrlPr>
                        </m:sSubPr>
                        <m:e>
                          <m:r>
                            <a:rPr lang="en-US" sz="3200" b="0" i="1" smtClean="0">
                              <a:solidFill>
                                <a:srgbClr val="FFC000"/>
                              </a:solidFill>
                              <a:latin typeface="Cambria Math" panose="02040503050406030204" pitchFamily="18" charset="0"/>
                            </a:rPr>
                            <m:t>𝑝</m:t>
                          </m:r>
                        </m:e>
                        <m:sub>
                          <m:r>
                            <a:rPr lang="en-US" sz="3200" b="0" i="1" smtClean="0">
                              <a:solidFill>
                                <a:srgbClr val="FFC000"/>
                              </a:solidFill>
                              <a:latin typeface="Cambria Math" panose="02040503050406030204" pitchFamily="18" charset="0"/>
                            </a:rPr>
                            <m:t>1</m:t>
                          </m:r>
                        </m:sub>
                      </m:sSub>
                      <m:r>
                        <a:rPr lang="en-US" sz="3200" b="0" i="1" smtClean="0">
                          <a:solidFill>
                            <a:srgbClr val="FFC000"/>
                          </a:solidFill>
                          <a:latin typeface="Cambria Math" panose="02040503050406030204" pitchFamily="18" charset="0"/>
                        </a:rPr>
                        <m:t>+</m:t>
                      </m:r>
                      <m:sSub>
                        <m:sSubPr>
                          <m:ctrlPr>
                            <a:rPr lang="en-US" sz="3200" b="0" i="1" smtClean="0">
                              <a:solidFill>
                                <a:srgbClr val="FFC000"/>
                              </a:solidFill>
                              <a:latin typeface="Cambria Math" panose="02040503050406030204" pitchFamily="18" charset="0"/>
                            </a:rPr>
                          </m:ctrlPr>
                        </m:sSubPr>
                        <m:e>
                          <m:f>
                            <m:fPr>
                              <m:ctrlPr>
                                <a:rPr lang="en-US" sz="3200" b="0" i="1" smtClean="0">
                                  <a:solidFill>
                                    <a:srgbClr val="00B050"/>
                                  </a:solidFill>
                                  <a:latin typeface="Cambria Math" panose="02040503050406030204" pitchFamily="18" charset="0"/>
                                </a:rPr>
                              </m:ctrlPr>
                            </m:fPr>
                            <m:num>
                              <m:r>
                                <a:rPr lang="en-US" sz="3200" b="0" i="1" smtClean="0">
                                  <a:solidFill>
                                    <a:srgbClr val="00B050"/>
                                  </a:solidFill>
                                  <a:latin typeface="Cambria Math" panose="02040503050406030204" pitchFamily="18" charset="0"/>
                                </a:rPr>
                                <m:t>1</m:t>
                              </m:r>
                            </m:num>
                            <m:den>
                              <m:r>
                                <a:rPr lang="en-US" sz="3200" b="0" i="1" smtClean="0">
                                  <a:solidFill>
                                    <a:srgbClr val="00B050"/>
                                  </a:solidFill>
                                  <a:latin typeface="Cambria Math" panose="02040503050406030204" pitchFamily="18" charset="0"/>
                                </a:rPr>
                                <m:t>2</m:t>
                              </m:r>
                            </m:den>
                          </m:f>
                          <m:r>
                            <a:rPr lang="en-US" sz="3200" b="0" i="1" smtClean="0">
                              <a:solidFill>
                                <a:srgbClr val="FFC000"/>
                              </a:solidFill>
                              <a:latin typeface="Cambria Math" panose="02040503050406030204" pitchFamily="18" charset="0"/>
                              <a:ea typeface="Cambria Math" panose="02040503050406030204" pitchFamily="18" charset="0"/>
                            </a:rPr>
                            <m:t>𝜌</m:t>
                          </m:r>
                        </m:e>
                        <m:sub>
                          <m:r>
                            <a:rPr lang="en-US" sz="3200" b="0" i="1" smtClean="0">
                              <a:solidFill>
                                <a:srgbClr val="FFC000"/>
                              </a:solidFill>
                              <a:latin typeface="Cambria Math" panose="02040503050406030204" pitchFamily="18" charset="0"/>
                            </a:rPr>
                            <m:t>1</m:t>
                          </m:r>
                        </m:sub>
                      </m:sSub>
                      <m:r>
                        <a:rPr lang="en-US" sz="3200" b="0" i="1" smtClean="0">
                          <a:solidFill>
                            <a:srgbClr val="FFC000"/>
                          </a:solidFill>
                          <a:latin typeface="Cambria Math" panose="02040503050406030204" pitchFamily="18" charset="0"/>
                        </a:rPr>
                        <m:t> </m:t>
                      </m:r>
                      <m:sSubSup>
                        <m:sSubSupPr>
                          <m:ctrlPr>
                            <a:rPr lang="en-US" sz="3200" b="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𝑢</m:t>
                          </m:r>
                        </m:e>
                        <m:sub>
                          <m:r>
                            <a:rPr lang="en-US" sz="3200" b="0" i="1" smtClean="0">
                              <a:solidFill>
                                <a:srgbClr val="FFC000"/>
                              </a:solidFill>
                              <a:latin typeface="Cambria Math" panose="02040503050406030204" pitchFamily="18" charset="0"/>
                            </a:rPr>
                            <m:t>1</m:t>
                          </m:r>
                        </m:sub>
                        <m:sup>
                          <m:r>
                            <a:rPr lang="en-US" sz="3200" b="0" i="1" smtClean="0">
                              <a:solidFill>
                                <a:srgbClr val="FFC000"/>
                              </a:solidFill>
                              <a:latin typeface="Cambria Math" panose="02040503050406030204" pitchFamily="18" charset="0"/>
                            </a:rPr>
                            <m:t>2</m:t>
                          </m:r>
                        </m:sup>
                      </m:sSubSup>
                      <m:r>
                        <a:rPr lang="en-US" sz="3200" b="0" i="1" smtClean="0">
                          <a:solidFill>
                            <a:srgbClr val="FFC000"/>
                          </a:solidFill>
                          <a:latin typeface="Cambria Math" panose="02040503050406030204" pitchFamily="18" charset="0"/>
                        </a:rPr>
                        <m:t>+</m:t>
                      </m:r>
                      <m:f>
                        <m:fPr>
                          <m:ctrlPr>
                            <a:rPr lang="en-US" sz="3200" b="0" i="1" smtClean="0">
                              <a:solidFill>
                                <a:srgbClr val="FFC000"/>
                              </a:solidFill>
                              <a:latin typeface="Cambria Math" panose="02040503050406030204" pitchFamily="18" charset="0"/>
                            </a:rPr>
                          </m:ctrlPr>
                        </m:fPr>
                        <m:num>
                          <m:sSubSup>
                            <m:sSubSupPr>
                              <m:ctrlPr>
                                <a:rPr lang="en-US" sz="3200" b="0" i="1" smtClean="0">
                                  <a:solidFill>
                                    <a:srgbClr val="FFC000"/>
                                  </a:solidFill>
                                  <a:latin typeface="Cambria Math" panose="02040503050406030204" pitchFamily="18" charset="0"/>
                                </a:rPr>
                              </m:ctrlPr>
                            </m:sSubSupPr>
                            <m:e>
                              <m:r>
                                <a:rPr lang="en-US" sz="3200" b="0" i="1" smtClean="0">
                                  <a:solidFill>
                                    <a:srgbClr val="FFC000"/>
                                  </a:solidFill>
                                  <a:latin typeface="Cambria Math" panose="02040503050406030204" pitchFamily="18" charset="0"/>
                                </a:rPr>
                                <m:t>𝐵</m:t>
                              </m:r>
                            </m:e>
                            <m:sub>
                              <m:r>
                                <a:rPr lang="en-US" sz="3200" b="0" i="1" smtClean="0">
                                  <a:solidFill>
                                    <a:srgbClr val="FFC000"/>
                                  </a:solidFill>
                                  <a:latin typeface="Cambria Math" panose="02040503050406030204" pitchFamily="18" charset="0"/>
                                </a:rPr>
                                <m:t>1</m:t>
                              </m:r>
                            </m:sub>
                            <m:sup>
                              <m:r>
                                <a:rPr lang="en-US" sz="3200" b="0" i="1" smtClean="0">
                                  <a:solidFill>
                                    <a:srgbClr val="FFC000"/>
                                  </a:solidFill>
                                  <a:latin typeface="Cambria Math" panose="02040503050406030204" pitchFamily="18" charset="0"/>
                                </a:rPr>
                                <m:t>2</m:t>
                              </m:r>
                            </m:sup>
                          </m:sSubSup>
                        </m:num>
                        <m:den>
                          <m:r>
                            <a:rPr lang="en-US" sz="3200" b="0" i="1" smtClean="0">
                              <a:solidFill>
                                <a:srgbClr val="FFC000"/>
                              </a:solidFill>
                              <a:latin typeface="Cambria Math" panose="02040503050406030204" pitchFamily="18" charset="0"/>
                            </a:rPr>
                            <m:t>8</m:t>
                          </m:r>
                          <m:r>
                            <a:rPr lang="en-US" sz="3200" b="0" i="1" smtClean="0">
                              <a:solidFill>
                                <a:srgbClr val="FFC000"/>
                              </a:solidFill>
                              <a:latin typeface="Cambria Math" panose="02040503050406030204" pitchFamily="18" charset="0"/>
                              <a:ea typeface="Cambria Math" panose="02040503050406030204" pitchFamily="18" charset="0"/>
                            </a:rPr>
                            <m:t>𝜋</m:t>
                          </m:r>
                        </m:den>
                      </m:f>
                      <m:r>
                        <a:rPr lang="en-US" sz="3200" b="0" i="1" smtClean="0">
                          <a:solidFill>
                            <a:srgbClr val="FFC000"/>
                          </a:solidFill>
                          <a:latin typeface="Cambria Math" panose="02040503050406030204" pitchFamily="18" charset="0"/>
                        </a:rPr>
                        <m:t>=</m:t>
                      </m:r>
                      <m:sSub>
                        <m:sSubPr>
                          <m:ctrlPr>
                            <a:rPr lang="en-US" sz="3200" i="1">
                              <a:solidFill>
                                <a:srgbClr val="FFC000"/>
                              </a:solidFill>
                              <a:latin typeface="Cambria Math" panose="02040503050406030204" pitchFamily="18" charset="0"/>
                            </a:rPr>
                          </m:ctrlPr>
                        </m:sSubPr>
                        <m:e>
                          <m:r>
                            <a:rPr lang="en-US" sz="3200" i="1">
                              <a:solidFill>
                                <a:srgbClr val="FFC000"/>
                              </a:solidFill>
                              <a:latin typeface="Cambria Math" panose="02040503050406030204" pitchFamily="18" charset="0"/>
                            </a:rPr>
                            <m:t>𝑝</m:t>
                          </m:r>
                        </m:e>
                        <m:sub>
                          <m:r>
                            <a:rPr lang="en-US" sz="3200" b="0" i="1" smtClean="0">
                              <a:solidFill>
                                <a:srgbClr val="FFC000"/>
                              </a:solidFill>
                              <a:latin typeface="Cambria Math" panose="02040503050406030204" pitchFamily="18" charset="0"/>
                            </a:rPr>
                            <m:t>2</m:t>
                          </m:r>
                        </m:sub>
                      </m:sSub>
                      <m:r>
                        <a:rPr lang="en-US" sz="3200" i="1">
                          <a:solidFill>
                            <a:srgbClr val="FFC000"/>
                          </a:solidFill>
                          <a:latin typeface="Cambria Math" panose="02040503050406030204" pitchFamily="18" charset="0"/>
                        </a:rPr>
                        <m:t>+</m:t>
                      </m:r>
                      <m:sSub>
                        <m:sSubPr>
                          <m:ctrlPr>
                            <a:rPr lang="en-US" sz="3200" i="1">
                              <a:solidFill>
                                <a:srgbClr val="FFC000"/>
                              </a:solidFill>
                              <a:latin typeface="Cambria Math" panose="02040503050406030204" pitchFamily="18" charset="0"/>
                            </a:rPr>
                          </m:ctrlPr>
                        </m:sSubPr>
                        <m:e>
                          <m:f>
                            <m:fPr>
                              <m:ctrlPr>
                                <a:rPr lang="en-US" sz="3200" i="1" smtClean="0">
                                  <a:solidFill>
                                    <a:srgbClr val="00B050"/>
                                  </a:solidFill>
                                  <a:latin typeface="Cambria Math" panose="02040503050406030204" pitchFamily="18" charset="0"/>
                                </a:rPr>
                              </m:ctrlPr>
                            </m:fPr>
                            <m:num>
                              <m:r>
                                <a:rPr lang="en-US" sz="3200" i="1">
                                  <a:solidFill>
                                    <a:srgbClr val="00B050"/>
                                  </a:solidFill>
                                  <a:latin typeface="Cambria Math" panose="02040503050406030204" pitchFamily="18" charset="0"/>
                                </a:rPr>
                                <m:t>1</m:t>
                              </m:r>
                            </m:num>
                            <m:den>
                              <m:r>
                                <a:rPr lang="en-US" sz="3200" i="1">
                                  <a:solidFill>
                                    <a:srgbClr val="00B050"/>
                                  </a:solidFill>
                                  <a:latin typeface="Cambria Math" panose="02040503050406030204" pitchFamily="18" charset="0"/>
                                </a:rPr>
                                <m:t>2</m:t>
                              </m:r>
                            </m:den>
                          </m:f>
                          <m:r>
                            <a:rPr lang="en-US" sz="3200" i="1">
                              <a:solidFill>
                                <a:srgbClr val="FFC000"/>
                              </a:solidFill>
                              <a:latin typeface="Cambria Math" panose="02040503050406030204" pitchFamily="18" charset="0"/>
                              <a:ea typeface="Cambria Math" panose="02040503050406030204" pitchFamily="18" charset="0"/>
                            </a:rPr>
                            <m:t>𝜌</m:t>
                          </m:r>
                        </m:e>
                        <m:sub>
                          <m:r>
                            <a:rPr lang="en-US" sz="3200" b="0" i="1" smtClean="0">
                              <a:solidFill>
                                <a:srgbClr val="FFC000"/>
                              </a:solidFill>
                              <a:latin typeface="Cambria Math" panose="02040503050406030204" pitchFamily="18" charset="0"/>
                            </a:rPr>
                            <m:t>2 </m:t>
                          </m:r>
                        </m:sub>
                      </m:sSub>
                      <m:sSubSup>
                        <m:sSubSupPr>
                          <m:ctrlPr>
                            <a:rPr lang="en-US" sz="3200" i="1">
                              <a:solidFill>
                                <a:srgbClr val="FFC000"/>
                              </a:solidFill>
                              <a:latin typeface="Cambria Math" panose="02040503050406030204" pitchFamily="18" charset="0"/>
                            </a:rPr>
                          </m:ctrlPr>
                        </m:sSubSupPr>
                        <m:e>
                          <m:r>
                            <a:rPr lang="en-US" sz="3200" i="1">
                              <a:solidFill>
                                <a:srgbClr val="FFC000"/>
                              </a:solidFill>
                              <a:latin typeface="Cambria Math" panose="02040503050406030204" pitchFamily="18" charset="0"/>
                            </a:rPr>
                            <m:t>𝑢</m:t>
                          </m:r>
                        </m:e>
                        <m:sub>
                          <m:r>
                            <a:rPr lang="en-US" sz="3200" b="0" i="1" smtClean="0">
                              <a:solidFill>
                                <a:srgbClr val="FFC000"/>
                              </a:solidFill>
                              <a:latin typeface="Cambria Math" panose="02040503050406030204" pitchFamily="18" charset="0"/>
                            </a:rPr>
                            <m:t>2</m:t>
                          </m:r>
                        </m:sub>
                        <m:sup>
                          <m:r>
                            <a:rPr lang="en-US" sz="3200" i="1">
                              <a:solidFill>
                                <a:srgbClr val="FFC000"/>
                              </a:solidFill>
                              <a:latin typeface="Cambria Math" panose="02040503050406030204" pitchFamily="18" charset="0"/>
                            </a:rPr>
                            <m:t>2</m:t>
                          </m:r>
                        </m:sup>
                      </m:sSubSup>
                      <m:r>
                        <a:rPr lang="en-US" sz="3200" i="1">
                          <a:solidFill>
                            <a:srgbClr val="FFC000"/>
                          </a:solidFill>
                          <a:latin typeface="Cambria Math" panose="02040503050406030204" pitchFamily="18" charset="0"/>
                        </a:rPr>
                        <m:t>+</m:t>
                      </m:r>
                      <m:f>
                        <m:fPr>
                          <m:ctrlPr>
                            <a:rPr lang="en-US" sz="3200" i="1">
                              <a:solidFill>
                                <a:srgbClr val="FFC000"/>
                              </a:solidFill>
                              <a:latin typeface="Cambria Math" panose="02040503050406030204" pitchFamily="18" charset="0"/>
                            </a:rPr>
                          </m:ctrlPr>
                        </m:fPr>
                        <m:num>
                          <m:sSubSup>
                            <m:sSubSupPr>
                              <m:ctrlPr>
                                <a:rPr lang="en-US" sz="3200" i="1">
                                  <a:solidFill>
                                    <a:srgbClr val="FFC000"/>
                                  </a:solidFill>
                                  <a:latin typeface="Cambria Math" panose="02040503050406030204" pitchFamily="18" charset="0"/>
                                </a:rPr>
                              </m:ctrlPr>
                            </m:sSubSupPr>
                            <m:e>
                              <m:r>
                                <a:rPr lang="en-US" sz="3200" i="1">
                                  <a:solidFill>
                                    <a:srgbClr val="FFC000"/>
                                  </a:solidFill>
                                  <a:latin typeface="Cambria Math" panose="02040503050406030204" pitchFamily="18" charset="0"/>
                                </a:rPr>
                                <m:t>𝐵</m:t>
                              </m:r>
                            </m:e>
                            <m:sub>
                              <m:r>
                                <a:rPr lang="en-US" sz="3200" b="0" i="1" smtClean="0">
                                  <a:solidFill>
                                    <a:srgbClr val="FFC000"/>
                                  </a:solidFill>
                                  <a:latin typeface="Cambria Math" panose="02040503050406030204" pitchFamily="18" charset="0"/>
                                </a:rPr>
                                <m:t>2</m:t>
                              </m:r>
                            </m:sub>
                            <m:sup>
                              <m:r>
                                <a:rPr lang="en-US" sz="3200" i="1">
                                  <a:solidFill>
                                    <a:srgbClr val="FFC000"/>
                                  </a:solidFill>
                                  <a:latin typeface="Cambria Math" panose="02040503050406030204" pitchFamily="18" charset="0"/>
                                </a:rPr>
                                <m:t>2</m:t>
                              </m:r>
                            </m:sup>
                          </m:sSubSup>
                        </m:num>
                        <m:den>
                          <m:r>
                            <a:rPr lang="en-US" sz="3200" i="1">
                              <a:solidFill>
                                <a:srgbClr val="FFC000"/>
                              </a:solidFill>
                              <a:latin typeface="Cambria Math" panose="02040503050406030204" pitchFamily="18" charset="0"/>
                            </a:rPr>
                            <m:t>8</m:t>
                          </m:r>
                          <m:r>
                            <a:rPr lang="en-US" sz="3200" i="1">
                              <a:solidFill>
                                <a:srgbClr val="FFC000"/>
                              </a:solidFill>
                              <a:latin typeface="Cambria Math" panose="02040503050406030204" pitchFamily="18" charset="0"/>
                              <a:ea typeface="Cambria Math" panose="02040503050406030204" pitchFamily="18" charset="0"/>
                            </a:rPr>
                            <m:t>𝜋</m:t>
                          </m:r>
                        </m:den>
                      </m:f>
                    </m:oMath>
                  </m:oMathPara>
                </a14:m>
                <a:endParaRPr lang="en-US" sz="3200" dirty="0">
                  <a:solidFill>
                    <a:srgbClr val="FFC000"/>
                  </a:solidFill>
                </a:endParaRPr>
              </a:p>
            </p:txBody>
          </p:sp>
        </mc:Choice>
        <mc:Fallback xmlns="">
          <p:sp>
            <p:nvSpPr>
              <p:cNvPr id="8" name="TextBox 7">
                <a:extLst>
                  <a:ext uri="{FF2B5EF4-FFF2-40B4-BE49-F238E27FC236}">
                    <a16:creationId xmlns:a16="http://schemas.microsoft.com/office/drawing/2014/main" id="{0401D3FA-8482-DFBB-6E54-79437D7EBC5C}"/>
                  </a:ext>
                </a:extLst>
              </p:cNvPr>
              <p:cNvSpPr txBox="1">
                <a:spLocks noRot="1" noChangeAspect="1" noMove="1" noResize="1" noEditPoints="1" noAdjustHandles="1" noChangeArrowheads="1" noChangeShapeType="1" noTextEdit="1"/>
              </p:cNvSpPr>
              <p:nvPr/>
            </p:nvSpPr>
            <p:spPr>
              <a:xfrm>
                <a:off x="2" y="5209827"/>
                <a:ext cx="12191998" cy="1087734"/>
              </a:xfrm>
              <a:prstGeom prst="rect">
                <a:avLst/>
              </a:prstGeom>
              <a:blipFill>
                <a:blip r:embed="rId4"/>
                <a:stretch>
                  <a:fillRect b="-81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D80640-715B-0744-962D-220595FC115B}"/>
                  </a:ext>
                </a:extLst>
              </p:cNvPr>
              <p:cNvSpPr txBox="1"/>
              <p:nvPr/>
            </p:nvSpPr>
            <p:spPr>
              <a:xfrm>
                <a:off x="-1" y="4619917"/>
                <a:ext cx="12191999" cy="584775"/>
              </a:xfrm>
              <a:prstGeom prst="rect">
                <a:avLst/>
              </a:prstGeom>
              <a:noFill/>
            </p:spPr>
            <p:txBody>
              <a:bodyPr wrap="square" rtlCol="0">
                <a:spAutoFit/>
              </a:bodyPr>
              <a:lstStyle/>
              <a:p>
                <a:pPr algn="ctr"/>
                <a:r>
                  <a:rPr lang="en-US" sz="3200" dirty="0">
                    <a:solidFill>
                      <a:srgbClr val="FFC000"/>
                    </a:solidFill>
                  </a:rPr>
                  <a:t>or if  </a:t>
                </a:r>
                <a14:m>
                  <m:oMath xmlns:m="http://schemas.openxmlformats.org/officeDocument/2006/math">
                    <m:r>
                      <m:rPr>
                        <m:sty m:val="p"/>
                      </m:rPr>
                      <a:rPr lang="en-US" sz="3200" i="0" dirty="0" smtClean="0">
                        <a:solidFill>
                          <a:srgbClr val="FFC000"/>
                        </a:solidFill>
                        <a:latin typeface="Cambria Math" panose="02040503050406030204" pitchFamily="18" charset="0"/>
                      </a:rPr>
                      <m:t>Ma</m:t>
                    </m:r>
                    <m:r>
                      <a:rPr lang="en-US" sz="3200" i="1" dirty="0" smtClean="0">
                        <a:solidFill>
                          <a:srgbClr val="FFC000"/>
                        </a:solidFill>
                        <a:latin typeface="Cambria Math" panose="02040503050406030204" pitchFamily="18" charset="0"/>
                      </a:rPr>
                      <m:t> &lt; 0.3</m:t>
                    </m:r>
                  </m:oMath>
                </a14:m>
                <a:r>
                  <a:rPr lang="en-US" sz="3200" dirty="0">
                    <a:solidFill>
                      <a:srgbClr val="FFC000"/>
                    </a:solidFill>
                  </a:rPr>
                  <a:t> ,</a:t>
                </a:r>
              </a:p>
            </p:txBody>
          </p:sp>
        </mc:Choice>
        <mc:Fallback xmlns="">
          <p:sp>
            <p:nvSpPr>
              <p:cNvPr id="9" name="TextBox 8">
                <a:extLst>
                  <a:ext uri="{FF2B5EF4-FFF2-40B4-BE49-F238E27FC236}">
                    <a16:creationId xmlns:a16="http://schemas.microsoft.com/office/drawing/2014/main" id="{C1D80640-715B-0744-962D-220595FC115B}"/>
                  </a:ext>
                </a:extLst>
              </p:cNvPr>
              <p:cNvSpPr txBox="1">
                <a:spLocks noRot="1" noChangeAspect="1" noMove="1" noResize="1" noEditPoints="1" noAdjustHandles="1" noChangeArrowheads="1" noChangeShapeType="1" noTextEdit="1"/>
              </p:cNvSpPr>
              <p:nvPr/>
            </p:nvSpPr>
            <p:spPr>
              <a:xfrm>
                <a:off x="-1" y="4619917"/>
                <a:ext cx="12191999" cy="584775"/>
              </a:xfrm>
              <a:prstGeom prst="rect">
                <a:avLst/>
              </a:prstGeom>
              <a:blipFill>
                <a:blip r:embed="rId5"/>
                <a:stretch>
                  <a:fillRect t="-12766" b="-31915"/>
                </a:stretch>
              </a:blipFill>
            </p:spPr>
            <p:txBody>
              <a:bodyPr/>
              <a:lstStyle/>
              <a:p>
                <a:r>
                  <a:rPr lang="en-US">
                    <a:noFill/>
                  </a:rPr>
                  <a:t> </a:t>
                </a:r>
              </a:p>
            </p:txBody>
          </p:sp>
        </mc:Fallback>
      </mc:AlternateContent>
    </p:spTree>
    <p:extLst>
      <p:ext uri="{BB962C8B-B14F-4D97-AF65-F5344CB8AC3E}">
        <p14:creationId xmlns:p14="http://schemas.microsoft.com/office/powerpoint/2010/main" val="90074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121FDF-C497-094E-C2C5-D8D5A6BCEC1B}"/>
              </a:ext>
            </a:extLst>
          </p:cNvPr>
          <p:cNvSpPr txBox="1"/>
          <p:nvPr/>
        </p:nvSpPr>
        <p:spPr>
          <a:xfrm>
            <a:off x="0" y="206484"/>
            <a:ext cx="12191999" cy="1077218"/>
          </a:xfrm>
          <a:prstGeom prst="rect">
            <a:avLst/>
          </a:prstGeom>
          <a:noFill/>
        </p:spPr>
        <p:txBody>
          <a:bodyPr wrap="square" rtlCol="0">
            <a:spAutoFit/>
          </a:bodyPr>
          <a:lstStyle/>
          <a:p>
            <a:pPr algn="ctr"/>
            <a:r>
              <a:rPr lang="en-US" sz="3200" dirty="0">
                <a:solidFill>
                  <a:srgbClr val="FFC000"/>
                </a:solidFill>
              </a:rPr>
              <a:t>In journal articles, including in </a:t>
            </a:r>
            <a:r>
              <a:rPr lang="en-US" sz="3200" dirty="0" err="1">
                <a:solidFill>
                  <a:srgbClr val="FFC000"/>
                </a:solidFill>
              </a:rPr>
              <a:t>Spreiter’s</a:t>
            </a:r>
            <a:r>
              <a:rPr lang="en-US" sz="3200" dirty="0">
                <a:solidFill>
                  <a:srgbClr val="FFC000"/>
                </a:solidFill>
              </a:rPr>
              <a:t> sub-discipline of space physics,</a:t>
            </a:r>
          </a:p>
          <a:p>
            <a:pPr algn="ctr"/>
            <a:r>
              <a:rPr lang="en-US" sz="3200" dirty="0">
                <a:solidFill>
                  <a:srgbClr val="FFC000"/>
                </a:solidFill>
              </a:rPr>
              <a:t>the fallacy generally takes the form: </a:t>
            </a:r>
          </a:p>
        </p:txBody>
      </p:sp>
      <p:pic>
        <p:nvPicPr>
          <p:cNvPr id="6" name="Picture 5">
            <a:extLst>
              <a:ext uri="{FF2B5EF4-FFF2-40B4-BE49-F238E27FC236}">
                <a16:creationId xmlns:a16="http://schemas.microsoft.com/office/drawing/2014/main" id="{196208C9-AD8A-5CA1-DE5F-30CF42DDC47E}"/>
              </a:ext>
            </a:extLst>
          </p:cNvPr>
          <p:cNvPicPr>
            <a:picLocks noChangeAspect="1"/>
          </p:cNvPicPr>
          <p:nvPr/>
        </p:nvPicPr>
        <p:blipFill>
          <a:blip r:embed="rId2"/>
          <a:stretch>
            <a:fillRect/>
          </a:stretch>
        </p:blipFill>
        <p:spPr>
          <a:xfrm>
            <a:off x="1228273" y="1401098"/>
            <a:ext cx="9623090" cy="2905433"/>
          </a:xfrm>
          <a:prstGeom prst="rect">
            <a:avLst/>
          </a:prstGeom>
        </p:spPr>
      </p:pic>
      <p:sp>
        <p:nvSpPr>
          <p:cNvPr id="7" name="TextBox 6">
            <a:extLst>
              <a:ext uri="{FF2B5EF4-FFF2-40B4-BE49-F238E27FC236}">
                <a16:creationId xmlns:a16="http://schemas.microsoft.com/office/drawing/2014/main" id="{7DFC7A33-0BB3-37D4-5F36-2FEA4F128EF4}"/>
              </a:ext>
            </a:extLst>
          </p:cNvPr>
          <p:cNvSpPr txBox="1"/>
          <p:nvPr/>
        </p:nvSpPr>
        <p:spPr>
          <a:xfrm>
            <a:off x="1228272" y="4414927"/>
            <a:ext cx="9759275" cy="1200329"/>
          </a:xfrm>
          <a:prstGeom prst="rect">
            <a:avLst/>
          </a:prstGeom>
          <a:noFill/>
        </p:spPr>
        <p:txBody>
          <a:bodyPr wrap="square" rtlCol="0">
            <a:spAutoFit/>
          </a:bodyPr>
          <a:lstStyle/>
          <a:p>
            <a:r>
              <a:rPr lang="en-US" sz="2400" dirty="0">
                <a:solidFill>
                  <a:srgbClr val="FFC000"/>
                </a:solidFill>
              </a:rPr>
              <a:t>Fatemi et al. (2018), “A modelling approach to infer the solar wind dynamic pressure from magnetic field observations inside Mercury’s magnetosphere”, </a:t>
            </a:r>
            <a:r>
              <a:rPr lang="en-US" sz="2400" i="1" dirty="0">
                <a:solidFill>
                  <a:srgbClr val="FFC000"/>
                </a:solidFill>
              </a:rPr>
              <a:t>Astron. &amp; </a:t>
            </a:r>
            <a:r>
              <a:rPr lang="en-US" sz="2400" i="1" dirty="0" err="1">
                <a:solidFill>
                  <a:srgbClr val="FFC000"/>
                </a:solidFill>
              </a:rPr>
              <a:t>Astrophys</a:t>
            </a:r>
            <a:r>
              <a:rPr lang="en-US" sz="2400" dirty="0">
                <a:solidFill>
                  <a:srgbClr val="FFC000"/>
                </a:solidFill>
              </a:rPr>
              <a:t>. 614, A132.</a:t>
            </a:r>
          </a:p>
        </p:txBody>
      </p:sp>
      <p:cxnSp>
        <p:nvCxnSpPr>
          <p:cNvPr id="9" name="Straight Arrow Connector 8">
            <a:extLst>
              <a:ext uri="{FF2B5EF4-FFF2-40B4-BE49-F238E27FC236}">
                <a16:creationId xmlns:a16="http://schemas.microsoft.com/office/drawing/2014/main" id="{16424985-09DC-194F-B42A-21EEA3F21C2E}"/>
              </a:ext>
            </a:extLst>
          </p:cNvPr>
          <p:cNvCxnSpPr>
            <a:cxnSpLocks/>
          </p:cNvCxnSpPr>
          <p:nvPr/>
        </p:nvCxnSpPr>
        <p:spPr>
          <a:xfrm flipV="1">
            <a:off x="2580968" y="2981755"/>
            <a:ext cx="1165120" cy="3020839"/>
          </a:xfrm>
          <a:prstGeom prst="straightConnector1">
            <a:avLst/>
          </a:prstGeom>
          <a:ln w="38100">
            <a:solidFill>
              <a:srgbClr val="00B05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7034049-B3DD-9F52-BD84-8497FD11B0EF}"/>
                  </a:ext>
                </a:extLst>
              </p:cNvPr>
              <p:cNvSpPr txBox="1"/>
              <p:nvPr/>
            </p:nvSpPr>
            <p:spPr>
              <a:xfrm>
                <a:off x="1091380" y="5848100"/>
                <a:ext cx="10415095" cy="639983"/>
              </a:xfrm>
              <a:prstGeom prst="rect">
                <a:avLst/>
              </a:prstGeom>
              <a:noFill/>
            </p:spPr>
            <p:txBody>
              <a:bodyPr wrap="none" rtlCol="0">
                <a:spAutoFit/>
              </a:bodyPr>
              <a:lstStyle/>
              <a:p>
                <a14:m>
                  <m:oMath xmlns:m="http://schemas.openxmlformats.org/officeDocument/2006/math">
                    <m:sSub>
                      <m:sSubPr>
                        <m:ctrlPr>
                          <a:rPr lang="en-US" sz="3200" i="1" smtClean="0">
                            <a:solidFill>
                              <a:srgbClr val="FFC000"/>
                            </a:solidFill>
                            <a:latin typeface="Cambria Math" panose="02040503050406030204" pitchFamily="18" charset="0"/>
                          </a:rPr>
                        </m:ctrlPr>
                      </m:sSubPr>
                      <m:e>
                        <m:r>
                          <a:rPr lang="en-US" sz="3200" b="0" i="1" smtClean="0">
                            <a:solidFill>
                              <a:srgbClr val="FFC000"/>
                            </a:solidFill>
                            <a:latin typeface="Cambria Math" panose="02040503050406030204" pitchFamily="18" charset="0"/>
                          </a:rPr>
                          <m:t>𝑃</m:t>
                        </m:r>
                      </m:e>
                      <m:sub>
                        <m:r>
                          <m:rPr>
                            <m:sty m:val="p"/>
                          </m:rPr>
                          <a:rPr lang="en-US" sz="3200" b="0" i="0" smtClean="0">
                            <a:solidFill>
                              <a:srgbClr val="FFC000"/>
                            </a:solidFill>
                            <a:latin typeface="Cambria Math" panose="02040503050406030204" pitchFamily="18" charset="0"/>
                          </a:rPr>
                          <m:t>dyn</m:t>
                        </m:r>
                      </m:sub>
                    </m:sSub>
                    <m:r>
                      <a:rPr lang="en-US" sz="3200" b="0" i="1" smtClean="0">
                        <a:solidFill>
                          <a:srgbClr val="FFC000"/>
                        </a:solidFill>
                        <a:latin typeface="Cambria Math" panose="02040503050406030204" pitchFamily="18" charset="0"/>
                      </a:rPr>
                      <m:t>= </m:t>
                    </m:r>
                    <m:sSub>
                      <m:sSubPr>
                        <m:ctrlPr>
                          <a:rPr lang="en-US" sz="3200" b="0" i="1" smtClean="0">
                            <a:solidFill>
                              <a:srgbClr val="FFC000"/>
                            </a:solidFill>
                            <a:latin typeface="Cambria Math" panose="02040503050406030204" pitchFamily="18" charset="0"/>
                          </a:rPr>
                        </m:ctrlPr>
                      </m:sSubPr>
                      <m:e>
                        <m:r>
                          <a:rPr lang="en-US" sz="3200" b="0" i="1" smtClean="0">
                            <a:solidFill>
                              <a:srgbClr val="FFC000"/>
                            </a:solidFill>
                            <a:latin typeface="Cambria Math" panose="02040503050406030204" pitchFamily="18" charset="0"/>
                          </a:rPr>
                          <m:t>𝑚</m:t>
                        </m:r>
                      </m:e>
                      <m:sub>
                        <m:r>
                          <a:rPr lang="en-US" sz="3200" b="0" i="1" smtClean="0">
                            <a:solidFill>
                              <a:srgbClr val="FFC000"/>
                            </a:solidFill>
                            <a:latin typeface="Cambria Math" panose="02040503050406030204" pitchFamily="18" charset="0"/>
                          </a:rPr>
                          <m:t>𝑖</m:t>
                        </m:r>
                      </m:sub>
                    </m:sSub>
                    <m:sSub>
                      <m:sSubPr>
                        <m:ctrlPr>
                          <a:rPr lang="en-US" sz="3200" b="0" i="1" smtClean="0">
                            <a:solidFill>
                              <a:srgbClr val="FFC000"/>
                            </a:solidFill>
                            <a:latin typeface="Cambria Math" panose="02040503050406030204" pitchFamily="18" charset="0"/>
                          </a:rPr>
                        </m:ctrlPr>
                      </m:sSubPr>
                      <m:e>
                        <m:r>
                          <a:rPr lang="en-US" sz="3200" b="0" i="1" smtClean="0">
                            <a:solidFill>
                              <a:srgbClr val="FFC000"/>
                            </a:solidFill>
                            <a:latin typeface="Cambria Math" panose="02040503050406030204" pitchFamily="18" charset="0"/>
                          </a:rPr>
                          <m:t>𝑛</m:t>
                        </m:r>
                      </m:e>
                      <m:sub>
                        <m:r>
                          <m:rPr>
                            <m:sty m:val="p"/>
                          </m:rPr>
                          <a:rPr lang="en-US" sz="3200" b="0" i="0" smtClean="0">
                            <a:solidFill>
                              <a:srgbClr val="FFC000"/>
                            </a:solidFill>
                            <a:latin typeface="Cambria Math" panose="02040503050406030204" pitchFamily="18" charset="0"/>
                          </a:rPr>
                          <m:t>sw</m:t>
                        </m:r>
                      </m:sub>
                    </m:sSub>
                    <m:sSubSup>
                      <m:sSubSupPr>
                        <m:ctrlPr>
                          <a:rPr lang="en-US" sz="3200" b="0" i="1" smtClean="0">
                            <a:solidFill>
                              <a:srgbClr val="FFC000"/>
                            </a:solidFill>
                            <a:latin typeface="Cambria Math" panose="02040503050406030204" pitchFamily="18" charset="0"/>
                          </a:rPr>
                        </m:ctrlPr>
                      </m:sSubSupPr>
                      <m:e>
                        <m:r>
                          <a:rPr lang="en-US" sz="3200" b="1" i="1" smtClean="0">
                            <a:solidFill>
                              <a:srgbClr val="FFC000"/>
                            </a:solidFill>
                            <a:latin typeface="Cambria Math" panose="02040503050406030204" pitchFamily="18" charset="0"/>
                          </a:rPr>
                          <m:t>𝒖</m:t>
                        </m:r>
                      </m:e>
                      <m:sub>
                        <m:r>
                          <m:rPr>
                            <m:sty m:val="p"/>
                          </m:rPr>
                          <a:rPr lang="en-US" sz="3200" b="0" i="0" smtClean="0">
                            <a:solidFill>
                              <a:srgbClr val="FFC000"/>
                            </a:solidFill>
                            <a:latin typeface="Cambria Math" panose="02040503050406030204" pitchFamily="18" charset="0"/>
                          </a:rPr>
                          <m:t>sw</m:t>
                        </m:r>
                      </m:sub>
                      <m:sup>
                        <m:r>
                          <a:rPr lang="en-US" sz="3200" b="0" i="1" smtClean="0">
                            <a:solidFill>
                              <a:srgbClr val="FFC000"/>
                            </a:solidFill>
                            <a:latin typeface="Cambria Math" panose="02040503050406030204" pitchFamily="18" charset="0"/>
                          </a:rPr>
                          <m:t>2</m:t>
                        </m:r>
                      </m:sup>
                    </m:sSubSup>
                  </m:oMath>
                </a14:m>
                <a:r>
                  <a:rPr lang="en-US" sz="3200" dirty="0">
                    <a:solidFill>
                      <a:srgbClr val="FFC000"/>
                    </a:solidFill>
                  </a:rPr>
                  <a:t>     should be     </a:t>
                </a:r>
                <a14:m>
                  <m:oMath xmlns:m="http://schemas.openxmlformats.org/officeDocument/2006/math">
                    <m:sSub>
                      <m:sSubPr>
                        <m:ctrlPr>
                          <a:rPr lang="en-US" sz="3200" i="1">
                            <a:solidFill>
                              <a:srgbClr val="FFC000"/>
                            </a:solidFill>
                            <a:latin typeface="Cambria Math" panose="02040503050406030204" pitchFamily="18" charset="0"/>
                          </a:rPr>
                        </m:ctrlPr>
                      </m:sSubPr>
                      <m:e>
                        <m:r>
                          <a:rPr lang="en-US" sz="3200" i="1">
                            <a:solidFill>
                              <a:srgbClr val="FFC000"/>
                            </a:solidFill>
                            <a:latin typeface="Cambria Math" panose="02040503050406030204" pitchFamily="18" charset="0"/>
                          </a:rPr>
                          <m:t>𝑃</m:t>
                        </m:r>
                      </m:e>
                      <m:sub>
                        <m:r>
                          <m:rPr>
                            <m:sty m:val="p"/>
                          </m:rPr>
                          <a:rPr lang="en-US" sz="3200">
                            <a:solidFill>
                              <a:srgbClr val="FFC000"/>
                            </a:solidFill>
                            <a:latin typeface="Cambria Math" panose="02040503050406030204" pitchFamily="18" charset="0"/>
                          </a:rPr>
                          <m:t>dyn</m:t>
                        </m:r>
                      </m:sub>
                    </m:sSub>
                    <m:r>
                      <a:rPr lang="en-US" sz="3200" i="1">
                        <a:solidFill>
                          <a:srgbClr val="FFC000"/>
                        </a:solidFill>
                        <a:latin typeface="Cambria Math" panose="02040503050406030204" pitchFamily="18" charset="0"/>
                      </a:rPr>
                      <m:t>=</m:t>
                    </m:r>
                    <m:sSub>
                      <m:sSubPr>
                        <m:ctrlPr>
                          <a:rPr lang="en-US" sz="3200" i="1" smtClean="0">
                            <a:solidFill>
                              <a:srgbClr val="00B050"/>
                            </a:solidFill>
                            <a:latin typeface="Cambria Math" panose="02040503050406030204" pitchFamily="18" charset="0"/>
                          </a:rPr>
                        </m:ctrlPr>
                      </m:sSubPr>
                      <m:e>
                        <m:r>
                          <m:rPr>
                            <m:sty m:val="p"/>
                          </m:rPr>
                          <a:rPr lang="en-US" sz="3200" b="0" i="0" smtClean="0">
                            <a:solidFill>
                              <a:srgbClr val="00B050"/>
                            </a:solidFill>
                            <a:latin typeface="Cambria Math" panose="02040503050406030204" pitchFamily="18" charset="0"/>
                          </a:rPr>
                          <m:t>Sp</m:t>
                        </m:r>
                      </m:e>
                      <m:sub>
                        <m:r>
                          <m:rPr>
                            <m:sty m:val="p"/>
                          </m:rPr>
                          <a:rPr lang="en-US" sz="3200" b="0" i="0" smtClean="0">
                            <a:solidFill>
                              <a:srgbClr val="00B050"/>
                            </a:solidFill>
                            <a:latin typeface="Cambria Math" panose="02040503050406030204" pitchFamily="18" charset="0"/>
                          </a:rPr>
                          <m:t>sw</m:t>
                        </m:r>
                      </m:sub>
                    </m:sSub>
                    <m:sSub>
                      <m:sSubPr>
                        <m:ctrlPr>
                          <a:rPr lang="en-US" sz="3200" i="1">
                            <a:solidFill>
                              <a:srgbClr val="FFC000"/>
                            </a:solidFill>
                            <a:latin typeface="Cambria Math" panose="02040503050406030204" pitchFamily="18" charset="0"/>
                          </a:rPr>
                        </m:ctrlPr>
                      </m:sSubPr>
                      <m:e>
                        <m:r>
                          <a:rPr lang="en-US" sz="3200" i="1">
                            <a:solidFill>
                              <a:srgbClr val="FFC000"/>
                            </a:solidFill>
                            <a:latin typeface="Cambria Math" panose="02040503050406030204" pitchFamily="18" charset="0"/>
                          </a:rPr>
                          <m:t>𝑚</m:t>
                        </m:r>
                      </m:e>
                      <m:sub>
                        <m:r>
                          <a:rPr lang="en-US" sz="3200" i="1">
                            <a:solidFill>
                              <a:srgbClr val="FFC000"/>
                            </a:solidFill>
                            <a:latin typeface="Cambria Math" panose="02040503050406030204" pitchFamily="18" charset="0"/>
                          </a:rPr>
                          <m:t>𝑖</m:t>
                        </m:r>
                      </m:sub>
                    </m:sSub>
                    <m:sSub>
                      <m:sSubPr>
                        <m:ctrlPr>
                          <a:rPr lang="en-US" sz="3200" i="1">
                            <a:solidFill>
                              <a:srgbClr val="FFC000"/>
                            </a:solidFill>
                            <a:latin typeface="Cambria Math" panose="02040503050406030204" pitchFamily="18" charset="0"/>
                          </a:rPr>
                        </m:ctrlPr>
                      </m:sSubPr>
                      <m:e>
                        <m:r>
                          <a:rPr lang="en-US" sz="3200" i="1">
                            <a:solidFill>
                              <a:srgbClr val="FFC000"/>
                            </a:solidFill>
                            <a:latin typeface="Cambria Math" panose="02040503050406030204" pitchFamily="18" charset="0"/>
                          </a:rPr>
                          <m:t>𝑛</m:t>
                        </m:r>
                      </m:e>
                      <m:sub>
                        <m:r>
                          <m:rPr>
                            <m:sty m:val="p"/>
                          </m:rPr>
                          <a:rPr lang="en-US" sz="3200">
                            <a:solidFill>
                              <a:srgbClr val="FFC000"/>
                            </a:solidFill>
                            <a:latin typeface="Cambria Math" panose="02040503050406030204" pitchFamily="18" charset="0"/>
                          </a:rPr>
                          <m:t>sw</m:t>
                        </m:r>
                      </m:sub>
                    </m:sSub>
                    <m:sSubSup>
                      <m:sSubSupPr>
                        <m:ctrlPr>
                          <a:rPr lang="en-US" sz="3200" i="1">
                            <a:solidFill>
                              <a:srgbClr val="FFC000"/>
                            </a:solidFill>
                            <a:latin typeface="Cambria Math" panose="02040503050406030204" pitchFamily="18" charset="0"/>
                          </a:rPr>
                        </m:ctrlPr>
                      </m:sSubSupPr>
                      <m:e>
                        <m:r>
                          <a:rPr lang="en-US" sz="3200" b="1" i="1">
                            <a:solidFill>
                              <a:srgbClr val="FFC000"/>
                            </a:solidFill>
                            <a:latin typeface="Cambria Math" panose="02040503050406030204" pitchFamily="18" charset="0"/>
                          </a:rPr>
                          <m:t>𝒖</m:t>
                        </m:r>
                      </m:e>
                      <m:sub>
                        <m:r>
                          <m:rPr>
                            <m:sty m:val="p"/>
                          </m:rPr>
                          <a:rPr lang="en-US" sz="3200">
                            <a:solidFill>
                              <a:srgbClr val="FFC000"/>
                            </a:solidFill>
                            <a:latin typeface="Cambria Math" panose="02040503050406030204" pitchFamily="18" charset="0"/>
                          </a:rPr>
                          <m:t>sw</m:t>
                        </m:r>
                      </m:sub>
                      <m:sup>
                        <m:r>
                          <a:rPr lang="en-US" sz="3200" i="1">
                            <a:solidFill>
                              <a:srgbClr val="FFC000"/>
                            </a:solidFill>
                            <a:latin typeface="Cambria Math" panose="02040503050406030204" pitchFamily="18" charset="0"/>
                          </a:rPr>
                          <m:t>2</m:t>
                        </m:r>
                      </m:sup>
                    </m:sSubSup>
                  </m:oMath>
                </a14:m>
                <a:r>
                  <a:rPr lang="en-US" sz="3200" dirty="0">
                    <a:solidFill>
                      <a:srgbClr val="FFC000"/>
                    </a:solidFill>
                  </a:rPr>
                  <a:t>   </a:t>
                </a:r>
              </a:p>
            </p:txBody>
          </p:sp>
        </mc:Choice>
        <mc:Fallback xmlns="">
          <p:sp>
            <p:nvSpPr>
              <p:cNvPr id="10" name="TextBox 9">
                <a:extLst>
                  <a:ext uri="{FF2B5EF4-FFF2-40B4-BE49-F238E27FC236}">
                    <a16:creationId xmlns:a16="http://schemas.microsoft.com/office/drawing/2014/main" id="{77034049-B3DD-9F52-BD84-8497FD11B0EF}"/>
                  </a:ext>
                </a:extLst>
              </p:cNvPr>
              <p:cNvSpPr txBox="1">
                <a:spLocks noRot="1" noChangeAspect="1" noMove="1" noResize="1" noEditPoints="1" noAdjustHandles="1" noChangeArrowheads="1" noChangeShapeType="1" noTextEdit="1"/>
              </p:cNvSpPr>
              <p:nvPr/>
            </p:nvSpPr>
            <p:spPr>
              <a:xfrm>
                <a:off x="1091380" y="5848100"/>
                <a:ext cx="10415095" cy="639983"/>
              </a:xfrm>
              <a:prstGeom prst="rect">
                <a:avLst/>
              </a:prstGeom>
              <a:blipFill>
                <a:blip r:embed="rId3"/>
                <a:stretch>
                  <a:fillRect l="-365" t="-9804" b="-23529"/>
                </a:stretch>
              </a:blipFill>
            </p:spPr>
            <p:txBody>
              <a:bodyPr/>
              <a:lstStyle/>
              <a:p>
                <a:r>
                  <a:rPr lang="en-US">
                    <a:noFill/>
                  </a:rPr>
                  <a:t> </a:t>
                </a:r>
              </a:p>
            </p:txBody>
          </p:sp>
        </mc:Fallback>
      </mc:AlternateContent>
    </p:spTree>
    <p:extLst>
      <p:ext uri="{BB962C8B-B14F-4D97-AF65-F5344CB8AC3E}">
        <p14:creationId xmlns:p14="http://schemas.microsoft.com/office/powerpoint/2010/main" val="147460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16BC188-8C1A-096C-3BF7-E8F9CBC6083E}"/>
                  </a:ext>
                </a:extLst>
              </p:cNvPr>
              <p:cNvSpPr txBox="1"/>
              <p:nvPr/>
            </p:nvSpPr>
            <p:spPr>
              <a:xfrm>
                <a:off x="0" y="14754"/>
                <a:ext cx="12192000" cy="584775"/>
              </a:xfrm>
              <a:prstGeom prst="rect">
                <a:avLst/>
              </a:prstGeom>
              <a:noFill/>
            </p:spPr>
            <p:txBody>
              <a:bodyPr wrap="square" rtlCol="0">
                <a:spAutoFit/>
              </a:bodyPr>
              <a:lstStyle/>
              <a:p>
                <a:pPr algn="ctr"/>
                <a:r>
                  <a:rPr lang="en-US" sz="3200" dirty="0">
                    <a:solidFill>
                      <a:srgbClr val="FFC000"/>
                    </a:solidFill>
                  </a:rPr>
                  <a:t>Today, the </a:t>
                </a:r>
                <a14:m>
                  <m:oMath xmlns:m="http://schemas.openxmlformats.org/officeDocument/2006/math">
                    <m:r>
                      <m:rPr>
                        <m:sty m:val="p"/>
                      </m:rPr>
                      <a:rPr lang="en-US" sz="3200" b="0" i="0" smtClean="0">
                        <a:solidFill>
                          <a:srgbClr val="FFC000"/>
                        </a:solidFill>
                        <a:latin typeface="Cambria Math" panose="02040503050406030204" pitchFamily="18" charset="0"/>
                      </a:rPr>
                      <m:t>Sp</m:t>
                    </m:r>
                    <m:r>
                      <a:rPr lang="en-US" sz="3200" b="0" i="1" smtClean="0">
                        <a:solidFill>
                          <a:srgbClr val="FFC000"/>
                        </a:solidFill>
                        <a:latin typeface="Cambria Math" panose="02040503050406030204" pitchFamily="18" charset="0"/>
                      </a:rPr>
                      <m:t>=1 </m:t>
                    </m:r>
                  </m:oMath>
                </a14:m>
                <a:r>
                  <a:rPr lang="en-US" sz="3200" dirty="0">
                    <a:solidFill>
                      <a:srgbClr val="FFC000"/>
                    </a:solidFill>
                  </a:rPr>
                  <a:t>fallacy has begun to spread outside of astronomy</a:t>
                </a:r>
              </a:p>
            </p:txBody>
          </p:sp>
        </mc:Choice>
        <mc:Fallback xmlns="">
          <p:sp>
            <p:nvSpPr>
              <p:cNvPr id="2" name="TextBox 1">
                <a:extLst>
                  <a:ext uri="{FF2B5EF4-FFF2-40B4-BE49-F238E27FC236}">
                    <a16:creationId xmlns:a16="http://schemas.microsoft.com/office/drawing/2014/main" id="{116BC188-8C1A-096C-3BF7-E8F9CBC6083E}"/>
                  </a:ext>
                </a:extLst>
              </p:cNvPr>
              <p:cNvSpPr txBox="1">
                <a:spLocks noRot="1" noChangeAspect="1" noMove="1" noResize="1" noEditPoints="1" noAdjustHandles="1" noChangeArrowheads="1" noChangeShapeType="1" noTextEdit="1"/>
              </p:cNvSpPr>
              <p:nvPr/>
            </p:nvSpPr>
            <p:spPr>
              <a:xfrm>
                <a:off x="0" y="14754"/>
                <a:ext cx="12192000" cy="584775"/>
              </a:xfrm>
              <a:prstGeom prst="rect">
                <a:avLst/>
              </a:prstGeom>
              <a:blipFill>
                <a:blip r:embed="rId2"/>
                <a:stretch>
                  <a:fillRect t="-10417" b="-2916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9878609-54A6-6AAE-C87C-1BABFCB9A327}"/>
              </a:ext>
            </a:extLst>
          </p:cNvPr>
          <p:cNvSpPr txBox="1"/>
          <p:nvPr/>
        </p:nvSpPr>
        <p:spPr>
          <a:xfrm>
            <a:off x="-24583" y="683354"/>
            <a:ext cx="12192000" cy="584775"/>
          </a:xfrm>
          <a:prstGeom prst="rect">
            <a:avLst/>
          </a:prstGeom>
          <a:noFill/>
        </p:spPr>
        <p:txBody>
          <a:bodyPr wrap="square" rtlCol="0">
            <a:spAutoFit/>
          </a:bodyPr>
          <a:lstStyle/>
          <a:p>
            <a:pPr algn="ctr"/>
            <a:r>
              <a:rPr lang="en-US" sz="3200" dirty="0">
                <a:solidFill>
                  <a:srgbClr val="FFC000"/>
                </a:solidFill>
              </a:rPr>
              <a:t>The </a:t>
            </a:r>
            <a:r>
              <a:rPr lang="en-US" sz="3200" i="1" dirty="0">
                <a:solidFill>
                  <a:srgbClr val="FFC000"/>
                </a:solidFill>
              </a:rPr>
              <a:t>Wikipedia</a:t>
            </a:r>
            <a:r>
              <a:rPr lang="en-US" sz="3200" dirty="0">
                <a:solidFill>
                  <a:srgbClr val="FFC000"/>
                </a:solidFill>
              </a:rPr>
              <a:t> page for “Ram pressure” erroneously states:</a:t>
            </a:r>
          </a:p>
        </p:txBody>
      </p:sp>
      <p:pic>
        <p:nvPicPr>
          <p:cNvPr id="5" name="Picture 4">
            <a:extLst>
              <a:ext uri="{FF2B5EF4-FFF2-40B4-BE49-F238E27FC236}">
                <a16:creationId xmlns:a16="http://schemas.microsoft.com/office/drawing/2014/main" id="{0257C4E2-CA8E-4D60-8EAE-55CF875CB6C5}"/>
              </a:ext>
            </a:extLst>
          </p:cNvPr>
          <p:cNvPicPr>
            <a:picLocks noChangeAspect="1"/>
          </p:cNvPicPr>
          <p:nvPr/>
        </p:nvPicPr>
        <p:blipFill>
          <a:blip r:embed="rId3"/>
          <a:stretch>
            <a:fillRect/>
          </a:stretch>
        </p:blipFill>
        <p:spPr>
          <a:xfrm>
            <a:off x="4431891" y="1381449"/>
            <a:ext cx="2717389" cy="741106"/>
          </a:xfrm>
          <a:prstGeom prst="rect">
            <a:avLst/>
          </a:prstGeom>
        </p:spPr>
      </p:pic>
      <p:sp>
        <p:nvSpPr>
          <p:cNvPr id="6" name="TextBox 5">
            <a:extLst>
              <a:ext uri="{FF2B5EF4-FFF2-40B4-BE49-F238E27FC236}">
                <a16:creationId xmlns:a16="http://schemas.microsoft.com/office/drawing/2014/main" id="{93777239-FBF1-6C0E-61AC-AAEAC2B31069}"/>
              </a:ext>
            </a:extLst>
          </p:cNvPr>
          <p:cNvSpPr txBox="1"/>
          <p:nvPr/>
        </p:nvSpPr>
        <p:spPr>
          <a:xfrm>
            <a:off x="-24583" y="2275212"/>
            <a:ext cx="12192000" cy="584775"/>
          </a:xfrm>
          <a:prstGeom prst="rect">
            <a:avLst/>
          </a:prstGeom>
          <a:noFill/>
        </p:spPr>
        <p:txBody>
          <a:bodyPr wrap="square" rtlCol="0">
            <a:spAutoFit/>
          </a:bodyPr>
          <a:lstStyle/>
          <a:p>
            <a:pPr algn="ctr"/>
            <a:r>
              <a:rPr lang="en-US" sz="3200" dirty="0">
                <a:solidFill>
                  <a:srgbClr val="FFC000"/>
                </a:solidFill>
              </a:rPr>
              <a:t>But then its 1</a:t>
            </a:r>
            <a:r>
              <a:rPr lang="en-US" sz="3200" baseline="30000" dirty="0">
                <a:solidFill>
                  <a:srgbClr val="FFC000"/>
                </a:solidFill>
              </a:rPr>
              <a:t>st</a:t>
            </a:r>
            <a:r>
              <a:rPr lang="en-US" sz="3200" dirty="0">
                <a:solidFill>
                  <a:srgbClr val="FFC000"/>
                </a:solidFill>
              </a:rPr>
              <a:t> example, for sea level ram air pressure, correctly states:</a:t>
            </a:r>
          </a:p>
        </p:txBody>
      </p:sp>
      <p:pic>
        <p:nvPicPr>
          <p:cNvPr id="8" name="Picture 7">
            <a:extLst>
              <a:ext uri="{FF2B5EF4-FFF2-40B4-BE49-F238E27FC236}">
                <a16:creationId xmlns:a16="http://schemas.microsoft.com/office/drawing/2014/main" id="{8742AA84-ACB5-8977-481A-D3D2AC3E024E}"/>
              </a:ext>
            </a:extLst>
          </p:cNvPr>
          <p:cNvPicPr>
            <a:picLocks noChangeAspect="1"/>
          </p:cNvPicPr>
          <p:nvPr/>
        </p:nvPicPr>
        <p:blipFill>
          <a:blip r:embed="rId4"/>
          <a:stretch>
            <a:fillRect/>
          </a:stretch>
        </p:blipFill>
        <p:spPr>
          <a:xfrm>
            <a:off x="4222399" y="2983151"/>
            <a:ext cx="3136372" cy="715911"/>
          </a:xfrm>
          <a:prstGeom prst="rect">
            <a:avLst/>
          </a:prstGeom>
        </p:spPr>
      </p:pic>
      <p:sp>
        <p:nvSpPr>
          <p:cNvPr id="9" name="TextBox 8">
            <a:extLst>
              <a:ext uri="{FF2B5EF4-FFF2-40B4-BE49-F238E27FC236}">
                <a16:creationId xmlns:a16="http://schemas.microsoft.com/office/drawing/2014/main" id="{CF7208DE-450F-8437-78C9-BEB2941EB9B3}"/>
              </a:ext>
            </a:extLst>
          </p:cNvPr>
          <p:cNvSpPr txBox="1"/>
          <p:nvPr/>
        </p:nvSpPr>
        <p:spPr>
          <a:xfrm>
            <a:off x="19668" y="4016484"/>
            <a:ext cx="12192000" cy="1077218"/>
          </a:xfrm>
          <a:prstGeom prst="rect">
            <a:avLst/>
          </a:prstGeom>
          <a:noFill/>
        </p:spPr>
        <p:txBody>
          <a:bodyPr wrap="square" rtlCol="0">
            <a:spAutoFit/>
          </a:bodyPr>
          <a:lstStyle/>
          <a:p>
            <a:pPr algn="ctr"/>
            <a:r>
              <a:rPr lang="en-US" sz="3200" dirty="0">
                <a:solidFill>
                  <a:srgbClr val="FFC000"/>
                </a:solidFill>
              </a:rPr>
              <a:t>Fortunately, the </a:t>
            </a:r>
            <a:r>
              <a:rPr lang="en-US" sz="3200" i="1" dirty="0">
                <a:solidFill>
                  <a:srgbClr val="FFC000"/>
                </a:solidFill>
              </a:rPr>
              <a:t>Wikipedia</a:t>
            </a:r>
            <a:r>
              <a:rPr lang="en-US" sz="3200" dirty="0">
                <a:solidFill>
                  <a:srgbClr val="FFC000"/>
                </a:solidFill>
              </a:rPr>
              <a:t> pages for </a:t>
            </a:r>
          </a:p>
          <a:p>
            <a:pPr algn="ctr"/>
            <a:r>
              <a:rPr lang="en-US" sz="3200" dirty="0">
                <a:solidFill>
                  <a:srgbClr val="FFC000"/>
                </a:solidFill>
              </a:rPr>
              <a:t>“Dynamic pressure” and “Impact pressure” correctly state:</a:t>
            </a:r>
          </a:p>
        </p:txBody>
      </p:sp>
      <p:pic>
        <p:nvPicPr>
          <p:cNvPr id="11" name="Picture 10">
            <a:extLst>
              <a:ext uri="{FF2B5EF4-FFF2-40B4-BE49-F238E27FC236}">
                <a16:creationId xmlns:a16="http://schemas.microsoft.com/office/drawing/2014/main" id="{9097A8D8-8EA7-1286-DC84-04AE8A935E29}"/>
              </a:ext>
            </a:extLst>
          </p:cNvPr>
          <p:cNvPicPr>
            <a:picLocks noChangeAspect="1"/>
          </p:cNvPicPr>
          <p:nvPr/>
        </p:nvPicPr>
        <p:blipFill>
          <a:blip r:embed="rId5"/>
          <a:stretch>
            <a:fillRect/>
          </a:stretch>
        </p:blipFill>
        <p:spPr>
          <a:xfrm>
            <a:off x="2050026" y="5263644"/>
            <a:ext cx="2151830" cy="1242606"/>
          </a:xfrm>
          <a:prstGeom prst="rect">
            <a:avLst/>
          </a:prstGeom>
        </p:spPr>
      </p:pic>
      <p:pic>
        <p:nvPicPr>
          <p:cNvPr id="13" name="Picture 12">
            <a:extLst>
              <a:ext uri="{FF2B5EF4-FFF2-40B4-BE49-F238E27FC236}">
                <a16:creationId xmlns:a16="http://schemas.microsoft.com/office/drawing/2014/main" id="{B38D70B9-8E91-7467-24BB-7B55BF787A96}"/>
              </a:ext>
            </a:extLst>
          </p:cNvPr>
          <p:cNvPicPr>
            <a:picLocks noChangeAspect="1"/>
          </p:cNvPicPr>
          <p:nvPr/>
        </p:nvPicPr>
        <p:blipFill>
          <a:blip r:embed="rId6"/>
          <a:stretch>
            <a:fillRect/>
          </a:stretch>
        </p:blipFill>
        <p:spPr>
          <a:xfrm>
            <a:off x="6176596" y="5263644"/>
            <a:ext cx="4188043" cy="1242606"/>
          </a:xfrm>
          <a:prstGeom prst="rect">
            <a:avLst/>
          </a:prstGeom>
        </p:spPr>
      </p:pic>
      <p:sp>
        <p:nvSpPr>
          <p:cNvPr id="14" name="TextBox 13">
            <a:extLst>
              <a:ext uri="{FF2B5EF4-FFF2-40B4-BE49-F238E27FC236}">
                <a16:creationId xmlns:a16="http://schemas.microsoft.com/office/drawing/2014/main" id="{AF02FBEF-8A30-A914-E5B8-A7B1C7B36244}"/>
              </a:ext>
            </a:extLst>
          </p:cNvPr>
          <p:cNvSpPr txBox="1"/>
          <p:nvPr/>
        </p:nvSpPr>
        <p:spPr>
          <a:xfrm>
            <a:off x="4730282" y="5592559"/>
            <a:ext cx="814647" cy="584775"/>
          </a:xfrm>
          <a:prstGeom prst="rect">
            <a:avLst/>
          </a:prstGeom>
          <a:noFill/>
        </p:spPr>
        <p:txBody>
          <a:bodyPr wrap="none" rtlCol="0">
            <a:spAutoFit/>
          </a:bodyPr>
          <a:lstStyle/>
          <a:p>
            <a:r>
              <a:rPr lang="en-US" sz="3200" dirty="0">
                <a:solidFill>
                  <a:srgbClr val="FFC000"/>
                </a:solidFill>
              </a:rPr>
              <a:t>and</a:t>
            </a:r>
          </a:p>
        </p:txBody>
      </p:sp>
    </p:spTree>
    <p:extLst>
      <p:ext uri="{BB962C8B-B14F-4D97-AF65-F5344CB8AC3E}">
        <p14:creationId xmlns:p14="http://schemas.microsoft.com/office/powerpoint/2010/main" val="29540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D4C53C-1B61-BD0D-D7B4-3FD20EC35174}"/>
              </a:ext>
            </a:extLst>
          </p:cNvPr>
          <p:cNvPicPr>
            <a:picLocks noChangeAspect="1"/>
          </p:cNvPicPr>
          <p:nvPr/>
        </p:nvPicPr>
        <p:blipFill>
          <a:blip r:embed="rId2"/>
          <a:stretch>
            <a:fillRect/>
          </a:stretch>
        </p:blipFill>
        <p:spPr>
          <a:xfrm>
            <a:off x="302110" y="195177"/>
            <a:ext cx="6840555" cy="6420890"/>
          </a:xfrm>
          <a:prstGeom prst="rect">
            <a:avLst/>
          </a:prstGeom>
        </p:spPr>
      </p:pic>
      <p:sp>
        <p:nvSpPr>
          <p:cNvPr id="5" name="TextBox 4">
            <a:extLst>
              <a:ext uri="{FF2B5EF4-FFF2-40B4-BE49-F238E27FC236}">
                <a16:creationId xmlns:a16="http://schemas.microsoft.com/office/drawing/2014/main" id="{E52A7768-B900-81FA-67AE-FF468F8E114A}"/>
              </a:ext>
            </a:extLst>
          </p:cNvPr>
          <p:cNvSpPr txBox="1"/>
          <p:nvPr/>
        </p:nvSpPr>
        <p:spPr>
          <a:xfrm>
            <a:off x="3205434" y="1625051"/>
            <a:ext cx="1268809" cy="461665"/>
          </a:xfrm>
          <a:prstGeom prst="rect">
            <a:avLst/>
          </a:prstGeom>
          <a:solidFill>
            <a:schemeClr val="tx1"/>
          </a:solidFill>
        </p:spPr>
        <p:txBody>
          <a:bodyPr wrap="none" rtlCol="0">
            <a:spAutoFit/>
          </a:bodyPr>
          <a:lstStyle/>
          <a:p>
            <a:r>
              <a:rPr lang="en-US" sz="2400" dirty="0">
                <a:solidFill>
                  <a:srgbClr val="FFC000"/>
                </a:solidFill>
              </a:rPr>
              <a:t>diatomic</a:t>
            </a:r>
          </a:p>
        </p:txBody>
      </p:sp>
      <p:sp>
        <p:nvSpPr>
          <p:cNvPr id="6" name="TextBox 5">
            <a:extLst>
              <a:ext uri="{FF2B5EF4-FFF2-40B4-BE49-F238E27FC236}">
                <a16:creationId xmlns:a16="http://schemas.microsoft.com/office/drawing/2014/main" id="{B8DD7DA5-A973-4495-C853-28FAF9A106B6}"/>
              </a:ext>
            </a:extLst>
          </p:cNvPr>
          <p:cNvSpPr txBox="1"/>
          <p:nvPr/>
        </p:nvSpPr>
        <p:spPr>
          <a:xfrm>
            <a:off x="4474243" y="2450836"/>
            <a:ext cx="1605439" cy="461665"/>
          </a:xfrm>
          <a:prstGeom prst="rect">
            <a:avLst/>
          </a:prstGeom>
          <a:solidFill>
            <a:schemeClr val="tx1"/>
          </a:solidFill>
        </p:spPr>
        <p:txBody>
          <a:bodyPr wrap="none" rtlCol="0">
            <a:spAutoFit/>
          </a:bodyPr>
          <a:lstStyle/>
          <a:p>
            <a:r>
              <a:rPr lang="en-US" sz="2400" dirty="0">
                <a:solidFill>
                  <a:srgbClr val="FFC000"/>
                </a:solidFill>
              </a:rPr>
              <a:t>monatomic</a:t>
            </a:r>
          </a:p>
        </p:txBody>
      </p:sp>
      <p:sp>
        <p:nvSpPr>
          <p:cNvPr id="2" name="TextBox 1">
            <a:extLst>
              <a:ext uri="{FF2B5EF4-FFF2-40B4-BE49-F238E27FC236}">
                <a16:creationId xmlns:a16="http://schemas.microsoft.com/office/drawing/2014/main" id="{D0625695-3172-915F-BD5E-D635C27AC6A6}"/>
              </a:ext>
            </a:extLst>
          </p:cNvPr>
          <p:cNvSpPr txBox="1"/>
          <p:nvPr/>
        </p:nvSpPr>
        <p:spPr>
          <a:xfrm>
            <a:off x="7142665" y="4117578"/>
            <a:ext cx="3448957" cy="1077218"/>
          </a:xfrm>
          <a:prstGeom prst="rect">
            <a:avLst/>
          </a:prstGeom>
          <a:noFill/>
        </p:spPr>
        <p:txBody>
          <a:bodyPr wrap="none" rtlCol="0">
            <a:spAutoFit/>
          </a:bodyPr>
          <a:lstStyle/>
          <a:p>
            <a:r>
              <a:rPr lang="en-US" sz="3200" dirty="0">
                <a:solidFill>
                  <a:srgbClr val="FFC000"/>
                </a:solidFill>
              </a:rPr>
              <a:t>What’s a factor of 2</a:t>
            </a:r>
          </a:p>
          <a:p>
            <a:r>
              <a:rPr lang="en-US" sz="3200" dirty="0">
                <a:solidFill>
                  <a:srgbClr val="FFC000"/>
                </a:solidFill>
              </a:rPr>
              <a:t>among friends?</a:t>
            </a:r>
          </a:p>
        </p:txBody>
      </p:sp>
      <p:sp>
        <p:nvSpPr>
          <p:cNvPr id="3" name="TextBox 2">
            <a:extLst>
              <a:ext uri="{FF2B5EF4-FFF2-40B4-BE49-F238E27FC236}">
                <a16:creationId xmlns:a16="http://schemas.microsoft.com/office/drawing/2014/main" id="{44CF20EF-6110-D31F-4F98-6C9B8C9BBA70}"/>
              </a:ext>
            </a:extLst>
          </p:cNvPr>
          <p:cNvSpPr txBox="1"/>
          <p:nvPr/>
        </p:nvSpPr>
        <p:spPr>
          <a:xfrm>
            <a:off x="7142665" y="2066814"/>
            <a:ext cx="4275520" cy="1569660"/>
          </a:xfrm>
          <a:prstGeom prst="rect">
            <a:avLst/>
          </a:prstGeom>
          <a:noFill/>
        </p:spPr>
        <p:txBody>
          <a:bodyPr wrap="square" rtlCol="0">
            <a:spAutoFit/>
          </a:bodyPr>
          <a:lstStyle/>
          <a:p>
            <a:r>
              <a:rPr lang="en-US" sz="3200" dirty="0">
                <a:solidFill>
                  <a:srgbClr val="FFC000"/>
                </a:solidFill>
              </a:rPr>
              <a:t>Why </a:t>
            </a:r>
            <a:r>
              <a:rPr lang="en-US" sz="3200" i="1" dirty="0">
                <a:solidFill>
                  <a:srgbClr val="FFC000"/>
                </a:solidFill>
              </a:rPr>
              <a:t>do</a:t>
            </a:r>
            <a:r>
              <a:rPr lang="en-US" sz="3200" dirty="0">
                <a:solidFill>
                  <a:srgbClr val="FFC000"/>
                </a:solidFill>
              </a:rPr>
              <a:t> we need to treat ram pressure with precision?</a:t>
            </a:r>
          </a:p>
        </p:txBody>
      </p:sp>
      <p:cxnSp>
        <p:nvCxnSpPr>
          <p:cNvPr id="8" name="Straight Connector 7">
            <a:extLst>
              <a:ext uri="{FF2B5EF4-FFF2-40B4-BE49-F238E27FC236}">
                <a16:creationId xmlns:a16="http://schemas.microsoft.com/office/drawing/2014/main" id="{AF6878EA-CC0E-7164-8189-EE05747F57A2}"/>
              </a:ext>
            </a:extLst>
          </p:cNvPr>
          <p:cNvCxnSpPr>
            <a:cxnSpLocks/>
          </p:cNvCxnSpPr>
          <p:nvPr/>
        </p:nvCxnSpPr>
        <p:spPr>
          <a:xfrm>
            <a:off x="1529255" y="835572"/>
            <a:ext cx="5423338" cy="0"/>
          </a:xfrm>
          <a:prstGeom prst="line">
            <a:avLst/>
          </a:prstGeom>
          <a:ln w="22225">
            <a:solidFill>
              <a:srgbClr val="FFC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26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4CA79B-1C87-687B-E136-9B9A20BB5E4B}"/>
              </a:ext>
            </a:extLst>
          </p:cNvPr>
          <p:cNvPicPr>
            <a:picLocks noChangeAspect="1"/>
          </p:cNvPicPr>
          <p:nvPr/>
        </p:nvPicPr>
        <p:blipFill>
          <a:blip r:embed="rId2"/>
          <a:stretch>
            <a:fillRect/>
          </a:stretch>
        </p:blipFill>
        <p:spPr>
          <a:xfrm>
            <a:off x="-22154" y="-44512"/>
            <a:ext cx="10352216" cy="2631332"/>
          </a:xfrm>
          <a:prstGeom prst="rect">
            <a:avLst/>
          </a:prstGeom>
        </p:spPr>
      </p:pic>
      <p:pic>
        <p:nvPicPr>
          <p:cNvPr id="11" name="Picture 10">
            <a:extLst>
              <a:ext uri="{FF2B5EF4-FFF2-40B4-BE49-F238E27FC236}">
                <a16:creationId xmlns:a16="http://schemas.microsoft.com/office/drawing/2014/main" id="{895EF6DC-85C7-35C4-EB9B-97FD158A42BD}"/>
              </a:ext>
            </a:extLst>
          </p:cNvPr>
          <p:cNvPicPr>
            <a:picLocks noChangeAspect="1"/>
          </p:cNvPicPr>
          <p:nvPr/>
        </p:nvPicPr>
        <p:blipFill>
          <a:blip r:embed="rId3"/>
          <a:stretch>
            <a:fillRect/>
          </a:stretch>
        </p:blipFill>
        <p:spPr>
          <a:xfrm>
            <a:off x="510284" y="380212"/>
            <a:ext cx="10363786" cy="2236854"/>
          </a:xfrm>
          <a:prstGeom prst="rect">
            <a:avLst/>
          </a:prstGeom>
        </p:spPr>
      </p:pic>
      <p:pic>
        <p:nvPicPr>
          <p:cNvPr id="7" name="Picture 6">
            <a:extLst>
              <a:ext uri="{FF2B5EF4-FFF2-40B4-BE49-F238E27FC236}">
                <a16:creationId xmlns:a16="http://schemas.microsoft.com/office/drawing/2014/main" id="{BB84E10B-71B3-E00C-EE1A-A47780580245}"/>
              </a:ext>
            </a:extLst>
          </p:cNvPr>
          <p:cNvPicPr>
            <a:picLocks noChangeAspect="1"/>
          </p:cNvPicPr>
          <p:nvPr/>
        </p:nvPicPr>
        <p:blipFill>
          <a:blip r:embed="rId4"/>
          <a:stretch>
            <a:fillRect/>
          </a:stretch>
        </p:blipFill>
        <p:spPr>
          <a:xfrm>
            <a:off x="1250231" y="802254"/>
            <a:ext cx="11039555" cy="6055746"/>
          </a:xfrm>
          <a:prstGeom prst="rect">
            <a:avLst/>
          </a:prstGeom>
        </p:spPr>
      </p:pic>
    </p:spTree>
    <p:extLst>
      <p:ext uri="{BB962C8B-B14F-4D97-AF65-F5344CB8AC3E}">
        <p14:creationId xmlns:p14="http://schemas.microsoft.com/office/powerpoint/2010/main" val="38745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Scale>
                                      <p:cBhvr>
                                        <p:cTn id="14"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1"/>
                                        </p:tgtEl>
                                        <p:attrNameLst>
                                          <p:attrName>ppt_x</p:attrName>
                                          <p:attrName>ppt_y</p:attrName>
                                        </p:attrNameLst>
                                      </p:cBhvr>
                                    </p:animMotion>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Scale>
                                      <p:cBhvr>
                                        <p:cTn id="2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
                                        </p:tgtEl>
                                        <p:attrNameLst>
                                          <p:attrName>ppt_x</p:attrName>
                                          <p:attrName>ppt_y</p:attrName>
                                        </p:attrNameLst>
                                      </p:cBhvr>
                                    </p:animMotion>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1000"/>
                                        <p:tgtEl>
                                          <p:spTgt spid="11"/>
                                        </p:tgtEl>
                                      </p:cBhvr>
                                    </p:animEffect>
                                    <p:set>
                                      <p:cBhvr>
                                        <p:cTn id="31" dur="1" fill="hold">
                                          <p:stCondLst>
                                            <p:cond delay="999"/>
                                          </p:stCondLst>
                                        </p:cTn>
                                        <p:tgtEl>
                                          <p:spTgt spid="11"/>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2CC0DE-7647-B9CF-C1BF-7B4898B84051}"/>
              </a:ext>
            </a:extLst>
          </p:cNvPr>
          <p:cNvSpPr txBox="1"/>
          <p:nvPr/>
        </p:nvSpPr>
        <p:spPr>
          <a:xfrm>
            <a:off x="2290119" y="210065"/>
            <a:ext cx="7611762" cy="954107"/>
          </a:xfrm>
          <a:prstGeom prst="rect">
            <a:avLst/>
          </a:prstGeom>
          <a:noFill/>
        </p:spPr>
        <p:txBody>
          <a:bodyPr wrap="square" rtlCol="0">
            <a:spAutoFit/>
          </a:bodyPr>
          <a:lstStyle/>
          <a:p>
            <a:pPr algn="ctr"/>
            <a:r>
              <a:rPr lang="en-US" sz="2800" dirty="0">
                <a:solidFill>
                  <a:schemeClr val="accent4"/>
                </a:solidFill>
              </a:rPr>
              <a:t>During a rocket launch you often hear “Max </a:t>
            </a:r>
            <a:r>
              <a:rPr lang="en-US" sz="2800" i="1" dirty="0">
                <a:solidFill>
                  <a:schemeClr val="accent4"/>
                </a:solidFill>
              </a:rPr>
              <a:t>Q</a:t>
            </a:r>
            <a:r>
              <a:rPr lang="en-US" sz="2800" dirty="0">
                <a:solidFill>
                  <a:schemeClr val="accent4"/>
                </a:solidFill>
              </a:rPr>
              <a:t>” followed by “Go at throttle up” </a:t>
            </a:r>
          </a:p>
        </p:txBody>
      </p:sp>
      <p:pic>
        <p:nvPicPr>
          <p:cNvPr id="6" name="Picture 5">
            <a:extLst>
              <a:ext uri="{FF2B5EF4-FFF2-40B4-BE49-F238E27FC236}">
                <a16:creationId xmlns:a16="http://schemas.microsoft.com/office/drawing/2014/main" id="{D59A0182-7E9E-A71A-1943-740D8A036EF8}"/>
              </a:ext>
            </a:extLst>
          </p:cNvPr>
          <p:cNvPicPr>
            <a:picLocks noChangeAspect="1"/>
          </p:cNvPicPr>
          <p:nvPr/>
        </p:nvPicPr>
        <p:blipFill>
          <a:blip r:embed="rId4">
            <a:alphaModFix amt="72000"/>
          </a:blip>
          <a:stretch>
            <a:fillRect/>
          </a:stretch>
        </p:blipFill>
        <p:spPr>
          <a:xfrm>
            <a:off x="2378454" y="1326291"/>
            <a:ext cx="7435090" cy="5855133"/>
          </a:xfrm>
          <a:prstGeom prst="rect">
            <a:avLst/>
          </a:prstGeom>
        </p:spPr>
      </p:pic>
      <p:pic>
        <p:nvPicPr>
          <p:cNvPr id="7" name="Go_at_throttle_up" descr="Go_at_throttle_up">
            <a:hlinkClick r:id="" action="ppaction://media"/>
            <a:extLst>
              <a:ext uri="{FF2B5EF4-FFF2-40B4-BE49-F238E27FC236}">
                <a16:creationId xmlns:a16="http://schemas.microsoft.com/office/drawing/2014/main" id="{E252CDE3-3E83-326F-4439-74789EB8EC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975" y="6015446"/>
            <a:ext cx="812800" cy="812800"/>
          </a:xfrm>
          <a:prstGeom prst="rect">
            <a:avLst/>
          </a:prstGeom>
        </p:spPr>
      </p:pic>
      <p:sp>
        <p:nvSpPr>
          <p:cNvPr id="8" name="Rectangle 7">
            <a:extLst>
              <a:ext uri="{FF2B5EF4-FFF2-40B4-BE49-F238E27FC236}">
                <a16:creationId xmlns:a16="http://schemas.microsoft.com/office/drawing/2014/main" id="{B0130516-8A0B-1932-08B7-0FB0AFE67F4E}"/>
              </a:ext>
            </a:extLst>
          </p:cNvPr>
          <p:cNvSpPr/>
          <p:nvPr/>
        </p:nvSpPr>
        <p:spPr>
          <a:xfrm>
            <a:off x="326571" y="5538651"/>
            <a:ext cx="1963548" cy="1541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06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1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E2C574-F286-C944-BA2D-E57FAD0D409F}"/>
              </a:ext>
            </a:extLst>
          </p:cNvPr>
          <p:cNvPicPr>
            <a:picLocks noChangeAspect="1"/>
          </p:cNvPicPr>
          <p:nvPr/>
        </p:nvPicPr>
        <p:blipFill>
          <a:blip r:embed="rId2"/>
          <a:stretch>
            <a:fillRect/>
          </a:stretch>
        </p:blipFill>
        <p:spPr>
          <a:xfrm>
            <a:off x="951214" y="0"/>
            <a:ext cx="10289574" cy="6858000"/>
          </a:xfrm>
          <a:prstGeom prst="rect">
            <a:avLst/>
          </a:prstGeom>
        </p:spPr>
      </p:pic>
      <p:sp>
        <p:nvSpPr>
          <p:cNvPr id="6" name="TextBox 5">
            <a:extLst>
              <a:ext uri="{FF2B5EF4-FFF2-40B4-BE49-F238E27FC236}">
                <a16:creationId xmlns:a16="http://schemas.microsoft.com/office/drawing/2014/main" id="{DB0BB314-502C-0858-870C-585E69F663BB}"/>
              </a:ext>
            </a:extLst>
          </p:cNvPr>
          <p:cNvSpPr txBox="1"/>
          <p:nvPr/>
        </p:nvSpPr>
        <p:spPr>
          <a:xfrm>
            <a:off x="867099" y="1024755"/>
            <a:ext cx="3140283" cy="1323439"/>
          </a:xfrm>
          <a:prstGeom prst="rect">
            <a:avLst/>
          </a:prstGeom>
          <a:noFill/>
        </p:spPr>
        <p:txBody>
          <a:bodyPr wrap="none" rtlCol="0">
            <a:spAutoFit/>
          </a:bodyPr>
          <a:lstStyle/>
          <a:p>
            <a:pPr algn="ctr"/>
            <a:r>
              <a:rPr lang="en-US" sz="4000" dirty="0">
                <a:solidFill>
                  <a:srgbClr val="FFC000"/>
                </a:solidFill>
              </a:rPr>
              <a:t>This precision </a:t>
            </a:r>
          </a:p>
          <a:p>
            <a:pPr algn="ctr"/>
            <a:r>
              <a:rPr lang="en-US" sz="4000" dirty="0">
                <a:solidFill>
                  <a:srgbClr val="FFC000"/>
                </a:solidFill>
              </a:rPr>
              <a:t>is why.</a:t>
            </a:r>
          </a:p>
        </p:txBody>
      </p:sp>
    </p:spTree>
    <p:extLst>
      <p:ext uri="{BB962C8B-B14F-4D97-AF65-F5344CB8AC3E}">
        <p14:creationId xmlns:p14="http://schemas.microsoft.com/office/powerpoint/2010/main" val="94151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2CC0DE-7647-B9CF-C1BF-7B4898B84051}"/>
              </a:ext>
            </a:extLst>
          </p:cNvPr>
          <p:cNvSpPr txBox="1"/>
          <p:nvPr/>
        </p:nvSpPr>
        <p:spPr>
          <a:xfrm>
            <a:off x="2211740" y="210065"/>
            <a:ext cx="7867135" cy="954107"/>
          </a:xfrm>
          <a:prstGeom prst="rect">
            <a:avLst/>
          </a:prstGeom>
          <a:noFill/>
        </p:spPr>
        <p:txBody>
          <a:bodyPr wrap="square" rtlCol="0">
            <a:spAutoFit/>
          </a:bodyPr>
          <a:lstStyle/>
          <a:p>
            <a:pPr algn="ctr"/>
            <a:r>
              <a:rPr lang="en-US" sz="2800" i="1" dirty="0">
                <a:solidFill>
                  <a:schemeClr val="accent4"/>
                </a:solidFill>
              </a:rPr>
              <a:t>“Q”</a:t>
            </a:r>
            <a:r>
              <a:rPr lang="en-US" sz="2800" dirty="0">
                <a:solidFill>
                  <a:schemeClr val="accent4"/>
                </a:solidFill>
              </a:rPr>
              <a:t> is the aeronautical symbol for </a:t>
            </a:r>
            <a:r>
              <a:rPr lang="en-US" sz="2800" i="1" dirty="0">
                <a:solidFill>
                  <a:schemeClr val="accent4"/>
                </a:solidFill>
              </a:rPr>
              <a:t>ram pressure</a:t>
            </a:r>
            <a:r>
              <a:rPr lang="en-US" sz="2800" dirty="0">
                <a:solidFill>
                  <a:schemeClr val="accent4"/>
                </a:solidFill>
              </a:rPr>
              <a:t>, </a:t>
            </a:r>
          </a:p>
          <a:p>
            <a:pPr algn="ctr"/>
            <a:r>
              <a:rPr lang="en-US" sz="2800" dirty="0">
                <a:solidFill>
                  <a:schemeClr val="accent4"/>
                </a:solidFill>
              </a:rPr>
              <a:t>also known as </a:t>
            </a:r>
            <a:r>
              <a:rPr lang="en-US" sz="2800" i="1" dirty="0">
                <a:solidFill>
                  <a:schemeClr val="accent4"/>
                </a:solidFill>
              </a:rPr>
              <a:t>dynamic pressure </a:t>
            </a:r>
            <a:r>
              <a:rPr lang="en-US" sz="2800" dirty="0">
                <a:solidFill>
                  <a:schemeClr val="accent4"/>
                </a:solidFill>
              </a:rPr>
              <a:t>and </a:t>
            </a:r>
            <a:r>
              <a:rPr lang="en-US" sz="2800" i="1" dirty="0">
                <a:solidFill>
                  <a:schemeClr val="accent4"/>
                </a:solidFill>
              </a:rPr>
              <a:t>impact pressure</a:t>
            </a:r>
          </a:p>
        </p:txBody>
      </p:sp>
      <p:pic>
        <p:nvPicPr>
          <p:cNvPr id="6" name="Picture 5" descr="A rocket flying in the sky&#10;&#10;Description automatically generated with low confidence">
            <a:extLst>
              <a:ext uri="{FF2B5EF4-FFF2-40B4-BE49-F238E27FC236}">
                <a16:creationId xmlns:a16="http://schemas.microsoft.com/office/drawing/2014/main" id="{AB3C22D2-F380-709D-7446-6B9E08D10E87}"/>
              </a:ext>
            </a:extLst>
          </p:cNvPr>
          <p:cNvPicPr>
            <a:picLocks noChangeAspect="1"/>
          </p:cNvPicPr>
          <p:nvPr/>
        </p:nvPicPr>
        <p:blipFill>
          <a:blip r:embed="rId2">
            <a:alphaModFix/>
          </a:blip>
          <a:stretch>
            <a:fillRect/>
          </a:stretch>
        </p:blipFill>
        <p:spPr>
          <a:xfrm>
            <a:off x="2378454" y="1326292"/>
            <a:ext cx="7435091" cy="5531708"/>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29157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03A2F64-6525-801C-636C-5003D92E1DD0}"/>
                  </a:ext>
                </a:extLst>
              </p:cNvPr>
              <p:cNvSpPr txBox="1"/>
              <p:nvPr/>
            </p:nvSpPr>
            <p:spPr>
              <a:xfrm>
                <a:off x="0" y="271848"/>
                <a:ext cx="12192000" cy="646331"/>
              </a:xfrm>
              <a:prstGeom prst="rect">
                <a:avLst/>
              </a:prstGeom>
              <a:noFill/>
            </p:spPr>
            <p:txBody>
              <a:bodyPr wrap="square" rtlCol="0">
                <a:spAutoFit/>
              </a:bodyPr>
              <a:lstStyle/>
              <a:p>
                <a:pPr algn="ctr"/>
                <a:r>
                  <a:rPr lang="en-US" sz="3600" b="0" dirty="0">
                    <a:solidFill>
                      <a:schemeClr val="accent4"/>
                    </a:solidFill>
                  </a:rPr>
                  <a:t>Momentum </a:t>
                </a:r>
                <a14:m>
                  <m:oMath xmlns:m="http://schemas.openxmlformats.org/officeDocument/2006/math">
                    <m:r>
                      <a:rPr lang="en-US" sz="3600" b="0" i="1" smtClean="0">
                        <a:solidFill>
                          <a:schemeClr val="accent4"/>
                        </a:solidFill>
                        <a:latin typeface="Cambria Math" panose="02040503050406030204" pitchFamily="18" charset="0"/>
                      </a:rPr>
                      <m:t>=</m:t>
                    </m:r>
                    <m:r>
                      <m:rPr>
                        <m:sty m:val="p"/>
                      </m:rPr>
                      <a:rPr lang="en-US" sz="3600" b="0" i="0" smtClean="0">
                        <a:solidFill>
                          <a:schemeClr val="accent4"/>
                        </a:solidFill>
                        <a:latin typeface="Cambria Math" panose="02040503050406030204" pitchFamily="18" charset="0"/>
                      </a:rPr>
                      <m:t>mass</m:t>
                    </m:r>
                    <m:r>
                      <a:rPr lang="en-US" sz="3600" b="0" i="0" smtClean="0">
                        <a:solidFill>
                          <a:schemeClr val="accent4"/>
                        </a:solidFill>
                        <a:latin typeface="Cambria Math" panose="02040503050406030204" pitchFamily="18" charset="0"/>
                      </a:rPr>
                      <m:t> </m:t>
                    </m:r>
                    <m:r>
                      <a:rPr lang="en-US" sz="3600" b="0" i="1" smtClean="0">
                        <a:solidFill>
                          <a:schemeClr val="accent4"/>
                        </a:solidFill>
                        <a:latin typeface="Cambria Math" panose="02040503050406030204" pitchFamily="18" charset="0"/>
                        <a:ea typeface="Cambria Math" panose="02040503050406030204" pitchFamily="18" charset="0"/>
                      </a:rPr>
                      <m:t>× </m:t>
                    </m:r>
                    <m:r>
                      <m:rPr>
                        <m:sty m:val="p"/>
                      </m:rPr>
                      <a:rPr lang="en-US" sz="3600" b="0" i="0" smtClean="0">
                        <a:solidFill>
                          <a:schemeClr val="accent4"/>
                        </a:solidFill>
                        <a:latin typeface="Cambria Math" panose="02040503050406030204" pitchFamily="18" charset="0"/>
                        <a:ea typeface="Cambria Math" panose="02040503050406030204" pitchFamily="18" charset="0"/>
                      </a:rPr>
                      <m:t>velocity</m:t>
                    </m:r>
                  </m:oMath>
                </a14:m>
                <a:endParaRPr lang="en-US" sz="3600" dirty="0">
                  <a:solidFill>
                    <a:schemeClr val="accent4"/>
                  </a:solidFill>
                </a:endParaRPr>
              </a:p>
            </p:txBody>
          </p:sp>
        </mc:Choice>
        <mc:Fallback xmlns="">
          <p:sp>
            <p:nvSpPr>
              <p:cNvPr id="4" name="TextBox 3">
                <a:extLst>
                  <a:ext uri="{FF2B5EF4-FFF2-40B4-BE49-F238E27FC236}">
                    <a16:creationId xmlns:a16="http://schemas.microsoft.com/office/drawing/2014/main" id="{C03A2F64-6525-801C-636C-5003D92E1DD0}"/>
                  </a:ext>
                </a:extLst>
              </p:cNvPr>
              <p:cNvSpPr txBox="1">
                <a:spLocks noRot="1" noChangeAspect="1" noMove="1" noResize="1" noEditPoints="1" noAdjustHandles="1" noChangeArrowheads="1" noChangeShapeType="1" noTextEdit="1"/>
              </p:cNvSpPr>
              <p:nvPr/>
            </p:nvSpPr>
            <p:spPr>
              <a:xfrm>
                <a:off x="0" y="271848"/>
                <a:ext cx="12192000" cy="646331"/>
              </a:xfrm>
              <a:prstGeom prst="rect">
                <a:avLst/>
              </a:prstGeom>
              <a:blipFill>
                <a:blip r:embed="rId2"/>
                <a:stretch>
                  <a:fillRect t="-15385"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D1F6FAB-BD0A-965F-0D7B-E1277C730B3F}"/>
                  </a:ext>
                </a:extLst>
              </p:cNvPr>
              <p:cNvSpPr txBox="1"/>
              <p:nvPr/>
            </p:nvSpPr>
            <p:spPr>
              <a:xfrm>
                <a:off x="321280" y="1178013"/>
                <a:ext cx="12192000" cy="64633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600" b="0" i="1" smtClean="0">
                          <a:solidFill>
                            <a:schemeClr val="accent4"/>
                          </a:solidFill>
                          <a:latin typeface="Cambria Math" panose="02040503050406030204" pitchFamily="18" charset="0"/>
                        </a:rPr>
                        <m:t>=</m:t>
                      </m:r>
                      <m:r>
                        <a:rPr lang="en-US" sz="3600" b="0" i="1" smtClean="0">
                          <a:solidFill>
                            <a:schemeClr val="accent4"/>
                          </a:solidFill>
                          <a:latin typeface="Cambria Math" panose="02040503050406030204" pitchFamily="18" charset="0"/>
                        </a:rPr>
                        <m:t>𝑚</m:t>
                      </m:r>
                      <m:r>
                        <a:rPr lang="en-US" sz="3600" b="0" i="1" smtClean="0">
                          <a:solidFill>
                            <a:schemeClr val="accent4"/>
                          </a:solidFill>
                          <a:latin typeface="Cambria Math" panose="02040503050406030204" pitchFamily="18" charset="0"/>
                        </a:rPr>
                        <m:t> × </m:t>
                      </m:r>
                      <m:r>
                        <a:rPr lang="en-US" sz="3600" b="0" i="1" smtClean="0">
                          <a:solidFill>
                            <a:schemeClr val="accent4"/>
                          </a:solidFill>
                          <a:latin typeface="Cambria Math" panose="02040503050406030204" pitchFamily="18" charset="0"/>
                        </a:rPr>
                        <m:t>𝑢</m:t>
                      </m:r>
                    </m:oMath>
                  </m:oMathPara>
                </a14:m>
                <a:endParaRPr lang="en-US" sz="3600" i="1" dirty="0">
                  <a:solidFill>
                    <a:schemeClr val="accent4"/>
                  </a:solidFill>
                </a:endParaRPr>
              </a:p>
            </p:txBody>
          </p:sp>
        </mc:Choice>
        <mc:Fallback xmlns="">
          <p:sp>
            <p:nvSpPr>
              <p:cNvPr id="7" name="TextBox 6">
                <a:extLst>
                  <a:ext uri="{FF2B5EF4-FFF2-40B4-BE49-F238E27FC236}">
                    <a16:creationId xmlns:a16="http://schemas.microsoft.com/office/drawing/2014/main" id="{FD1F6FAB-BD0A-965F-0D7B-E1277C730B3F}"/>
                  </a:ext>
                </a:extLst>
              </p:cNvPr>
              <p:cNvSpPr txBox="1">
                <a:spLocks noRot="1" noChangeAspect="1" noMove="1" noResize="1" noEditPoints="1" noAdjustHandles="1" noChangeArrowheads="1" noChangeShapeType="1" noTextEdit="1"/>
              </p:cNvSpPr>
              <p:nvPr/>
            </p:nvSpPr>
            <p:spPr>
              <a:xfrm>
                <a:off x="321280" y="1178013"/>
                <a:ext cx="12192000" cy="646331"/>
              </a:xfrm>
              <a:prstGeom prst="rect">
                <a:avLst/>
              </a:prstGeom>
              <a:blipFill>
                <a:blip r:embed="rId3"/>
                <a:stretch>
                  <a:fillRect b="-25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62C54FF-CAC4-29B2-DFEE-8795EB85FBEE}"/>
              </a:ext>
            </a:extLst>
          </p:cNvPr>
          <p:cNvSpPr txBox="1"/>
          <p:nvPr/>
        </p:nvSpPr>
        <p:spPr>
          <a:xfrm>
            <a:off x="0" y="2252009"/>
            <a:ext cx="12192000" cy="646331"/>
          </a:xfrm>
          <a:prstGeom prst="rect">
            <a:avLst/>
          </a:prstGeom>
          <a:noFill/>
        </p:spPr>
        <p:txBody>
          <a:bodyPr wrap="square" rtlCol="0">
            <a:spAutoFit/>
          </a:bodyPr>
          <a:lstStyle/>
          <a:p>
            <a:pPr algn="ctr"/>
            <a:r>
              <a:rPr lang="en-US" sz="3600" i="1" dirty="0">
                <a:solidFill>
                  <a:schemeClr val="accent4"/>
                </a:solidFill>
              </a:rPr>
              <a:t>Momentum flux </a:t>
            </a:r>
            <a:r>
              <a:rPr lang="en-US" sz="3600" dirty="0">
                <a:solidFill>
                  <a:schemeClr val="accent4"/>
                </a:solidFill>
              </a:rPr>
              <a:t>is momentum </a:t>
            </a:r>
            <a:r>
              <a:rPr lang="en-US" sz="3600" i="1" dirty="0">
                <a:solidFill>
                  <a:schemeClr val="accent4"/>
                </a:solidFill>
              </a:rPr>
              <a:t>per area </a:t>
            </a:r>
            <a:r>
              <a:rPr lang="en-US" sz="3600" dirty="0">
                <a:solidFill>
                  <a:schemeClr val="accent4"/>
                </a:solidFill>
              </a:rPr>
              <a:t>and </a:t>
            </a:r>
            <a:r>
              <a:rPr lang="en-US" sz="3600" i="1" dirty="0">
                <a:solidFill>
                  <a:schemeClr val="accent4"/>
                </a:solidFill>
              </a:rPr>
              <a:t>per time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EB5515A-499C-5AAC-C372-518395486FB5}"/>
                  </a:ext>
                </a:extLst>
              </p:cNvPr>
              <p:cNvSpPr txBox="1"/>
              <p:nvPr/>
            </p:nvSpPr>
            <p:spPr>
              <a:xfrm>
                <a:off x="0" y="3205656"/>
                <a:ext cx="12192000" cy="964880"/>
              </a:xfrm>
              <a:prstGeom prst="rect">
                <a:avLst/>
              </a:prstGeom>
              <a:noFill/>
            </p:spPr>
            <p:txBody>
              <a:bodyPr wrap="square" rtlCol="0">
                <a:spAutoFit/>
              </a:bodyPr>
              <a:lstStyle/>
              <a:p>
                <a:pPr algn="ctr"/>
                <a14:m>
                  <m:oMath xmlns:m="http://schemas.openxmlformats.org/officeDocument/2006/math">
                    <m:f>
                      <m:fPr>
                        <m:ctrlPr>
                          <a:rPr lang="en-US" sz="4000" b="0" i="1" smtClean="0">
                            <a:solidFill>
                              <a:schemeClr val="accent4"/>
                            </a:solidFill>
                            <a:latin typeface="Cambria Math" panose="02040503050406030204" pitchFamily="18" charset="0"/>
                          </a:rPr>
                        </m:ctrlPr>
                      </m:fPr>
                      <m:num>
                        <m:r>
                          <a:rPr lang="en-US" sz="4000" b="0" i="1" smtClean="0">
                            <a:solidFill>
                              <a:schemeClr val="accent4"/>
                            </a:solidFill>
                            <a:latin typeface="Cambria Math" panose="02040503050406030204" pitchFamily="18" charset="0"/>
                          </a:rPr>
                          <m:t>𝑚</m:t>
                        </m:r>
                        <m:r>
                          <a:rPr lang="en-US" sz="4000" b="0" i="1" smtClean="0">
                            <a:solidFill>
                              <a:schemeClr val="accent4"/>
                            </a:solidFill>
                            <a:latin typeface="Cambria Math" panose="02040503050406030204" pitchFamily="18" charset="0"/>
                          </a:rPr>
                          <m:t> × </m:t>
                        </m:r>
                        <m:r>
                          <a:rPr lang="en-US" sz="4000" b="0" i="1" smtClean="0">
                            <a:solidFill>
                              <a:schemeClr val="accent4"/>
                            </a:solidFill>
                            <a:latin typeface="Cambria Math" panose="02040503050406030204" pitchFamily="18" charset="0"/>
                          </a:rPr>
                          <m:t>𝑢</m:t>
                        </m:r>
                      </m:num>
                      <m:den>
                        <m:r>
                          <m:rPr>
                            <m:sty m:val="p"/>
                          </m:rPr>
                          <a:rPr lang="en-US" sz="4000" b="0" i="0" smtClean="0">
                            <a:solidFill>
                              <a:schemeClr val="accent4"/>
                            </a:solidFill>
                            <a:latin typeface="Cambria Math" panose="02040503050406030204" pitchFamily="18" charset="0"/>
                          </a:rPr>
                          <m:t>area</m:t>
                        </m:r>
                        <m:r>
                          <a:rPr lang="en-US" sz="4000" b="0" i="1" smtClean="0">
                            <a:solidFill>
                              <a:schemeClr val="accent4"/>
                            </a:solidFill>
                            <a:latin typeface="Cambria Math" panose="02040503050406030204" pitchFamily="18" charset="0"/>
                          </a:rPr>
                          <m:t> </m:t>
                        </m:r>
                        <m:r>
                          <a:rPr lang="en-US" sz="4000" b="0" i="1" smtClean="0">
                            <a:solidFill>
                              <a:schemeClr val="accent4"/>
                            </a:solidFill>
                            <a:latin typeface="Cambria Math" panose="02040503050406030204" pitchFamily="18" charset="0"/>
                            <a:ea typeface="Cambria Math" panose="02040503050406030204" pitchFamily="18" charset="0"/>
                          </a:rPr>
                          <m:t>× </m:t>
                        </m:r>
                        <m:r>
                          <m:rPr>
                            <m:sty m:val="p"/>
                          </m:rPr>
                          <a:rPr lang="en-US" sz="4000" b="0" i="0" smtClean="0">
                            <a:solidFill>
                              <a:schemeClr val="accent4"/>
                            </a:solidFill>
                            <a:latin typeface="Cambria Math" panose="02040503050406030204" pitchFamily="18" charset="0"/>
                            <a:ea typeface="Cambria Math" panose="02040503050406030204" pitchFamily="18" charset="0"/>
                          </a:rPr>
                          <m:t>time</m:t>
                        </m:r>
                      </m:den>
                    </m:f>
                    <m:r>
                      <a:rPr lang="en-US" sz="4000" b="0" i="1" smtClean="0">
                        <a:solidFill>
                          <a:schemeClr val="accent4"/>
                        </a:solidFill>
                        <a:latin typeface="Cambria Math" panose="02040503050406030204" pitchFamily="18" charset="0"/>
                      </a:rPr>
                      <m:t>=</m:t>
                    </m:r>
                  </m:oMath>
                </a14:m>
                <a:r>
                  <a:rPr lang="en-US" sz="4000" i="1" dirty="0">
                    <a:solidFill>
                      <a:schemeClr val="accent4"/>
                    </a:solidFill>
                  </a:rPr>
                  <a:t> </a:t>
                </a:r>
                <a14:m>
                  <m:oMath xmlns:m="http://schemas.openxmlformats.org/officeDocument/2006/math">
                    <m:f>
                      <m:fPr>
                        <m:ctrlPr>
                          <a:rPr lang="en-US" sz="4000" i="1" smtClean="0">
                            <a:solidFill>
                              <a:schemeClr val="accent4"/>
                            </a:solidFill>
                            <a:latin typeface="Cambria Math" panose="02040503050406030204" pitchFamily="18" charset="0"/>
                          </a:rPr>
                        </m:ctrlPr>
                      </m:fPr>
                      <m:num>
                        <m:r>
                          <a:rPr lang="en-US" sz="4000" b="0" i="1" smtClean="0">
                            <a:solidFill>
                              <a:schemeClr val="accent4"/>
                            </a:solidFill>
                            <a:latin typeface="Cambria Math" panose="02040503050406030204" pitchFamily="18" charset="0"/>
                          </a:rPr>
                          <m:t>𝑚</m:t>
                        </m:r>
                        <m:r>
                          <a:rPr lang="en-US" sz="4000" b="0" i="1" smtClean="0">
                            <a:solidFill>
                              <a:schemeClr val="accent4"/>
                            </a:solidFill>
                            <a:latin typeface="Cambria Math" panose="02040503050406030204" pitchFamily="18" charset="0"/>
                          </a:rPr>
                          <m:t> × </m:t>
                        </m:r>
                        <m:r>
                          <a:rPr lang="en-US" sz="4000" b="0" i="1" smtClean="0">
                            <a:solidFill>
                              <a:schemeClr val="accent4"/>
                            </a:solidFill>
                            <a:latin typeface="Cambria Math" panose="02040503050406030204" pitchFamily="18" charset="0"/>
                          </a:rPr>
                          <m:t>𝑢</m:t>
                        </m:r>
                        <m:r>
                          <a:rPr lang="en-US" sz="4000" b="0" i="1" smtClean="0">
                            <a:solidFill>
                              <a:schemeClr val="accent4"/>
                            </a:solidFill>
                            <a:latin typeface="Cambria Math" panose="02040503050406030204" pitchFamily="18" charset="0"/>
                          </a:rPr>
                          <m:t> </m:t>
                        </m:r>
                      </m:num>
                      <m:den>
                        <m:r>
                          <m:rPr>
                            <m:sty m:val="p"/>
                          </m:rPr>
                          <a:rPr lang="en-US" sz="4000">
                            <a:solidFill>
                              <a:schemeClr val="accent4"/>
                            </a:solidFill>
                            <a:latin typeface="Cambria Math" panose="02040503050406030204" pitchFamily="18" charset="0"/>
                          </a:rPr>
                          <m:t>area</m:t>
                        </m:r>
                        <m:r>
                          <a:rPr lang="en-US" sz="4000" b="0" i="1" smtClean="0">
                            <a:solidFill>
                              <a:schemeClr val="accent4"/>
                            </a:solidFill>
                            <a:latin typeface="Cambria Math" panose="02040503050406030204" pitchFamily="18" charset="0"/>
                            <a:ea typeface="Cambria Math" panose="02040503050406030204" pitchFamily="18" charset="0"/>
                          </a:rPr>
                          <m:t> × </m:t>
                        </m:r>
                        <m:r>
                          <m:rPr>
                            <m:sty m:val="p"/>
                          </m:rPr>
                          <a:rPr lang="en-US" sz="4000" b="0" i="0" smtClean="0">
                            <a:solidFill>
                              <a:schemeClr val="accent4"/>
                            </a:solidFill>
                            <a:latin typeface="Cambria Math" panose="02040503050406030204" pitchFamily="18" charset="0"/>
                            <a:ea typeface="Cambria Math" panose="02040503050406030204" pitchFamily="18" charset="0"/>
                          </a:rPr>
                          <m:t>time</m:t>
                        </m:r>
                      </m:den>
                    </m:f>
                  </m:oMath>
                </a14:m>
                <a:r>
                  <a:rPr lang="en-US" sz="4000" dirty="0">
                    <a:solidFill>
                      <a:schemeClr val="accent4"/>
                    </a:solidFill>
                    <a:ea typeface="Cambria Math" panose="02040503050406030204" pitchFamily="18" charset="0"/>
                  </a:rPr>
                  <a:t> </a:t>
                </a:r>
                <a14:m>
                  <m:oMath xmlns:m="http://schemas.openxmlformats.org/officeDocument/2006/math">
                    <m:r>
                      <a:rPr lang="en-US" sz="3200" i="1">
                        <a:solidFill>
                          <a:schemeClr val="accent4"/>
                        </a:solidFill>
                        <a:latin typeface="Cambria Math" panose="02040503050406030204" pitchFamily="18" charset="0"/>
                        <a:ea typeface="Cambria Math" panose="02040503050406030204" pitchFamily="18" charset="0"/>
                      </a:rPr>
                      <m:t>×</m:t>
                    </m:r>
                  </m:oMath>
                </a14:m>
                <a:r>
                  <a:rPr lang="en-US" sz="4000" dirty="0">
                    <a:solidFill>
                      <a:schemeClr val="accent4"/>
                    </a:solidFill>
                  </a:rPr>
                  <a:t> </a:t>
                </a:r>
                <a14:m>
                  <m:oMath xmlns:m="http://schemas.openxmlformats.org/officeDocument/2006/math">
                    <m:f>
                      <m:fPr>
                        <m:ctrlPr>
                          <a:rPr lang="en-US" sz="3600" i="1">
                            <a:solidFill>
                              <a:schemeClr val="accent4"/>
                            </a:solidFill>
                            <a:latin typeface="Cambria Math" panose="02040503050406030204" pitchFamily="18" charset="0"/>
                          </a:rPr>
                        </m:ctrlPr>
                      </m:fPr>
                      <m:num>
                        <m:r>
                          <a:rPr lang="en-US" sz="3600" i="1">
                            <a:solidFill>
                              <a:schemeClr val="accent4"/>
                            </a:solidFill>
                            <a:latin typeface="Cambria Math" panose="02040503050406030204" pitchFamily="18" charset="0"/>
                          </a:rPr>
                          <m:t>𝐿</m:t>
                        </m:r>
                      </m:num>
                      <m:den>
                        <m:r>
                          <a:rPr lang="en-US" sz="3600" b="0" i="1" smtClean="0">
                            <a:solidFill>
                              <a:schemeClr val="accent4"/>
                            </a:solidFill>
                            <a:latin typeface="Cambria Math" panose="02040503050406030204" pitchFamily="18" charset="0"/>
                          </a:rPr>
                          <m:t>𝐿</m:t>
                        </m:r>
                      </m:den>
                    </m:f>
                  </m:oMath>
                </a14:m>
                <a:r>
                  <a:rPr lang="en-US" sz="4000" i="1" dirty="0">
                    <a:solidFill>
                      <a:schemeClr val="accent4"/>
                    </a:solidFill>
                  </a:rPr>
                  <a:t> </a:t>
                </a:r>
                <a14:m>
                  <m:oMath xmlns:m="http://schemas.openxmlformats.org/officeDocument/2006/math">
                    <m:r>
                      <a:rPr lang="en-US" sz="4000" i="1">
                        <a:solidFill>
                          <a:schemeClr val="accent4"/>
                        </a:solidFill>
                        <a:latin typeface="Cambria Math" panose="02040503050406030204" pitchFamily="18" charset="0"/>
                      </a:rPr>
                      <m:t>=</m:t>
                    </m:r>
                  </m:oMath>
                </a14:m>
                <a:r>
                  <a:rPr lang="en-US" sz="4000" dirty="0">
                    <a:solidFill>
                      <a:schemeClr val="accent4"/>
                    </a:solidFill>
                  </a:rPr>
                  <a:t> </a:t>
                </a:r>
                <a14:m>
                  <m:oMath xmlns:m="http://schemas.openxmlformats.org/officeDocument/2006/math">
                    <m:f>
                      <m:fPr>
                        <m:ctrlPr>
                          <a:rPr lang="en-US" sz="4000" i="1">
                            <a:solidFill>
                              <a:schemeClr val="accent4"/>
                            </a:solidFill>
                            <a:latin typeface="Cambria Math" panose="02040503050406030204" pitchFamily="18" charset="0"/>
                          </a:rPr>
                        </m:ctrlPr>
                      </m:fPr>
                      <m:num>
                        <m:r>
                          <a:rPr lang="en-US" sz="4000" i="1">
                            <a:solidFill>
                              <a:schemeClr val="accent4"/>
                            </a:solidFill>
                            <a:latin typeface="Cambria Math" panose="02040503050406030204" pitchFamily="18" charset="0"/>
                          </a:rPr>
                          <m:t>𝑚</m:t>
                        </m:r>
                      </m:num>
                      <m:den>
                        <m:r>
                          <m:rPr>
                            <m:sty m:val="p"/>
                          </m:rPr>
                          <a:rPr lang="en-US" sz="4000">
                            <a:solidFill>
                              <a:schemeClr val="accent4"/>
                            </a:solidFill>
                            <a:latin typeface="Cambria Math" panose="02040503050406030204" pitchFamily="18" charset="0"/>
                          </a:rPr>
                          <m:t>area</m:t>
                        </m:r>
                        <m:r>
                          <a:rPr lang="en-US" sz="4000">
                            <a:solidFill>
                              <a:schemeClr val="accent4"/>
                            </a:solidFill>
                            <a:latin typeface="Cambria Math" panose="02040503050406030204" pitchFamily="18" charset="0"/>
                          </a:rPr>
                          <m:t> </m:t>
                        </m:r>
                        <m:r>
                          <a:rPr lang="en-US" sz="4000" i="1">
                            <a:solidFill>
                              <a:schemeClr val="accent4"/>
                            </a:solidFill>
                            <a:latin typeface="Cambria Math" panose="02040503050406030204" pitchFamily="18" charset="0"/>
                            <a:ea typeface="Cambria Math" panose="02040503050406030204" pitchFamily="18" charset="0"/>
                          </a:rPr>
                          <m:t> × </m:t>
                        </m:r>
                        <m:r>
                          <a:rPr lang="en-US" sz="4000" i="1">
                            <a:solidFill>
                              <a:schemeClr val="accent4"/>
                            </a:solidFill>
                            <a:latin typeface="Cambria Math" panose="02040503050406030204" pitchFamily="18" charset="0"/>
                            <a:ea typeface="Cambria Math" panose="02040503050406030204" pitchFamily="18" charset="0"/>
                          </a:rPr>
                          <m:t>𝐿</m:t>
                        </m:r>
                        <m:r>
                          <a:rPr lang="en-US" sz="4000" i="1">
                            <a:solidFill>
                              <a:schemeClr val="accent4"/>
                            </a:solidFill>
                            <a:latin typeface="Cambria Math" panose="02040503050406030204" pitchFamily="18" charset="0"/>
                            <a:ea typeface="Cambria Math" panose="02040503050406030204" pitchFamily="18" charset="0"/>
                          </a:rPr>
                          <m:t> </m:t>
                        </m:r>
                      </m:den>
                    </m:f>
                    <m:r>
                      <a:rPr lang="en-US" sz="4000" i="1">
                        <a:solidFill>
                          <a:schemeClr val="accent4"/>
                        </a:solidFill>
                        <a:latin typeface="Cambria Math" panose="02040503050406030204" pitchFamily="18" charset="0"/>
                        <a:ea typeface="Cambria Math" panose="02040503050406030204" pitchFamily="18" charset="0"/>
                      </a:rPr>
                      <m:t>×</m:t>
                    </m:r>
                    <m:r>
                      <a:rPr lang="en-US" sz="4000" b="0" i="1" smtClean="0">
                        <a:solidFill>
                          <a:schemeClr val="accent4"/>
                        </a:solidFill>
                        <a:latin typeface="Cambria Math" panose="02040503050406030204" pitchFamily="18" charset="0"/>
                        <a:ea typeface="Cambria Math" panose="02040503050406030204" pitchFamily="18" charset="0"/>
                      </a:rPr>
                      <m:t> </m:t>
                    </m:r>
                    <m:r>
                      <a:rPr lang="en-US" sz="4000" i="1">
                        <a:solidFill>
                          <a:schemeClr val="accent4"/>
                        </a:solidFill>
                        <a:latin typeface="Cambria Math" panose="02040503050406030204" pitchFamily="18" charset="0"/>
                      </a:rPr>
                      <m:t>𝑢</m:t>
                    </m:r>
                    <m:r>
                      <a:rPr lang="en-US" sz="4000" b="0" i="1" smtClean="0">
                        <a:solidFill>
                          <a:schemeClr val="accent4"/>
                        </a:solidFill>
                        <a:latin typeface="Cambria Math" panose="02040503050406030204" pitchFamily="18" charset="0"/>
                      </a:rPr>
                      <m:t> </m:t>
                    </m:r>
                    <m:r>
                      <a:rPr lang="en-US" sz="4000" i="1">
                        <a:solidFill>
                          <a:schemeClr val="accent4"/>
                        </a:solidFill>
                        <a:latin typeface="Cambria Math" panose="02040503050406030204" pitchFamily="18" charset="0"/>
                        <a:ea typeface="Cambria Math" panose="02040503050406030204" pitchFamily="18" charset="0"/>
                      </a:rPr>
                      <m:t>×</m:t>
                    </m:r>
                    <m:f>
                      <m:fPr>
                        <m:ctrlPr>
                          <a:rPr lang="en-US" sz="4000" i="1" smtClean="0">
                            <a:solidFill>
                              <a:schemeClr val="accent4"/>
                            </a:solidFill>
                            <a:latin typeface="Cambria Math" panose="02040503050406030204" pitchFamily="18" charset="0"/>
                          </a:rPr>
                        </m:ctrlPr>
                      </m:fPr>
                      <m:num>
                        <m:r>
                          <a:rPr lang="en-US" sz="4000" b="0" i="1" smtClean="0">
                            <a:solidFill>
                              <a:schemeClr val="accent4"/>
                            </a:solidFill>
                            <a:latin typeface="Cambria Math" panose="02040503050406030204" pitchFamily="18" charset="0"/>
                          </a:rPr>
                          <m:t>𝐿</m:t>
                        </m:r>
                      </m:num>
                      <m:den>
                        <m:r>
                          <m:rPr>
                            <m:sty m:val="p"/>
                          </m:rPr>
                          <a:rPr lang="en-US" sz="4000" b="0" i="0" smtClean="0">
                            <a:solidFill>
                              <a:schemeClr val="accent4"/>
                            </a:solidFill>
                            <a:latin typeface="Cambria Math" panose="02040503050406030204" pitchFamily="18" charset="0"/>
                          </a:rPr>
                          <m:t>time</m:t>
                        </m:r>
                      </m:den>
                    </m:f>
                  </m:oMath>
                </a14:m>
                <a:r>
                  <a:rPr lang="en-US" sz="3200" i="1" dirty="0">
                    <a:solidFill>
                      <a:schemeClr val="accent4"/>
                    </a:solidFill>
                  </a:rPr>
                  <a:t>  </a:t>
                </a:r>
              </a:p>
            </p:txBody>
          </p:sp>
        </mc:Choice>
        <mc:Fallback xmlns="">
          <p:sp>
            <p:nvSpPr>
              <p:cNvPr id="10" name="TextBox 9">
                <a:extLst>
                  <a:ext uri="{FF2B5EF4-FFF2-40B4-BE49-F238E27FC236}">
                    <a16:creationId xmlns:a16="http://schemas.microsoft.com/office/drawing/2014/main" id="{5EB5515A-499C-5AAC-C372-518395486FB5}"/>
                  </a:ext>
                </a:extLst>
              </p:cNvPr>
              <p:cNvSpPr txBox="1">
                <a:spLocks noRot="1" noChangeAspect="1" noMove="1" noResize="1" noEditPoints="1" noAdjustHandles="1" noChangeArrowheads="1" noChangeShapeType="1" noTextEdit="1"/>
              </p:cNvSpPr>
              <p:nvPr/>
            </p:nvSpPr>
            <p:spPr>
              <a:xfrm>
                <a:off x="0" y="3205656"/>
                <a:ext cx="12192000" cy="964880"/>
              </a:xfrm>
              <a:prstGeom prst="rect">
                <a:avLst/>
              </a:prstGeom>
              <a:blipFill>
                <a:blip r:embed="rId4"/>
                <a:stretch>
                  <a:fillRect t="-2597" b="-22078"/>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7FDC2B13-A65F-680B-FF01-22F8188EBBAD}"/>
              </a:ext>
            </a:extLst>
          </p:cNvPr>
          <p:cNvSpPr/>
          <p:nvPr/>
        </p:nvSpPr>
        <p:spPr>
          <a:xfrm>
            <a:off x="6648995" y="3205656"/>
            <a:ext cx="4572000" cy="12618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D4AF573-A19D-0AB9-A6E8-98A30A1ADFC7}"/>
              </a:ext>
            </a:extLst>
          </p:cNvPr>
          <p:cNvSpPr/>
          <p:nvPr/>
        </p:nvSpPr>
        <p:spPr>
          <a:xfrm>
            <a:off x="3257006" y="3086328"/>
            <a:ext cx="4572000" cy="12618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3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03A2F64-6525-801C-636C-5003D92E1DD0}"/>
                  </a:ext>
                </a:extLst>
              </p:cNvPr>
              <p:cNvSpPr txBox="1"/>
              <p:nvPr/>
            </p:nvSpPr>
            <p:spPr>
              <a:xfrm>
                <a:off x="0" y="271848"/>
                <a:ext cx="12192000" cy="646331"/>
              </a:xfrm>
              <a:prstGeom prst="rect">
                <a:avLst/>
              </a:prstGeom>
              <a:noFill/>
            </p:spPr>
            <p:txBody>
              <a:bodyPr wrap="square" rtlCol="0">
                <a:spAutoFit/>
              </a:bodyPr>
              <a:lstStyle/>
              <a:p>
                <a:pPr algn="ctr"/>
                <a:r>
                  <a:rPr lang="en-US" sz="3600" b="0" dirty="0">
                    <a:solidFill>
                      <a:schemeClr val="accent4"/>
                    </a:solidFill>
                  </a:rPr>
                  <a:t>Momentum </a:t>
                </a:r>
                <a14:m>
                  <m:oMath xmlns:m="http://schemas.openxmlformats.org/officeDocument/2006/math">
                    <m:r>
                      <a:rPr lang="en-US" sz="3600" b="0" i="1" smtClean="0">
                        <a:solidFill>
                          <a:schemeClr val="accent4"/>
                        </a:solidFill>
                        <a:latin typeface="Cambria Math" panose="02040503050406030204" pitchFamily="18" charset="0"/>
                      </a:rPr>
                      <m:t>=</m:t>
                    </m:r>
                    <m:r>
                      <m:rPr>
                        <m:sty m:val="p"/>
                      </m:rPr>
                      <a:rPr lang="en-US" sz="3600" b="0" i="0" smtClean="0">
                        <a:solidFill>
                          <a:schemeClr val="accent4"/>
                        </a:solidFill>
                        <a:latin typeface="Cambria Math" panose="02040503050406030204" pitchFamily="18" charset="0"/>
                      </a:rPr>
                      <m:t>mass</m:t>
                    </m:r>
                    <m:r>
                      <a:rPr lang="en-US" sz="3600" b="0" i="0" smtClean="0">
                        <a:solidFill>
                          <a:schemeClr val="accent4"/>
                        </a:solidFill>
                        <a:latin typeface="Cambria Math" panose="02040503050406030204" pitchFamily="18" charset="0"/>
                      </a:rPr>
                      <m:t> </m:t>
                    </m:r>
                    <m:r>
                      <a:rPr lang="en-US" sz="3600" b="0" i="1" smtClean="0">
                        <a:solidFill>
                          <a:schemeClr val="accent4"/>
                        </a:solidFill>
                        <a:latin typeface="Cambria Math" panose="02040503050406030204" pitchFamily="18" charset="0"/>
                        <a:ea typeface="Cambria Math" panose="02040503050406030204" pitchFamily="18" charset="0"/>
                      </a:rPr>
                      <m:t>× </m:t>
                    </m:r>
                    <m:r>
                      <m:rPr>
                        <m:sty m:val="p"/>
                      </m:rPr>
                      <a:rPr lang="en-US" sz="3600" b="0" i="0" smtClean="0">
                        <a:solidFill>
                          <a:schemeClr val="accent4"/>
                        </a:solidFill>
                        <a:latin typeface="Cambria Math" panose="02040503050406030204" pitchFamily="18" charset="0"/>
                        <a:ea typeface="Cambria Math" panose="02040503050406030204" pitchFamily="18" charset="0"/>
                      </a:rPr>
                      <m:t>velocity</m:t>
                    </m:r>
                  </m:oMath>
                </a14:m>
                <a:endParaRPr lang="en-US" sz="3600" dirty="0">
                  <a:solidFill>
                    <a:schemeClr val="accent4"/>
                  </a:solidFill>
                </a:endParaRPr>
              </a:p>
            </p:txBody>
          </p:sp>
        </mc:Choice>
        <mc:Fallback xmlns="">
          <p:sp>
            <p:nvSpPr>
              <p:cNvPr id="4" name="TextBox 3">
                <a:extLst>
                  <a:ext uri="{FF2B5EF4-FFF2-40B4-BE49-F238E27FC236}">
                    <a16:creationId xmlns:a16="http://schemas.microsoft.com/office/drawing/2014/main" id="{C03A2F64-6525-801C-636C-5003D92E1DD0}"/>
                  </a:ext>
                </a:extLst>
              </p:cNvPr>
              <p:cNvSpPr txBox="1">
                <a:spLocks noRot="1" noChangeAspect="1" noMove="1" noResize="1" noEditPoints="1" noAdjustHandles="1" noChangeArrowheads="1" noChangeShapeType="1" noTextEdit="1"/>
              </p:cNvSpPr>
              <p:nvPr/>
            </p:nvSpPr>
            <p:spPr>
              <a:xfrm>
                <a:off x="0" y="271848"/>
                <a:ext cx="12192000" cy="646331"/>
              </a:xfrm>
              <a:prstGeom prst="rect">
                <a:avLst/>
              </a:prstGeom>
              <a:blipFill>
                <a:blip r:embed="rId2"/>
                <a:stretch>
                  <a:fillRect t="-15385"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D1F6FAB-BD0A-965F-0D7B-E1277C730B3F}"/>
                  </a:ext>
                </a:extLst>
              </p:cNvPr>
              <p:cNvSpPr txBox="1"/>
              <p:nvPr/>
            </p:nvSpPr>
            <p:spPr>
              <a:xfrm>
                <a:off x="321280" y="1178013"/>
                <a:ext cx="12192000" cy="64633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600" b="0" i="1" smtClean="0">
                          <a:solidFill>
                            <a:schemeClr val="accent4"/>
                          </a:solidFill>
                          <a:latin typeface="Cambria Math" panose="02040503050406030204" pitchFamily="18" charset="0"/>
                        </a:rPr>
                        <m:t>=</m:t>
                      </m:r>
                      <m:r>
                        <a:rPr lang="en-US" sz="3600" b="0" i="1" smtClean="0">
                          <a:solidFill>
                            <a:schemeClr val="accent4"/>
                          </a:solidFill>
                          <a:latin typeface="Cambria Math" panose="02040503050406030204" pitchFamily="18" charset="0"/>
                        </a:rPr>
                        <m:t>𝑚</m:t>
                      </m:r>
                      <m:r>
                        <a:rPr lang="en-US" sz="3600" b="0" i="1" smtClean="0">
                          <a:solidFill>
                            <a:schemeClr val="accent4"/>
                          </a:solidFill>
                          <a:latin typeface="Cambria Math" panose="02040503050406030204" pitchFamily="18" charset="0"/>
                        </a:rPr>
                        <m:t> × </m:t>
                      </m:r>
                      <m:r>
                        <a:rPr lang="en-US" sz="3600" b="0" i="1" smtClean="0">
                          <a:solidFill>
                            <a:schemeClr val="accent4"/>
                          </a:solidFill>
                          <a:latin typeface="Cambria Math" panose="02040503050406030204" pitchFamily="18" charset="0"/>
                        </a:rPr>
                        <m:t>𝑢</m:t>
                      </m:r>
                    </m:oMath>
                  </m:oMathPara>
                </a14:m>
                <a:endParaRPr lang="en-US" sz="3600" i="1" dirty="0">
                  <a:solidFill>
                    <a:schemeClr val="accent4"/>
                  </a:solidFill>
                </a:endParaRPr>
              </a:p>
            </p:txBody>
          </p:sp>
        </mc:Choice>
        <mc:Fallback xmlns="">
          <p:sp>
            <p:nvSpPr>
              <p:cNvPr id="7" name="TextBox 6">
                <a:extLst>
                  <a:ext uri="{FF2B5EF4-FFF2-40B4-BE49-F238E27FC236}">
                    <a16:creationId xmlns:a16="http://schemas.microsoft.com/office/drawing/2014/main" id="{FD1F6FAB-BD0A-965F-0D7B-E1277C730B3F}"/>
                  </a:ext>
                </a:extLst>
              </p:cNvPr>
              <p:cNvSpPr txBox="1">
                <a:spLocks noRot="1" noChangeAspect="1" noMove="1" noResize="1" noEditPoints="1" noAdjustHandles="1" noChangeArrowheads="1" noChangeShapeType="1" noTextEdit="1"/>
              </p:cNvSpPr>
              <p:nvPr/>
            </p:nvSpPr>
            <p:spPr>
              <a:xfrm>
                <a:off x="321280" y="1178013"/>
                <a:ext cx="12192000" cy="646331"/>
              </a:xfrm>
              <a:prstGeom prst="rect">
                <a:avLst/>
              </a:prstGeom>
              <a:blipFill>
                <a:blip r:embed="rId3"/>
                <a:stretch>
                  <a:fillRect b="-25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62C54FF-CAC4-29B2-DFEE-8795EB85FBEE}"/>
              </a:ext>
            </a:extLst>
          </p:cNvPr>
          <p:cNvSpPr txBox="1"/>
          <p:nvPr/>
        </p:nvSpPr>
        <p:spPr>
          <a:xfrm>
            <a:off x="0" y="2252009"/>
            <a:ext cx="12192000" cy="646331"/>
          </a:xfrm>
          <a:prstGeom prst="rect">
            <a:avLst/>
          </a:prstGeom>
          <a:noFill/>
        </p:spPr>
        <p:txBody>
          <a:bodyPr wrap="square" rtlCol="0">
            <a:spAutoFit/>
          </a:bodyPr>
          <a:lstStyle/>
          <a:p>
            <a:pPr algn="ctr"/>
            <a:r>
              <a:rPr lang="en-US" sz="3600" i="1" dirty="0">
                <a:solidFill>
                  <a:schemeClr val="accent4"/>
                </a:solidFill>
              </a:rPr>
              <a:t>Momentum flux </a:t>
            </a:r>
            <a:r>
              <a:rPr lang="en-US" sz="3600" dirty="0">
                <a:solidFill>
                  <a:schemeClr val="accent4"/>
                </a:solidFill>
              </a:rPr>
              <a:t>is momentum </a:t>
            </a:r>
            <a:r>
              <a:rPr lang="en-US" sz="3600" i="1" dirty="0">
                <a:solidFill>
                  <a:schemeClr val="accent4"/>
                </a:solidFill>
              </a:rPr>
              <a:t>per area </a:t>
            </a:r>
            <a:r>
              <a:rPr lang="en-US" sz="3600" dirty="0">
                <a:solidFill>
                  <a:schemeClr val="accent4"/>
                </a:solidFill>
              </a:rPr>
              <a:t>and </a:t>
            </a:r>
            <a:r>
              <a:rPr lang="en-US" sz="3600" i="1" dirty="0">
                <a:solidFill>
                  <a:schemeClr val="accent4"/>
                </a:solidFill>
              </a:rPr>
              <a:t>per time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EB5515A-499C-5AAC-C372-518395486FB5}"/>
                  </a:ext>
                </a:extLst>
              </p:cNvPr>
              <p:cNvSpPr txBox="1"/>
              <p:nvPr/>
            </p:nvSpPr>
            <p:spPr>
              <a:xfrm>
                <a:off x="0" y="3205656"/>
                <a:ext cx="12192000" cy="964880"/>
              </a:xfrm>
              <a:prstGeom prst="rect">
                <a:avLst/>
              </a:prstGeom>
              <a:noFill/>
            </p:spPr>
            <p:txBody>
              <a:bodyPr wrap="square" rtlCol="0">
                <a:spAutoFit/>
              </a:bodyPr>
              <a:lstStyle/>
              <a:p>
                <a:pPr algn="ctr"/>
                <a14:m>
                  <m:oMath xmlns:m="http://schemas.openxmlformats.org/officeDocument/2006/math">
                    <m:f>
                      <m:fPr>
                        <m:ctrlPr>
                          <a:rPr lang="en-US" sz="4000" b="0" i="1" smtClean="0">
                            <a:solidFill>
                              <a:schemeClr val="accent4"/>
                            </a:solidFill>
                            <a:latin typeface="Cambria Math" panose="02040503050406030204" pitchFamily="18" charset="0"/>
                          </a:rPr>
                        </m:ctrlPr>
                      </m:fPr>
                      <m:num>
                        <m:r>
                          <a:rPr lang="en-US" sz="4000" b="0" i="1" smtClean="0">
                            <a:solidFill>
                              <a:schemeClr val="accent4"/>
                            </a:solidFill>
                            <a:latin typeface="Cambria Math" panose="02040503050406030204" pitchFamily="18" charset="0"/>
                          </a:rPr>
                          <m:t>𝑚</m:t>
                        </m:r>
                        <m:r>
                          <a:rPr lang="en-US" sz="4000" b="0" i="1" smtClean="0">
                            <a:solidFill>
                              <a:schemeClr val="accent4"/>
                            </a:solidFill>
                            <a:latin typeface="Cambria Math" panose="02040503050406030204" pitchFamily="18" charset="0"/>
                          </a:rPr>
                          <m:t> × </m:t>
                        </m:r>
                        <m:r>
                          <a:rPr lang="en-US" sz="4000" b="0" i="1" smtClean="0">
                            <a:solidFill>
                              <a:schemeClr val="accent4"/>
                            </a:solidFill>
                            <a:latin typeface="Cambria Math" panose="02040503050406030204" pitchFamily="18" charset="0"/>
                          </a:rPr>
                          <m:t>𝑢</m:t>
                        </m:r>
                      </m:num>
                      <m:den>
                        <m:r>
                          <m:rPr>
                            <m:sty m:val="p"/>
                          </m:rPr>
                          <a:rPr lang="en-US" sz="4000" b="0" i="0" smtClean="0">
                            <a:solidFill>
                              <a:schemeClr val="accent4"/>
                            </a:solidFill>
                            <a:latin typeface="Cambria Math" panose="02040503050406030204" pitchFamily="18" charset="0"/>
                          </a:rPr>
                          <m:t>area</m:t>
                        </m:r>
                        <m:r>
                          <a:rPr lang="en-US" sz="4000" b="0" i="1" smtClean="0">
                            <a:solidFill>
                              <a:schemeClr val="accent4"/>
                            </a:solidFill>
                            <a:latin typeface="Cambria Math" panose="02040503050406030204" pitchFamily="18" charset="0"/>
                          </a:rPr>
                          <m:t> </m:t>
                        </m:r>
                        <m:r>
                          <a:rPr lang="en-US" sz="4000" b="0" i="1" smtClean="0">
                            <a:solidFill>
                              <a:schemeClr val="accent4"/>
                            </a:solidFill>
                            <a:latin typeface="Cambria Math" panose="02040503050406030204" pitchFamily="18" charset="0"/>
                            <a:ea typeface="Cambria Math" panose="02040503050406030204" pitchFamily="18" charset="0"/>
                          </a:rPr>
                          <m:t>× </m:t>
                        </m:r>
                        <m:r>
                          <m:rPr>
                            <m:sty m:val="p"/>
                          </m:rPr>
                          <a:rPr lang="en-US" sz="4000" b="0" i="0" smtClean="0">
                            <a:solidFill>
                              <a:schemeClr val="accent4"/>
                            </a:solidFill>
                            <a:latin typeface="Cambria Math" panose="02040503050406030204" pitchFamily="18" charset="0"/>
                            <a:ea typeface="Cambria Math" panose="02040503050406030204" pitchFamily="18" charset="0"/>
                          </a:rPr>
                          <m:t>time</m:t>
                        </m:r>
                      </m:den>
                    </m:f>
                    <m:r>
                      <a:rPr lang="en-US" sz="4000" b="0" i="1" smtClean="0">
                        <a:solidFill>
                          <a:schemeClr val="accent4"/>
                        </a:solidFill>
                        <a:latin typeface="Cambria Math" panose="02040503050406030204" pitchFamily="18" charset="0"/>
                      </a:rPr>
                      <m:t>=</m:t>
                    </m:r>
                  </m:oMath>
                </a14:m>
                <a:r>
                  <a:rPr lang="en-US" sz="4000" i="1" dirty="0">
                    <a:solidFill>
                      <a:schemeClr val="accent4"/>
                    </a:solidFill>
                  </a:rPr>
                  <a:t> </a:t>
                </a:r>
                <a14:m>
                  <m:oMath xmlns:m="http://schemas.openxmlformats.org/officeDocument/2006/math">
                    <m:f>
                      <m:fPr>
                        <m:ctrlPr>
                          <a:rPr lang="en-US" sz="4000" i="1" smtClean="0">
                            <a:solidFill>
                              <a:schemeClr val="accent4"/>
                            </a:solidFill>
                            <a:latin typeface="Cambria Math" panose="02040503050406030204" pitchFamily="18" charset="0"/>
                          </a:rPr>
                        </m:ctrlPr>
                      </m:fPr>
                      <m:num>
                        <m:r>
                          <a:rPr lang="en-US" sz="4000" b="0" i="1" smtClean="0">
                            <a:solidFill>
                              <a:schemeClr val="accent4"/>
                            </a:solidFill>
                            <a:latin typeface="Cambria Math" panose="02040503050406030204" pitchFamily="18" charset="0"/>
                          </a:rPr>
                          <m:t>𝑚</m:t>
                        </m:r>
                        <m:r>
                          <a:rPr lang="en-US" sz="4000" b="0" i="1" smtClean="0">
                            <a:solidFill>
                              <a:schemeClr val="accent4"/>
                            </a:solidFill>
                            <a:latin typeface="Cambria Math" panose="02040503050406030204" pitchFamily="18" charset="0"/>
                          </a:rPr>
                          <m:t> × </m:t>
                        </m:r>
                        <m:r>
                          <a:rPr lang="en-US" sz="4000" b="0" i="1" smtClean="0">
                            <a:solidFill>
                              <a:schemeClr val="accent4"/>
                            </a:solidFill>
                            <a:latin typeface="Cambria Math" panose="02040503050406030204" pitchFamily="18" charset="0"/>
                          </a:rPr>
                          <m:t>𝑢</m:t>
                        </m:r>
                        <m:r>
                          <a:rPr lang="en-US" sz="4000" b="0" i="1" smtClean="0">
                            <a:solidFill>
                              <a:schemeClr val="accent4"/>
                            </a:solidFill>
                            <a:latin typeface="Cambria Math" panose="02040503050406030204" pitchFamily="18" charset="0"/>
                          </a:rPr>
                          <m:t> </m:t>
                        </m:r>
                      </m:num>
                      <m:den>
                        <m:r>
                          <m:rPr>
                            <m:sty m:val="p"/>
                          </m:rPr>
                          <a:rPr lang="en-US" sz="4000">
                            <a:solidFill>
                              <a:schemeClr val="accent4"/>
                            </a:solidFill>
                            <a:latin typeface="Cambria Math" panose="02040503050406030204" pitchFamily="18" charset="0"/>
                          </a:rPr>
                          <m:t>area</m:t>
                        </m:r>
                        <m:r>
                          <a:rPr lang="en-US" sz="4000" b="0" i="1" smtClean="0">
                            <a:solidFill>
                              <a:schemeClr val="accent4"/>
                            </a:solidFill>
                            <a:latin typeface="Cambria Math" panose="02040503050406030204" pitchFamily="18" charset="0"/>
                            <a:ea typeface="Cambria Math" panose="02040503050406030204" pitchFamily="18" charset="0"/>
                          </a:rPr>
                          <m:t> × </m:t>
                        </m:r>
                        <m:r>
                          <m:rPr>
                            <m:sty m:val="p"/>
                          </m:rPr>
                          <a:rPr lang="en-US" sz="4000" b="0" i="0" smtClean="0">
                            <a:solidFill>
                              <a:schemeClr val="accent4"/>
                            </a:solidFill>
                            <a:latin typeface="Cambria Math" panose="02040503050406030204" pitchFamily="18" charset="0"/>
                            <a:ea typeface="Cambria Math" panose="02040503050406030204" pitchFamily="18" charset="0"/>
                          </a:rPr>
                          <m:t>time</m:t>
                        </m:r>
                      </m:den>
                    </m:f>
                  </m:oMath>
                </a14:m>
                <a:r>
                  <a:rPr lang="en-US" sz="4000" dirty="0">
                    <a:solidFill>
                      <a:schemeClr val="accent4"/>
                    </a:solidFill>
                    <a:ea typeface="Cambria Math" panose="02040503050406030204" pitchFamily="18" charset="0"/>
                  </a:rPr>
                  <a:t> </a:t>
                </a:r>
                <a14:m>
                  <m:oMath xmlns:m="http://schemas.openxmlformats.org/officeDocument/2006/math">
                    <m:r>
                      <a:rPr lang="en-US" sz="3200" i="1">
                        <a:solidFill>
                          <a:schemeClr val="accent4"/>
                        </a:solidFill>
                        <a:latin typeface="Cambria Math" panose="02040503050406030204" pitchFamily="18" charset="0"/>
                        <a:ea typeface="Cambria Math" panose="02040503050406030204" pitchFamily="18" charset="0"/>
                      </a:rPr>
                      <m:t>×</m:t>
                    </m:r>
                  </m:oMath>
                </a14:m>
                <a:r>
                  <a:rPr lang="en-US" sz="4000" dirty="0">
                    <a:solidFill>
                      <a:schemeClr val="accent4"/>
                    </a:solidFill>
                  </a:rPr>
                  <a:t> </a:t>
                </a:r>
                <a14:m>
                  <m:oMath xmlns:m="http://schemas.openxmlformats.org/officeDocument/2006/math">
                    <m:f>
                      <m:fPr>
                        <m:ctrlPr>
                          <a:rPr lang="en-US" sz="3600" i="1">
                            <a:solidFill>
                              <a:schemeClr val="accent4"/>
                            </a:solidFill>
                            <a:latin typeface="Cambria Math" panose="02040503050406030204" pitchFamily="18" charset="0"/>
                          </a:rPr>
                        </m:ctrlPr>
                      </m:fPr>
                      <m:num>
                        <m:r>
                          <a:rPr lang="en-US" sz="3600" i="1">
                            <a:solidFill>
                              <a:schemeClr val="accent4"/>
                            </a:solidFill>
                            <a:latin typeface="Cambria Math" panose="02040503050406030204" pitchFamily="18" charset="0"/>
                          </a:rPr>
                          <m:t>𝐿</m:t>
                        </m:r>
                      </m:num>
                      <m:den>
                        <m:r>
                          <a:rPr lang="en-US" sz="3600" b="0" i="1" smtClean="0">
                            <a:solidFill>
                              <a:schemeClr val="accent4"/>
                            </a:solidFill>
                            <a:latin typeface="Cambria Math" panose="02040503050406030204" pitchFamily="18" charset="0"/>
                          </a:rPr>
                          <m:t>𝐿</m:t>
                        </m:r>
                      </m:den>
                    </m:f>
                  </m:oMath>
                </a14:m>
                <a:r>
                  <a:rPr lang="en-US" sz="4000" i="1" dirty="0">
                    <a:solidFill>
                      <a:schemeClr val="accent4"/>
                    </a:solidFill>
                  </a:rPr>
                  <a:t> </a:t>
                </a:r>
                <a14:m>
                  <m:oMath xmlns:m="http://schemas.openxmlformats.org/officeDocument/2006/math">
                    <m:r>
                      <a:rPr lang="en-US" sz="4000" i="1">
                        <a:solidFill>
                          <a:schemeClr val="accent4"/>
                        </a:solidFill>
                        <a:latin typeface="Cambria Math" panose="02040503050406030204" pitchFamily="18" charset="0"/>
                      </a:rPr>
                      <m:t>=</m:t>
                    </m:r>
                  </m:oMath>
                </a14:m>
                <a:r>
                  <a:rPr lang="en-US" sz="4000" dirty="0">
                    <a:solidFill>
                      <a:schemeClr val="accent4"/>
                    </a:solidFill>
                  </a:rPr>
                  <a:t> </a:t>
                </a:r>
                <a14:m>
                  <m:oMath xmlns:m="http://schemas.openxmlformats.org/officeDocument/2006/math">
                    <m:f>
                      <m:fPr>
                        <m:ctrlPr>
                          <a:rPr lang="en-US" sz="4000" i="1">
                            <a:solidFill>
                              <a:schemeClr val="accent4"/>
                            </a:solidFill>
                            <a:latin typeface="Cambria Math" panose="02040503050406030204" pitchFamily="18" charset="0"/>
                          </a:rPr>
                        </m:ctrlPr>
                      </m:fPr>
                      <m:num>
                        <m:r>
                          <a:rPr lang="en-US" sz="4000" i="1">
                            <a:solidFill>
                              <a:schemeClr val="accent4"/>
                            </a:solidFill>
                            <a:latin typeface="Cambria Math" panose="02040503050406030204" pitchFamily="18" charset="0"/>
                          </a:rPr>
                          <m:t>𝑚</m:t>
                        </m:r>
                      </m:num>
                      <m:den>
                        <m:r>
                          <m:rPr>
                            <m:sty m:val="p"/>
                          </m:rPr>
                          <a:rPr lang="en-US" sz="4000">
                            <a:solidFill>
                              <a:schemeClr val="accent4"/>
                            </a:solidFill>
                            <a:latin typeface="Cambria Math" panose="02040503050406030204" pitchFamily="18" charset="0"/>
                          </a:rPr>
                          <m:t>area</m:t>
                        </m:r>
                        <m:r>
                          <a:rPr lang="en-US" sz="4000">
                            <a:solidFill>
                              <a:schemeClr val="accent4"/>
                            </a:solidFill>
                            <a:latin typeface="Cambria Math" panose="02040503050406030204" pitchFamily="18" charset="0"/>
                          </a:rPr>
                          <m:t> </m:t>
                        </m:r>
                        <m:r>
                          <a:rPr lang="en-US" sz="4000" i="1">
                            <a:solidFill>
                              <a:schemeClr val="accent4"/>
                            </a:solidFill>
                            <a:latin typeface="Cambria Math" panose="02040503050406030204" pitchFamily="18" charset="0"/>
                            <a:ea typeface="Cambria Math" panose="02040503050406030204" pitchFamily="18" charset="0"/>
                          </a:rPr>
                          <m:t> × </m:t>
                        </m:r>
                        <m:r>
                          <a:rPr lang="en-US" sz="4000" i="1">
                            <a:solidFill>
                              <a:schemeClr val="accent4"/>
                            </a:solidFill>
                            <a:latin typeface="Cambria Math" panose="02040503050406030204" pitchFamily="18" charset="0"/>
                            <a:ea typeface="Cambria Math" panose="02040503050406030204" pitchFamily="18" charset="0"/>
                          </a:rPr>
                          <m:t>𝐿</m:t>
                        </m:r>
                        <m:r>
                          <a:rPr lang="en-US" sz="4000" i="1">
                            <a:solidFill>
                              <a:schemeClr val="accent4"/>
                            </a:solidFill>
                            <a:latin typeface="Cambria Math" panose="02040503050406030204" pitchFamily="18" charset="0"/>
                            <a:ea typeface="Cambria Math" panose="02040503050406030204" pitchFamily="18" charset="0"/>
                          </a:rPr>
                          <m:t> </m:t>
                        </m:r>
                      </m:den>
                    </m:f>
                    <m:r>
                      <a:rPr lang="en-US" sz="4000" i="1">
                        <a:solidFill>
                          <a:schemeClr val="accent4"/>
                        </a:solidFill>
                        <a:latin typeface="Cambria Math" panose="02040503050406030204" pitchFamily="18" charset="0"/>
                        <a:ea typeface="Cambria Math" panose="02040503050406030204" pitchFamily="18" charset="0"/>
                      </a:rPr>
                      <m:t>×</m:t>
                    </m:r>
                    <m:r>
                      <a:rPr lang="en-US" sz="4000" b="0" i="1" smtClean="0">
                        <a:solidFill>
                          <a:schemeClr val="accent4"/>
                        </a:solidFill>
                        <a:latin typeface="Cambria Math" panose="02040503050406030204" pitchFamily="18" charset="0"/>
                        <a:ea typeface="Cambria Math" panose="02040503050406030204" pitchFamily="18" charset="0"/>
                      </a:rPr>
                      <m:t> </m:t>
                    </m:r>
                    <m:r>
                      <a:rPr lang="en-US" sz="4000" i="1">
                        <a:solidFill>
                          <a:schemeClr val="accent4"/>
                        </a:solidFill>
                        <a:latin typeface="Cambria Math" panose="02040503050406030204" pitchFamily="18" charset="0"/>
                      </a:rPr>
                      <m:t>𝑢</m:t>
                    </m:r>
                    <m:r>
                      <a:rPr lang="en-US" sz="4000" b="0" i="1" smtClean="0">
                        <a:solidFill>
                          <a:schemeClr val="accent4"/>
                        </a:solidFill>
                        <a:latin typeface="Cambria Math" panose="02040503050406030204" pitchFamily="18" charset="0"/>
                      </a:rPr>
                      <m:t> </m:t>
                    </m:r>
                    <m:r>
                      <a:rPr lang="en-US" sz="4000" i="1">
                        <a:solidFill>
                          <a:schemeClr val="accent4"/>
                        </a:solidFill>
                        <a:latin typeface="Cambria Math" panose="02040503050406030204" pitchFamily="18" charset="0"/>
                        <a:ea typeface="Cambria Math" panose="02040503050406030204" pitchFamily="18" charset="0"/>
                      </a:rPr>
                      <m:t>×</m:t>
                    </m:r>
                    <m:f>
                      <m:fPr>
                        <m:ctrlPr>
                          <a:rPr lang="en-US" sz="4000" i="1" smtClean="0">
                            <a:solidFill>
                              <a:schemeClr val="accent4"/>
                            </a:solidFill>
                            <a:latin typeface="Cambria Math" panose="02040503050406030204" pitchFamily="18" charset="0"/>
                          </a:rPr>
                        </m:ctrlPr>
                      </m:fPr>
                      <m:num>
                        <m:r>
                          <a:rPr lang="en-US" sz="4000" b="0" i="1" smtClean="0">
                            <a:solidFill>
                              <a:schemeClr val="accent4"/>
                            </a:solidFill>
                            <a:latin typeface="Cambria Math" panose="02040503050406030204" pitchFamily="18" charset="0"/>
                          </a:rPr>
                          <m:t>𝐿</m:t>
                        </m:r>
                      </m:num>
                      <m:den>
                        <m:r>
                          <m:rPr>
                            <m:sty m:val="p"/>
                          </m:rPr>
                          <a:rPr lang="en-US" sz="4000" b="0" i="0" smtClean="0">
                            <a:solidFill>
                              <a:schemeClr val="accent4"/>
                            </a:solidFill>
                            <a:latin typeface="Cambria Math" panose="02040503050406030204" pitchFamily="18" charset="0"/>
                          </a:rPr>
                          <m:t>time</m:t>
                        </m:r>
                      </m:den>
                    </m:f>
                  </m:oMath>
                </a14:m>
                <a:r>
                  <a:rPr lang="en-US" sz="3200" i="1" dirty="0">
                    <a:solidFill>
                      <a:schemeClr val="accent4"/>
                    </a:solidFill>
                  </a:rPr>
                  <a:t>  </a:t>
                </a:r>
              </a:p>
            </p:txBody>
          </p:sp>
        </mc:Choice>
        <mc:Fallback xmlns="">
          <p:sp>
            <p:nvSpPr>
              <p:cNvPr id="10" name="TextBox 9">
                <a:extLst>
                  <a:ext uri="{FF2B5EF4-FFF2-40B4-BE49-F238E27FC236}">
                    <a16:creationId xmlns:a16="http://schemas.microsoft.com/office/drawing/2014/main" id="{5EB5515A-499C-5AAC-C372-518395486FB5}"/>
                  </a:ext>
                </a:extLst>
              </p:cNvPr>
              <p:cNvSpPr txBox="1">
                <a:spLocks noRot="1" noChangeAspect="1" noMove="1" noResize="1" noEditPoints="1" noAdjustHandles="1" noChangeArrowheads="1" noChangeShapeType="1" noTextEdit="1"/>
              </p:cNvSpPr>
              <p:nvPr/>
            </p:nvSpPr>
            <p:spPr>
              <a:xfrm>
                <a:off x="0" y="3205656"/>
                <a:ext cx="12192000" cy="964880"/>
              </a:xfrm>
              <a:prstGeom prst="rect">
                <a:avLst/>
              </a:prstGeom>
              <a:blipFill>
                <a:blip r:embed="rId4"/>
                <a:stretch>
                  <a:fillRect t="-2597" b="-22078"/>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7FDC2B13-A65F-680B-FF01-22F8188EBBAD}"/>
              </a:ext>
            </a:extLst>
          </p:cNvPr>
          <p:cNvSpPr/>
          <p:nvPr/>
        </p:nvSpPr>
        <p:spPr>
          <a:xfrm>
            <a:off x="6648995" y="3205656"/>
            <a:ext cx="4572000" cy="12618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56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03A2F64-6525-801C-636C-5003D92E1DD0}"/>
                  </a:ext>
                </a:extLst>
              </p:cNvPr>
              <p:cNvSpPr txBox="1"/>
              <p:nvPr/>
            </p:nvSpPr>
            <p:spPr>
              <a:xfrm>
                <a:off x="0" y="271848"/>
                <a:ext cx="12192000" cy="646331"/>
              </a:xfrm>
              <a:prstGeom prst="rect">
                <a:avLst/>
              </a:prstGeom>
              <a:noFill/>
            </p:spPr>
            <p:txBody>
              <a:bodyPr wrap="square" rtlCol="0">
                <a:spAutoFit/>
              </a:bodyPr>
              <a:lstStyle/>
              <a:p>
                <a:pPr algn="ctr"/>
                <a:r>
                  <a:rPr lang="en-US" sz="3600" b="0" dirty="0">
                    <a:solidFill>
                      <a:schemeClr val="accent4"/>
                    </a:solidFill>
                  </a:rPr>
                  <a:t>Momentum </a:t>
                </a:r>
                <a14:m>
                  <m:oMath xmlns:m="http://schemas.openxmlformats.org/officeDocument/2006/math">
                    <m:r>
                      <a:rPr lang="en-US" sz="3600" b="0" i="1" smtClean="0">
                        <a:solidFill>
                          <a:schemeClr val="accent4"/>
                        </a:solidFill>
                        <a:latin typeface="Cambria Math" panose="02040503050406030204" pitchFamily="18" charset="0"/>
                      </a:rPr>
                      <m:t>=</m:t>
                    </m:r>
                    <m:r>
                      <m:rPr>
                        <m:sty m:val="p"/>
                      </m:rPr>
                      <a:rPr lang="en-US" sz="3600" b="0" i="0" smtClean="0">
                        <a:solidFill>
                          <a:schemeClr val="accent4"/>
                        </a:solidFill>
                        <a:latin typeface="Cambria Math" panose="02040503050406030204" pitchFamily="18" charset="0"/>
                      </a:rPr>
                      <m:t>mass</m:t>
                    </m:r>
                    <m:r>
                      <a:rPr lang="en-US" sz="3600" b="0" i="0" smtClean="0">
                        <a:solidFill>
                          <a:schemeClr val="accent4"/>
                        </a:solidFill>
                        <a:latin typeface="Cambria Math" panose="02040503050406030204" pitchFamily="18" charset="0"/>
                      </a:rPr>
                      <m:t> </m:t>
                    </m:r>
                    <m:r>
                      <a:rPr lang="en-US" sz="3600" b="0" i="1" smtClean="0">
                        <a:solidFill>
                          <a:schemeClr val="accent4"/>
                        </a:solidFill>
                        <a:latin typeface="Cambria Math" panose="02040503050406030204" pitchFamily="18" charset="0"/>
                        <a:ea typeface="Cambria Math" panose="02040503050406030204" pitchFamily="18" charset="0"/>
                      </a:rPr>
                      <m:t>× </m:t>
                    </m:r>
                    <m:r>
                      <m:rPr>
                        <m:sty m:val="p"/>
                      </m:rPr>
                      <a:rPr lang="en-US" sz="3600" b="0" i="0" smtClean="0">
                        <a:solidFill>
                          <a:schemeClr val="accent4"/>
                        </a:solidFill>
                        <a:latin typeface="Cambria Math" panose="02040503050406030204" pitchFamily="18" charset="0"/>
                        <a:ea typeface="Cambria Math" panose="02040503050406030204" pitchFamily="18" charset="0"/>
                      </a:rPr>
                      <m:t>velocity</m:t>
                    </m:r>
                  </m:oMath>
                </a14:m>
                <a:endParaRPr lang="en-US" sz="3600" dirty="0">
                  <a:solidFill>
                    <a:schemeClr val="accent4"/>
                  </a:solidFill>
                </a:endParaRPr>
              </a:p>
            </p:txBody>
          </p:sp>
        </mc:Choice>
        <mc:Fallback xmlns="">
          <p:sp>
            <p:nvSpPr>
              <p:cNvPr id="4" name="TextBox 3">
                <a:extLst>
                  <a:ext uri="{FF2B5EF4-FFF2-40B4-BE49-F238E27FC236}">
                    <a16:creationId xmlns:a16="http://schemas.microsoft.com/office/drawing/2014/main" id="{C03A2F64-6525-801C-636C-5003D92E1DD0}"/>
                  </a:ext>
                </a:extLst>
              </p:cNvPr>
              <p:cNvSpPr txBox="1">
                <a:spLocks noRot="1" noChangeAspect="1" noMove="1" noResize="1" noEditPoints="1" noAdjustHandles="1" noChangeArrowheads="1" noChangeShapeType="1" noTextEdit="1"/>
              </p:cNvSpPr>
              <p:nvPr/>
            </p:nvSpPr>
            <p:spPr>
              <a:xfrm>
                <a:off x="0" y="271848"/>
                <a:ext cx="12192000" cy="646331"/>
              </a:xfrm>
              <a:prstGeom prst="rect">
                <a:avLst/>
              </a:prstGeom>
              <a:blipFill>
                <a:blip r:embed="rId2"/>
                <a:stretch>
                  <a:fillRect t="-15385"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D1F6FAB-BD0A-965F-0D7B-E1277C730B3F}"/>
                  </a:ext>
                </a:extLst>
              </p:cNvPr>
              <p:cNvSpPr txBox="1"/>
              <p:nvPr/>
            </p:nvSpPr>
            <p:spPr>
              <a:xfrm>
                <a:off x="321280" y="1178013"/>
                <a:ext cx="12192000" cy="64633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600" b="0" i="1" smtClean="0">
                          <a:solidFill>
                            <a:schemeClr val="accent4"/>
                          </a:solidFill>
                          <a:latin typeface="Cambria Math" panose="02040503050406030204" pitchFamily="18" charset="0"/>
                        </a:rPr>
                        <m:t>=</m:t>
                      </m:r>
                      <m:r>
                        <a:rPr lang="en-US" sz="3600" b="0" i="1" smtClean="0">
                          <a:solidFill>
                            <a:schemeClr val="accent4"/>
                          </a:solidFill>
                          <a:latin typeface="Cambria Math" panose="02040503050406030204" pitchFamily="18" charset="0"/>
                        </a:rPr>
                        <m:t>𝑚</m:t>
                      </m:r>
                      <m:r>
                        <a:rPr lang="en-US" sz="3600" b="0" i="1" smtClean="0">
                          <a:solidFill>
                            <a:schemeClr val="accent4"/>
                          </a:solidFill>
                          <a:latin typeface="Cambria Math" panose="02040503050406030204" pitchFamily="18" charset="0"/>
                        </a:rPr>
                        <m:t> × </m:t>
                      </m:r>
                      <m:r>
                        <a:rPr lang="en-US" sz="3600" b="0" i="1" smtClean="0">
                          <a:solidFill>
                            <a:schemeClr val="accent4"/>
                          </a:solidFill>
                          <a:latin typeface="Cambria Math" panose="02040503050406030204" pitchFamily="18" charset="0"/>
                        </a:rPr>
                        <m:t>𝑢</m:t>
                      </m:r>
                    </m:oMath>
                  </m:oMathPara>
                </a14:m>
                <a:endParaRPr lang="en-US" sz="3600" i="1" dirty="0">
                  <a:solidFill>
                    <a:schemeClr val="accent4"/>
                  </a:solidFill>
                </a:endParaRPr>
              </a:p>
            </p:txBody>
          </p:sp>
        </mc:Choice>
        <mc:Fallback xmlns="">
          <p:sp>
            <p:nvSpPr>
              <p:cNvPr id="7" name="TextBox 6">
                <a:extLst>
                  <a:ext uri="{FF2B5EF4-FFF2-40B4-BE49-F238E27FC236}">
                    <a16:creationId xmlns:a16="http://schemas.microsoft.com/office/drawing/2014/main" id="{FD1F6FAB-BD0A-965F-0D7B-E1277C730B3F}"/>
                  </a:ext>
                </a:extLst>
              </p:cNvPr>
              <p:cNvSpPr txBox="1">
                <a:spLocks noRot="1" noChangeAspect="1" noMove="1" noResize="1" noEditPoints="1" noAdjustHandles="1" noChangeArrowheads="1" noChangeShapeType="1" noTextEdit="1"/>
              </p:cNvSpPr>
              <p:nvPr/>
            </p:nvSpPr>
            <p:spPr>
              <a:xfrm>
                <a:off x="321280" y="1178013"/>
                <a:ext cx="12192000" cy="646331"/>
              </a:xfrm>
              <a:prstGeom prst="rect">
                <a:avLst/>
              </a:prstGeom>
              <a:blipFill>
                <a:blip r:embed="rId3"/>
                <a:stretch>
                  <a:fillRect b="-25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62C54FF-CAC4-29B2-DFEE-8795EB85FBEE}"/>
              </a:ext>
            </a:extLst>
          </p:cNvPr>
          <p:cNvSpPr txBox="1"/>
          <p:nvPr/>
        </p:nvSpPr>
        <p:spPr>
          <a:xfrm>
            <a:off x="0" y="2252009"/>
            <a:ext cx="12192000" cy="646331"/>
          </a:xfrm>
          <a:prstGeom prst="rect">
            <a:avLst/>
          </a:prstGeom>
          <a:noFill/>
        </p:spPr>
        <p:txBody>
          <a:bodyPr wrap="square" rtlCol="0">
            <a:spAutoFit/>
          </a:bodyPr>
          <a:lstStyle/>
          <a:p>
            <a:pPr algn="ctr"/>
            <a:r>
              <a:rPr lang="en-US" sz="3600" i="1" dirty="0">
                <a:solidFill>
                  <a:schemeClr val="accent4"/>
                </a:solidFill>
              </a:rPr>
              <a:t>Momentum flux </a:t>
            </a:r>
            <a:r>
              <a:rPr lang="en-US" sz="3600" dirty="0">
                <a:solidFill>
                  <a:schemeClr val="accent4"/>
                </a:solidFill>
              </a:rPr>
              <a:t>is momentum </a:t>
            </a:r>
            <a:r>
              <a:rPr lang="en-US" sz="3600" i="1" dirty="0">
                <a:solidFill>
                  <a:schemeClr val="accent4"/>
                </a:solidFill>
              </a:rPr>
              <a:t>per area </a:t>
            </a:r>
            <a:r>
              <a:rPr lang="en-US" sz="3600" dirty="0">
                <a:solidFill>
                  <a:schemeClr val="accent4"/>
                </a:solidFill>
              </a:rPr>
              <a:t>and </a:t>
            </a:r>
            <a:r>
              <a:rPr lang="en-US" sz="3600" i="1" dirty="0">
                <a:solidFill>
                  <a:schemeClr val="accent4"/>
                </a:solidFill>
              </a:rPr>
              <a:t>per time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EB5515A-499C-5AAC-C372-518395486FB5}"/>
                  </a:ext>
                </a:extLst>
              </p:cNvPr>
              <p:cNvSpPr txBox="1"/>
              <p:nvPr/>
            </p:nvSpPr>
            <p:spPr>
              <a:xfrm>
                <a:off x="0" y="3205656"/>
                <a:ext cx="12192000" cy="964880"/>
              </a:xfrm>
              <a:prstGeom prst="rect">
                <a:avLst/>
              </a:prstGeom>
              <a:noFill/>
            </p:spPr>
            <p:txBody>
              <a:bodyPr wrap="square" rtlCol="0">
                <a:spAutoFit/>
              </a:bodyPr>
              <a:lstStyle/>
              <a:p>
                <a:pPr algn="ctr"/>
                <a14:m>
                  <m:oMath xmlns:m="http://schemas.openxmlformats.org/officeDocument/2006/math">
                    <m:f>
                      <m:fPr>
                        <m:ctrlPr>
                          <a:rPr lang="en-US" sz="4000" b="0" i="1" smtClean="0">
                            <a:solidFill>
                              <a:schemeClr val="accent4"/>
                            </a:solidFill>
                            <a:latin typeface="Cambria Math" panose="02040503050406030204" pitchFamily="18" charset="0"/>
                          </a:rPr>
                        </m:ctrlPr>
                      </m:fPr>
                      <m:num>
                        <m:r>
                          <a:rPr lang="en-US" sz="4000" b="0" i="1" smtClean="0">
                            <a:solidFill>
                              <a:schemeClr val="accent4"/>
                            </a:solidFill>
                            <a:latin typeface="Cambria Math" panose="02040503050406030204" pitchFamily="18" charset="0"/>
                          </a:rPr>
                          <m:t>𝑚</m:t>
                        </m:r>
                        <m:r>
                          <a:rPr lang="en-US" sz="4000" b="0" i="1" smtClean="0">
                            <a:solidFill>
                              <a:schemeClr val="accent4"/>
                            </a:solidFill>
                            <a:latin typeface="Cambria Math" panose="02040503050406030204" pitchFamily="18" charset="0"/>
                          </a:rPr>
                          <m:t> × </m:t>
                        </m:r>
                        <m:r>
                          <a:rPr lang="en-US" sz="4000" b="0" i="1" smtClean="0">
                            <a:solidFill>
                              <a:schemeClr val="accent4"/>
                            </a:solidFill>
                            <a:latin typeface="Cambria Math" panose="02040503050406030204" pitchFamily="18" charset="0"/>
                          </a:rPr>
                          <m:t>𝑢</m:t>
                        </m:r>
                      </m:num>
                      <m:den>
                        <m:r>
                          <m:rPr>
                            <m:sty m:val="p"/>
                          </m:rPr>
                          <a:rPr lang="en-US" sz="4000" b="0" i="0" smtClean="0">
                            <a:solidFill>
                              <a:schemeClr val="accent4"/>
                            </a:solidFill>
                            <a:latin typeface="Cambria Math" panose="02040503050406030204" pitchFamily="18" charset="0"/>
                          </a:rPr>
                          <m:t>area</m:t>
                        </m:r>
                        <m:r>
                          <a:rPr lang="en-US" sz="4000" b="0" i="1" smtClean="0">
                            <a:solidFill>
                              <a:schemeClr val="accent4"/>
                            </a:solidFill>
                            <a:latin typeface="Cambria Math" panose="02040503050406030204" pitchFamily="18" charset="0"/>
                          </a:rPr>
                          <m:t> </m:t>
                        </m:r>
                        <m:r>
                          <a:rPr lang="en-US" sz="4000" b="0" i="1" smtClean="0">
                            <a:solidFill>
                              <a:schemeClr val="accent4"/>
                            </a:solidFill>
                            <a:latin typeface="Cambria Math" panose="02040503050406030204" pitchFamily="18" charset="0"/>
                            <a:ea typeface="Cambria Math" panose="02040503050406030204" pitchFamily="18" charset="0"/>
                          </a:rPr>
                          <m:t>× </m:t>
                        </m:r>
                        <m:r>
                          <m:rPr>
                            <m:sty m:val="p"/>
                          </m:rPr>
                          <a:rPr lang="en-US" sz="4000" b="0" i="0" smtClean="0">
                            <a:solidFill>
                              <a:schemeClr val="accent4"/>
                            </a:solidFill>
                            <a:latin typeface="Cambria Math" panose="02040503050406030204" pitchFamily="18" charset="0"/>
                            <a:ea typeface="Cambria Math" panose="02040503050406030204" pitchFamily="18" charset="0"/>
                          </a:rPr>
                          <m:t>time</m:t>
                        </m:r>
                      </m:den>
                    </m:f>
                    <m:r>
                      <a:rPr lang="en-US" sz="4000" b="0" i="1" smtClean="0">
                        <a:solidFill>
                          <a:schemeClr val="accent4"/>
                        </a:solidFill>
                        <a:latin typeface="Cambria Math" panose="02040503050406030204" pitchFamily="18" charset="0"/>
                      </a:rPr>
                      <m:t>=</m:t>
                    </m:r>
                  </m:oMath>
                </a14:m>
                <a:r>
                  <a:rPr lang="en-US" sz="4000" i="1" dirty="0">
                    <a:solidFill>
                      <a:schemeClr val="accent4"/>
                    </a:solidFill>
                  </a:rPr>
                  <a:t> </a:t>
                </a:r>
                <a14:m>
                  <m:oMath xmlns:m="http://schemas.openxmlformats.org/officeDocument/2006/math">
                    <m:f>
                      <m:fPr>
                        <m:ctrlPr>
                          <a:rPr lang="en-US" sz="4000" i="1" smtClean="0">
                            <a:solidFill>
                              <a:schemeClr val="accent4"/>
                            </a:solidFill>
                            <a:latin typeface="Cambria Math" panose="02040503050406030204" pitchFamily="18" charset="0"/>
                          </a:rPr>
                        </m:ctrlPr>
                      </m:fPr>
                      <m:num>
                        <m:r>
                          <a:rPr lang="en-US" sz="4000" b="0" i="1" smtClean="0">
                            <a:solidFill>
                              <a:schemeClr val="accent4"/>
                            </a:solidFill>
                            <a:latin typeface="Cambria Math" panose="02040503050406030204" pitchFamily="18" charset="0"/>
                          </a:rPr>
                          <m:t>𝑚</m:t>
                        </m:r>
                        <m:r>
                          <a:rPr lang="en-US" sz="4000" b="0" i="1" smtClean="0">
                            <a:solidFill>
                              <a:schemeClr val="accent4"/>
                            </a:solidFill>
                            <a:latin typeface="Cambria Math" panose="02040503050406030204" pitchFamily="18" charset="0"/>
                          </a:rPr>
                          <m:t> × </m:t>
                        </m:r>
                        <m:r>
                          <a:rPr lang="en-US" sz="4000" b="0" i="1" smtClean="0">
                            <a:solidFill>
                              <a:schemeClr val="accent4"/>
                            </a:solidFill>
                            <a:latin typeface="Cambria Math" panose="02040503050406030204" pitchFamily="18" charset="0"/>
                          </a:rPr>
                          <m:t>𝑢</m:t>
                        </m:r>
                        <m:r>
                          <a:rPr lang="en-US" sz="4000" b="0" i="1" smtClean="0">
                            <a:solidFill>
                              <a:schemeClr val="accent4"/>
                            </a:solidFill>
                            <a:latin typeface="Cambria Math" panose="02040503050406030204" pitchFamily="18" charset="0"/>
                          </a:rPr>
                          <m:t> </m:t>
                        </m:r>
                      </m:num>
                      <m:den>
                        <m:r>
                          <m:rPr>
                            <m:sty m:val="p"/>
                          </m:rPr>
                          <a:rPr lang="en-US" sz="4000">
                            <a:solidFill>
                              <a:schemeClr val="accent4"/>
                            </a:solidFill>
                            <a:latin typeface="Cambria Math" panose="02040503050406030204" pitchFamily="18" charset="0"/>
                          </a:rPr>
                          <m:t>area</m:t>
                        </m:r>
                        <m:r>
                          <a:rPr lang="en-US" sz="4000" b="0" i="1" smtClean="0">
                            <a:solidFill>
                              <a:schemeClr val="accent4"/>
                            </a:solidFill>
                            <a:latin typeface="Cambria Math" panose="02040503050406030204" pitchFamily="18" charset="0"/>
                            <a:ea typeface="Cambria Math" panose="02040503050406030204" pitchFamily="18" charset="0"/>
                          </a:rPr>
                          <m:t> × </m:t>
                        </m:r>
                        <m:r>
                          <m:rPr>
                            <m:sty m:val="p"/>
                          </m:rPr>
                          <a:rPr lang="en-US" sz="4000" b="0" i="0" smtClean="0">
                            <a:solidFill>
                              <a:schemeClr val="accent4"/>
                            </a:solidFill>
                            <a:latin typeface="Cambria Math" panose="02040503050406030204" pitchFamily="18" charset="0"/>
                            <a:ea typeface="Cambria Math" panose="02040503050406030204" pitchFamily="18" charset="0"/>
                          </a:rPr>
                          <m:t>time</m:t>
                        </m:r>
                      </m:den>
                    </m:f>
                  </m:oMath>
                </a14:m>
                <a:r>
                  <a:rPr lang="en-US" sz="4000" dirty="0">
                    <a:solidFill>
                      <a:schemeClr val="accent4"/>
                    </a:solidFill>
                    <a:ea typeface="Cambria Math" panose="02040503050406030204" pitchFamily="18" charset="0"/>
                  </a:rPr>
                  <a:t> </a:t>
                </a:r>
                <a14:m>
                  <m:oMath xmlns:m="http://schemas.openxmlformats.org/officeDocument/2006/math">
                    <m:r>
                      <a:rPr lang="en-US" sz="3200" i="1">
                        <a:solidFill>
                          <a:schemeClr val="accent4"/>
                        </a:solidFill>
                        <a:latin typeface="Cambria Math" panose="02040503050406030204" pitchFamily="18" charset="0"/>
                        <a:ea typeface="Cambria Math" panose="02040503050406030204" pitchFamily="18" charset="0"/>
                      </a:rPr>
                      <m:t>×</m:t>
                    </m:r>
                  </m:oMath>
                </a14:m>
                <a:r>
                  <a:rPr lang="en-US" sz="4000" dirty="0">
                    <a:solidFill>
                      <a:schemeClr val="accent4"/>
                    </a:solidFill>
                  </a:rPr>
                  <a:t> </a:t>
                </a:r>
                <a14:m>
                  <m:oMath xmlns:m="http://schemas.openxmlformats.org/officeDocument/2006/math">
                    <m:f>
                      <m:fPr>
                        <m:ctrlPr>
                          <a:rPr lang="en-US" sz="3600" i="1">
                            <a:solidFill>
                              <a:schemeClr val="accent4"/>
                            </a:solidFill>
                            <a:latin typeface="Cambria Math" panose="02040503050406030204" pitchFamily="18" charset="0"/>
                          </a:rPr>
                        </m:ctrlPr>
                      </m:fPr>
                      <m:num>
                        <m:r>
                          <a:rPr lang="en-US" sz="3600" i="1">
                            <a:solidFill>
                              <a:schemeClr val="accent4"/>
                            </a:solidFill>
                            <a:latin typeface="Cambria Math" panose="02040503050406030204" pitchFamily="18" charset="0"/>
                          </a:rPr>
                          <m:t>𝐿</m:t>
                        </m:r>
                      </m:num>
                      <m:den>
                        <m:r>
                          <a:rPr lang="en-US" sz="3600" b="0" i="1" smtClean="0">
                            <a:solidFill>
                              <a:schemeClr val="accent4"/>
                            </a:solidFill>
                            <a:latin typeface="Cambria Math" panose="02040503050406030204" pitchFamily="18" charset="0"/>
                          </a:rPr>
                          <m:t>𝐿</m:t>
                        </m:r>
                      </m:den>
                    </m:f>
                  </m:oMath>
                </a14:m>
                <a:r>
                  <a:rPr lang="en-US" sz="4000" i="1" dirty="0">
                    <a:solidFill>
                      <a:schemeClr val="accent4"/>
                    </a:solidFill>
                  </a:rPr>
                  <a:t> </a:t>
                </a:r>
                <a14:m>
                  <m:oMath xmlns:m="http://schemas.openxmlformats.org/officeDocument/2006/math">
                    <m:r>
                      <a:rPr lang="en-US" sz="4000" i="1">
                        <a:solidFill>
                          <a:schemeClr val="accent4"/>
                        </a:solidFill>
                        <a:latin typeface="Cambria Math" panose="02040503050406030204" pitchFamily="18" charset="0"/>
                      </a:rPr>
                      <m:t>=</m:t>
                    </m:r>
                  </m:oMath>
                </a14:m>
                <a:r>
                  <a:rPr lang="en-US" sz="4000" dirty="0">
                    <a:solidFill>
                      <a:schemeClr val="accent4"/>
                    </a:solidFill>
                  </a:rPr>
                  <a:t> </a:t>
                </a:r>
                <a14:m>
                  <m:oMath xmlns:m="http://schemas.openxmlformats.org/officeDocument/2006/math">
                    <m:f>
                      <m:fPr>
                        <m:ctrlPr>
                          <a:rPr lang="en-US" sz="4000" i="1">
                            <a:solidFill>
                              <a:schemeClr val="accent4"/>
                            </a:solidFill>
                            <a:latin typeface="Cambria Math" panose="02040503050406030204" pitchFamily="18" charset="0"/>
                          </a:rPr>
                        </m:ctrlPr>
                      </m:fPr>
                      <m:num>
                        <m:r>
                          <a:rPr lang="en-US" sz="4000" i="1">
                            <a:solidFill>
                              <a:schemeClr val="accent4"/>
                            </a:solidFill>
                            <a:latin typeface="Cambria Math" panose="02040503050406030204" pitchFamily="18" charset="0"/>
                          </a:rPr>
                          <m:t>𝑚</m:t>
                        </m:r>
                      </m:num>
                      <m:den>
                        <m:r>
                          <m:rPr>
                            <m:sty m:val="p"/>
                          </m:rPr>
                          <a:rPr lang="en-US" sz="4000">
                            <a:solidFill>
                              <a:schemeClr val="accent4"/>
                            </a:solidFill>
                            <a:latin typeface="Cambria Math" panose="02040503050406030204" pitchFamily="18" charset="0"/>
                          </a:rPr>
                          <m:t>area</m:t>
                        </m:r>
                        <m:r>
                          <a:rPr lang="en-US" sz="4000">
                            <a:solidFill>
                              <a:schemeClr val="accent4"/>
                            </a:solidFill>
                            <a:latin typeface="Cambria Math" panose="02040503050406030204" pitchFamily="18" charset="0"/>
                          </a:rPr>
                          <m:t> </m:t>
                        </m:r>
                        <m:r>
                          <a:rPr lang="en-US" sz="4000" i="1">
                            <a:solidFill>
                              <a:schemeClr val="accent4"/>
                            </a:solidFill>
                            <a:latin typeface="Cambria Math" panose="02040503050406030204" pitchFamily="18" charset="0"/>
                            <a:ea typeface="Cambria Math" panose="02040503050406030204" pitchFamily="18" charset="0"/>
                          </a:rPr>
                          <m:t> × </m:t>
                        </m:r>
                        <m:r>
                          <a:rPr lang="en-US" sz="4000" i="1">
                            <a:solidFill>
                              <a:schemeClr val="accent4"/>
                            </a:solidFill>
                            <a:latin typeface="Cambria Math" panose="02040503050406030204" pitchFamily="18" charset="0"/>
                            <a:ea typeface="Cambria Math" panose="02040503050406030204" pitchFamily="18" charset="0"/>
                          </a:rPr>
                          <m:t>𝐿</m:t>
                        </m:r>
                        <m:r>
                          <a:rPr lang="en-US" sz="4000" i="1">
                            <a:solidFill>
                              <a:schemeClr val="accent4"/>
                            </a:solidFill>
                            <a:latin typeface="Cambria Math" panose="02040503050406030204" pitchFamily="18" charset="0"/>
                            <a:ea typeface="Cambria Math" panose="02040503050406030204" pitchFamily="18" charset="0"/>
                          </a:rPr>
                          <m:t> </m:t>
                        </m:r>
                      </m:den>
                    </m:f>
                    <m:r>
                      <a:rPr lang="en-US" sz="4000" i="1">
                        <a:solidFill>
                          <a:schemeClr val="accent4"/>
                        </a:solidFill>
                        <a:latin typeface="Cambria Math" panose="02040503050406030204" pitchFamily="18" charset="0"/>
                        <a:ea typeface="Cambria Math" panose="02040503050406030204" pitchFamily="18" charset="0"/>
                      </a:rPr>
                      <m:t>×</m:t>
                    </m:r>
                    <m:r>
                      <a:rPr lang="en-US" sz="4000" b="0" i="1" smtClean="0">
                        <a:solidFill>
                          <a:schemeClr val="accent4"/>
                        </a:solidFill>
                        <a:latin typeface="Cambria Math" panose="02040503050406030204" pitchFamily="18" charset="0"/>
                        <a:ea typeface="Cambria Math" panose="02040503050406030204" pitchFamily="18" charset="0"/>
                      </a:rPr>
                      <m:t> </m:t>
                    </m:r>
                    <m:r>
                      <a:rPr lang="en-US" sz="4000" i="1">
                        <a:solidFill>
                          <a:schemeClr val="accent4"/>
                        </a:solidFill>
                        <a:latin typeface="Cambria Math" panose="02040503050406030204" pitchFamily="18" charset="0"/>
                      </a:rPr>
                      <m:t>𝑢</m:t>
                    </m:r>
                    <m:r>
                      <a:rPr lang="en-US" sz="4000" b="0" i="1" smtClean="0">
                        <a:solidFill>
                          <a:schemeClr val="accent4"/>
                        </a:solidFill>
                        <a:latin typeface="Cambria Math" panose="02040503050406030204" pitchFamily="18" charset="0"/>
                      </a:rPr>
                      <m:t> </m:t>
                    </m:r>
                    <m:r>
                      <a:rPr lang="en-US" sz="4000" i="1">
                        <a:solidFill>
                          <a:schemeClr val="accent4"/>
                        </a:solidFill>
                        <a:latin typeface="Cambria Math" panose="02040503050406030204" pitchFamily="18" charset="0"/>
                        <a:ea typeface="Cambria Math" panose="02040503050406030204" pitchFamily="18" charset="0"/>
                      </a:rPr>
                      <m:t>×</m:t>
                    </m:r>
                    <m:f>
                      <m:fPr>
                        <m:ctrlPr>
                          <a:rPr lang="en-US" sz="4000" i="1">
                            <a:solidFill>
                              <a:schemeClr val="accent4"/>
                            </a:solidFill>
                            <a:latin typeface="Cambria Math" panose="02040503050406030204" pitchFamily="18" charset="0"/>
                          </a:rPr>
                        </m:ctrlPr>
                      </m:fPr>
                      <m:num>
                        <m:r>
                          <a:rPr lang="en-US" sz="4000" b="0" i="1" smtClean="0">
                            <a:solidFill>
                              <a:schemeClr val="accent4"/>
                            </a:solidFill>
                            <a:latin typeface="Cambria Math" panose="02040503050406030204" pitchFamily="18" charset="0"/>
                          </a:rPr>
                          <m:t>𝐿</m:t>
                        </m:r>
                      </m:num>
                      <m:den>
                        <m:r>
                          <m:rPr>
                            <m:sty m:val="p"/>
                          </m:rPr>
                          <a:rPr lang="en-US" sz="4000" b="0" i="0" smtClean="0">
                            <a:solidFill>
                              <a:schemeClr val="accent4"/>
                            </a:solidFill>
                            <a:latin typeface="Cambria Math" panose="02040503050406030204" pitchFamily="18" charset="0"/>
                          </a:rPr>
                          <m:t>time</m:t>
                        </m:r>
                      </m:den>
                    </m:f>
                  </m:oMath>
                </a14:m>
                <a:r>
                  <a:rPr lang="en-US" sz="3200" i="1" dirty="0">
                    <a:solidFill>
                      <a:schemeClr val="accent4"/>
                    </a:solidFill>
                  </a:rPr>
                  <a:t>  </a:t>
                </a:r>
              </a:p>
            </p:txBody>
          </p:sp>
        </mc:Choice>
        <mc:Fallback xmlns="">
          <p:sp>
            <p:nvSpPr>
              <p:cNvPr id="10" name="TextBox 9">
                <a:extLst>
                  <a:ext uri="{FF2B5EF4-FFF2-40B4-BE49-F238E27FC236}">
                    <a16:creationId xmlns:a16="http://schemas.microsoft.com/office/drawing/2014/main" id="{5EB5515A-499C-5AAC-C372-518395486FB5}"/>
                  </a:ext>
                </a:extLst>
              </p:cNvPr>
              <p:cNvSpPr txBox="1">
                <a:spLocks noRot="1" noChangeAspect="1" noMove="1" noResize="1" noEditPoints="1" noAdjustHandles="1" noChangeArrowheads="1" noChangeShapeType="1" noTextEdit="1"/>
              </p:cNvSpPr>
              <p:nvPr/>
            </p:nvSpPr>
            <p:spPr>
              <a:xfrm>
                <a:off x="0" y="3205656"/>
                <a:ext cx="12192000" cy="964880"/>
              </a:xfrm>
              <a:prstGeom prst="rect">
                <a:avLst/>
              </a:prstGeom>
              <a:blipFill>
                <a:blip r:embed="rId4"/>
                <a:stretch>
                  <a:fillRect t="-2597" b="-22078"/>
                </a:stretch>
              </a:blipFill>
            </p:spPr>
            <p:txBody>
              <a:bodyPr/>
              <a:lstStyle/>
              <a:p>
                <a:r>
                  <a:rPr lang="en-US">
                    <a:noFill/>
                  </a:rPr>
                  <a:t> </a:t>
                </a:r>
              </a:p>
            </p:txBody>
          </p:sp>
        </mc:Fallback>
      </mc:AlternateContent>
      <p:sp>
        <p:nvSpPr>
          <p:cNvPr id="12" name="Left Brace 11">
            <a:extLst>
              <a:ext uri="{FF2B5EF4-FFF2-40B4-BE49-F238E27FC236}">
                <a16:creationId xmlns:a16="http://schemas.microsoft.com/office/drawing/2014/main" id="{66C1C074-C809-0A4A-B36B-3A6C87E36A09}"/>
              </a:ext>
            </a:extLst>
          </p:cNvPr>
          <p:cNvSpPr/>
          <p:nvPr/>
        </p:nvSpPr>
        <p:spPr>
          <a:xfrm rot="16200000">
            <a:off x="7745896" y="3754354"/>
            <a:ext cx="349573" cy="1507521"/>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25F3C6DB-FDD5-AB0B-271D-6F6C96647857}"/>
              </a:ext>
            </a:extLst>
          </p:cNvPr>
          <p:cNvSpPr/>
          <p:nvPr/>
        </p:nvSpPr>
        <p:spPr>
          <a:xfrm rot="16200000">
            <a:off x="10472621" y="4059153"/>
            <a:ext cx="349573" cy="897922"/>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09EA220D-929D-5B8F-82ED-B2DDAB82988B}"/>
              </a:ext>
            </a:extLst>
          </p:cNvPr>
          <p:cNvSpPr/>
          <p:nvPr/>
        </p:nvSpPr>
        <p:spPr>
          <a:xfrm rot="16200000">
            <a:off x="9310056" y="4121133"/>
            <a:ext cx="349573" cy="751703"/>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3F1CB32-9D44-A7FB-547C-6A2BF9A04B86}"/>
                  </a:ext>
                </a:extLst>
              </p:cNvPr>
              <p:cNvSpPr txBox="1"/>
              <p:nvPr/>
            </p:nvSpPr>
            <p:spPr>
              <a:xfrm>
                <a:off x="6742126" y="4665356"/>
                <a:ext cx="523616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chemeClr val="accent4"/>
                          </a:solidFill>
                          <a:latin typeface="Cambria Math" panose="02040503050406030204" pitchFamily="18" charset="0"/>
                        </a:rPr>
                        <m:t>density</m:t>
                      </m:r>
                      <m:r>
                        <a:rPr lang="en-US" sz="2800" b="0" i="0" smtClean="0">
                          <a:solidFill>
                            <a:schemeClr val="accent4"/>
                          </a:solidFill>
                          <a:latin typeface="Cambria Math" panose="02040503050406030204" pitchFamily="18" charset="0"/>
                        </a:rPr>
                        <m:t> </m:t>
                      </m:r>
                      <m:r>
                        <a:rPr lang="en-US" sz="2800" b="0" i="1" smtClean="0">
                          <a:solidFill>
                            <a:schemeClr val="accent4"/>
                          </a:solidFill>
                          <a:latin typeface="Cambria Math" panose="02040503050406030204" pitchFamily="18" charset="0"/>
                        </a:rPr>
                        <m:t>    </m:t>
                      </m:r>
                      <m:r>
                        <a:rPr lang="en-US" sz="2800" b="0" i="1" smtClean="0">
                          <a:solidFill>
                            <a:schemeClr val="accent4"/>
                          </a:solidFill>
                          <a:latin typeface="Cambria Math" panose="02040503050406030204" pitchFamily="18" charset="0"/>
                          <a:ea typeface="Cambria Math" panose="02040503050406030204" pitchFamily="18" charset="0"/>
                        </a:rPr>
                        <m:t> </m:t>
                      </m:r>
                      <m:r>
                        <m:rPr>
                          <m:sty m:val="p"/>
                        </m:rPr>
                        <a:rPr lang="en-US" sz="2800" b="0" i="0" smtClean="0">
                          <a:solidFill>
                            <a:schemeClr val="accent4"/>
                          </a:solidFill>
                          <a:latin typeface="Cambria Math" panose="02040503050406030204" pitchFamily="18" charset="0"/>
                          <a:ea typeface="Cambria Math" panose="02040503050406030204" pitchFamily="18" charset="0"/>
                        </a:rPr>
                        <m:t>velocity</m:t>
                      </m:r>
                      <m:r>
                        <a:rPr lang="en-US" sz="2800" b="0" i="0" smtClean="0">
                          <a:solidFill>
                            <a:schemeClr val="accent4"/>
                          </a:solidFill>
                          <a:latin typeface="Cambria Math" panose="02040503050406030204" pitchFamily="18" charset="0"/>
                          <a:ea typeface="Cambria Math" panose="02040503050406030204" pitchFamily="18" charset="0"/>
                        </a:rPr>
                        <m:t> </m:t>
                      </m:r>
                      <m:r>
                        <a:rPr lang="en-US" sz="2800" b="0" i="1" smtClean="0">
                          <a:solidFill>
                            <a:schemeClr val="accent4"/>
                          </a:solidFill>
                          <a:latin typeface="Cambria Math" panose="02040503050406030204" pitchFamily="18" charset="0"/>
                          <a:ea typeface="Cambria Math" panose="02040503050406030204" pitchFamily="18" charset="0"/>
                        </a:rPr>
                        <m:t> </m:t>
                      </m:r>
                      <m:r>
                        <m:rPr>
                          <m:sty m:val="p"/>
                        </m:rPr>
                        <a:rPr lang="en-US" sz="2800" b="0" i="0" smtClean="0">
                          <a:solidFill>
                            <a:schemeClr val="accent4"/>
                          </a:solidFill>
                          <a:latin typeface="Cambria Math" panose="02040503050406030204" pitchFamily="18" charset="0"/>
                          <a:ea typeface="Cambria Math" panose="02040503050406030204" pitchFamily="18" charset="0"/>
                        </a:rPr>
                        <m:t>velocity</m:t>
                      </m:r>
                    </m:oMath>
                  </m:oMathPara>
                </a14:m>
                <a:endParaRPr lang="en-US" sz="2800" dirty="0"/>
              </a:p>
            </p:txBody>
          </p:sp>
        </mc:Choice>
        <mc:Fallback xmlns="">
          <p:sp>
            <p:nvSpPr>
              <p:cNvPr id="16" name="TextBox 15">
                <a:extLst>
                  <a:ext uri="{FF2B5EF4-FFF2-40B4-BE49-F238E27FC236}">
                    <a16:creationId xmlns:a16="http://schemas.microsoft.com/office/drawing/2014/main" id="{03F1CB32-9D44-A7FB-547C-6A2BF9A04B86}"/>
                  </a:ext>
                </a:extLst>
              </p:cNvPr>
              <p:cNvSpPr txBox="1">
                <a:spLocks noRot="1" noChangeAspect="1" noMove="1" noResize="1" noEditPoints="1" noAdjustHandles="1" noChangeArrowheads="1" noChangeShapeType="1" noTextEdit="1"/>
              </p:cNvSpPr>
              <p:nvPr/>
            </p:nvSpPr>
            <p:spPr>
              <a:xfrm>
                <a:off x="6742126" y="4665356"/>
                <a:ext cx="5236168" cy="523220"/>
              </a:xfrm>
              <a:prstGeom prst="rect">
                <a:avLst/>
              </a:prstGeom>
              <a:blipFill>
                <a:blip r:embed="rId5"/>
                <a:stretch>
                  <a:fillRect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7C3ACEC-F6C9-CE3D-0753-8E7778312C45}"/>
                  </a:ext>
                </a:extLst>
              </p:cNvPr>
              <p:cNvSpPr txBox="1"/>
              <p:nvPr/>
            </p:nvSpPr>
            <p:spPr>
              <a:xfrm>
                <a:off x="3920551" y="5673070"/>
                <a:ext cx="4648684" cy="646331"/>
              </a:xfrm>
              <a:prstGeom prst="rect">
                <a:avLst/>
              </a:prstGeom>
              <a:noFill/>
              <a:ln w="25400">
                <a:solidFill>
                  <a:srgbClr val="FFC000"/>
                </a:solidFill>
              </a:ln>
            </p:spPr>
            <p:txBody>
              <a:bodyPr wrap="square" rtlCol="0">
                <a:spAutoFit/>
              </a:bodyPr>
              <a:lstStyle/>
              <a:p>
                <a:pPr algn="ctr"/>
                <a:r>
                  <a:rPr lang="en-US" sz="3600" b="0" dirty="0">
                    <a:solidFill>
                      <a:schemeClr val="accent4"/>
                    </a:solidFill>
                  </a:rPr>
                  <a:t>Momentum flux </a:t>
                </a:r>
                <a14:m>
                  <m:oMath xmlns:m="http://schemas.openxmlformats.org/officeDocument/2006/math">
                    <m:r>
                      <m:rPr>
                        <m:sty m:val="p"/>
                      </m:rPr>
                      <a:rPr lang="en-US" sz="3600" b="0" i="0" smtClean="0">
                        <a:solidFill>
                          <a:schemeClr val="accent4"/>
                        </a:solidFill>
                        <a:latin typeface="Cambria Math" panose="02040503050406030204" pitchFamily="18" charset="0"/>
                        <a:ea typeface="Cambria Math" panose="02040503050406030204" pitchFamily="18" charset="0"/>
                      </a:rPr>
                      <m:t>is</m:t>
                    </m:r>
                    <m:r>
                      <a:rPr lang="en-US" sz="3600" b="0" i="0" smtClean="0">
                        <a:solidFill>
                          <a:schemeClr val="accent4"/>
                        </a:solidFill>
                        <a:latin typeface="Cambria Math" panose="02040503050406030204" pitchFamily="18" charset="0"/>
                        <a:ea typeface="Cambria Math" panose="02040503050406030204" pitchFamily="18" charset="0"/>
                      </a:rPr>
                      <m:t> </m:t>
                    </m:r>
                    <m:r>
                      <a:rPr lang="en-US" sz="3600" b="0" i="1" smtClean="0">
                        <a:solidFill>
                          <a:schemeClr val="accent4"/>
                        </a:solidFill>
                        <a:latin typeface="Cambria Math" panose="02040503050406030204" pitchFamily="18" charset="0"/>
                        <a:ea typeface="Cambria Math" panose="02040503050406030204" pitchFamily="18" charset="0"/>
                      </a:rPr>
                      <m:t>𝜌</m:t>
                    </m:r>
                    <m:sSup>
                      <m:sSupPr>
                        <m:ctrlPr>
                          <a:rPr lang="en-US" sz="3600" b="0" i="1" smtClean="0">
                            <a:solidFill>
                              <a:schemeClr val="accent4"/>
                            </a:solidFill>
                            <a:latin typeface="Cambria Math" panose="02040503050406030204" pitchFamily="18" charset="0"/>
                            <a:ea typeface="Cambria Math" panose="02040503050406030204" pitchFamily="18" charset="0"/>
                          </a:rPr>
                        </m:ctrlPr>
                      </m:sSupPr>
                      <m:e>
                        <m:r>
                          <a:rPr lang="en-US" sz="3600" b="0" i="1" smtClean="0">
                            <a:solidFill>
                              <a:schemeClr val="accent4"/>
                            </a:solidFill>
                            <a:latin typeface="Cambria Math" panose="02040503050406030204" pitchFamily="18" charset="0"/>
                            <a:ea typeface="Cambria Math" panose="02040503050406030204" pitchFamily="18" charset="0"/>
                          </a:rPr>
                          <m:t>𝑢</m:t>
                        </m:r>
                      </m:e>
                      <m:sup>
                        <m:r>
                          <a:rPr lang="en-US" sz="3600" b="0" i="1" smtClean="0">
                            <a:solidFill>
                              <a:schemeClr val="accent4"/>
                            </a:solidFill>
                            <a:latin typeface="Cambria Math" panose="02040503050406030204" pitchFamily="18" charset="0"/>
                            <a:ea typeface="Cambria Math" panose="02040503050406030204" pitchFamily="18" charset="0"/>
                          </a:rPr>
                          <m:t>2</m:t>
                        </m:r>
                      </m:sup>
                    </m:sSup>
                  </m:oMath>
                </a14:m>
                <a:endParaRPr lang="en-US" sz="3600" dirty="0">
                  <a:solidFill>
                    <a:schemeClr val="accent4"/>
                  </a:solidFill>
                </a:endParaRPr>
              </a:p>
            </p:txBody>
          </p:sp>
        </mc:Choice>
        <mc:Fallback xmlns="">
          <p:sp>
            <p:nvSpPr>
              <p:cNvPr id="17" name="TextBox 16">
                <a:extLst>
                  <a:ext uri="{FF2B5EF4-FFF2-40B4-BE49-F238E27FC236}">
                    <a16:creationId xmlns:a16="http://schemas.microsoft.com/office/drawing/2014/main" id="{47C3ACEC-F6C9-CE3D-0753-8E7778312C45}"/>
                  </a:ext>
                </a:extLst>
              </p:cNvPr>
              <p:cNvSpPr txBox="1">
                <a:spLocks noRot="1" noChangeAspect="1" noMove="1" noResize="1" noEditPoints="1" noAdjustHandles="1" noChangeArrowheads="1" noChangeShapeType="1" noTextEdit="1"/>
              </p:cNvSpPr>
              <p:nvPr/>
            </p:nvSpPr>
            <p:spPr>
              <a:xfrm>
                <a:off x="3920551" y="5673070"/>
                <a:ext cx="4648684" cy="646331"/>
              </a:xfrm>
              <a:prstGeom prst="rect">
                <a:avLst/>
              </a:prstGeom>
              <a:blipFill>
                <a:blip r:embed="rId6"/>
                <a:stretch>
                  <a:fillRect l="-1626" t="-11111" b="-31481"/>
                </a:stretch>
              </a:blipFill>
              <a:ln w="25400">
                <a:solidFill>
                  <a:srgbClr val="FFC000"/>
                </a:solidFill>
              </a:ln>
            </p:spPr>
            <p:txBody>
              <a:bodyPr/>
              <a:lstStyle/>
              <a:p>
                <a:r>
                  <a:rPr lang="en-US">
                    <a:noFill/>
                  </a:rPr>
                  <a:t> </a:t>
                </a:r>
              </a:p>
            </p:txBody>
          </p:sp>
        </mc:Fallback>
      </mc:AlternateContent>
    </p:spTree>
    <p:extLst>
      <p:ext uri="{BB962C8B-B14F-4D97-AF65-F5344CB8AC3E}">
        <p14:creationId xmlns:p14="http://schemas.microsoft.com/office/powerpoint/2010/main" val="330127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03A2F64-6525-801C-636C-5003D92E1DD0}"/>
                  </a:ext>
                </a:extLst>
              </p:cNvPr>
              <p:cNvSpPr txBox="1"/>
              <p:nvPr/>
            </p:nvSpPr>
            <p:spPr>
              <a:xfrm>
                <a:off x="0" y="506628"/>
                <a:ext cx="12192000"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chemeClr val="accent4"/>
                          </a:solidFill>
                          <a:latin typeface="Cambria Math" panose="02040503050406030204" pitchFamily="18" charset="0"/>
                        </a:rPr>
                        <m:t>𝑄</m:t>
                      </m:r>
                      <m:r>
                        <a:rPr lang="en-US" sz="4400" b="0" i="1" smtClean="0">
                          <a:solidFill>
                            <a:schemeClr val="accent4"/>
                          </a:solidFill>
                          <a:latin typeface="Cambria Math" panose="02040503050406030204" pitchFamily="18" charset="0"/>
                        </a:rPr>
                        <m:t> =</m:t>
                      </m:r>
                      <m:r>
                        <a:rPr lang="en-US" sz="4400" b="0" i="0" smtClean="0">
                          <a:solidFill>
                            <a:schemeClr val="accent4"/>
                          </a:solidFill>
                          <a:latin typeface="Cambria Math" panose="02040503050406030204" pitchFamily="18" charset="0"/>
                        </a:rPr>
                        <m:t> </m:t>
                      </m:r>
                      <m:r>
                        <m:rPr>
                          <m:sty m:val="p"/>
                        </m:rPr>
                        <a:rPr lang="en-US" sz="4400" b="0" i="0" smtClean="0">
                          <a:solidFill>
                            <a:schemeClr val="accent4"/>
                          </a:solidFill>
                          <a:latin typeface="Cambria Math" panose="02040503050406030204" pitchFamily="18" charset="0"/>
                        </a:rPr>
                        <m:t>Sp</m:t>
                      </m:r>
                      <m:r>
                        <a:rPr lang="en-US" sz="4400" b="0" i="1" smtClean="0">
                          <a:solidFill>
                            <a:schemeClr val="accent4"/>
                          </a:solidFill>
                          <a:latin typeface="Cambria Math" panose="02040503050406030204" pitchFamily="18" charset="0"/>
                        </a:rPr>
                        <m:t> </m:t>
                      </m:r>
                      <m:r>
                        <a:rPr lang="en-US" sz="4400" b="0" i="1" smtClean="0">
                          <a:solidFill>
                            <a:schemeClr val="accent4"/>
                          </a:solidFill>
                          <a:latin typeface="Cambria Math" panose="02040503050406030204" pitchFamily="18" charset="0"/>
                          <a:ea typeface="Cambria Math" panose="02040503050406030204" pitchFamily="18" charset="0"/>
                        </a:rPr>
                        <m:t>𝜌</m:t>
                      </m:r>
                      <m:sSup>
                        <m:sSupPr>
                          <m:ctrlPr>
                            <a:rPr lang="en-US" sz="4400" b="0" i="1" smtClean="0">
                              <a:solidFill>
                                <a:schemeClr val="accent4"/>
                              </a:solidFill>
                              <a:latin typeface="Cambria Math" panose="02040503050406030204" pitchFamily="18" charset="0"/>
                              <a:ea typeface="Cambria Math" panose="02040503050406030204" pitchFamily="18" charset="0"/>
                            </a:rPr>
                          </m:ctrlPr>
                        </m:sSupPr>
                        <m:e>
                          <m:r>
                            <a:rPr lang="en-US" sz="4400" b="0" i="1" smtClean="0">
                              <a:solidFill>
                                <a:schemeClr val="accent4"/>
                              </a:solidFill>
                              <a:latin typeface="Cambria Math" panose="02040503050406030204" pitchFamily="18" charset="0"/>
                              <a:ea typeface="Cambria Math" panose="02040503050406030204" pitchFamily="18" charset="0"/>
                            </a:rPr>
                            <m:t>𝑢</m:t>
                          </m:r>
                        </m:e>
                        <m:sup>
                          <m:r>
                            <a:rPr lang="en-US" sz="4400" b="0" i="1" smtClean="0">
                              <a:solidFill>
                                <a:schemeClr val="accent4"/>
                              </a:solidFill>
                              <a:latin typeface="Cambria Math" panose="02040503050406030204" pitchFamily="18" charset="0"/>
                              <a:ea typeface="Cambria Math" panose="02040503050406030204" pitchFamily="18" charset="0"/>
                            </a:rPr>
                            <m:t>2</m:t>
                          </m:r>
                        </m:sup>
                      </m:sSup>
                    </m:oMath>
                  </m:oMathPara>
                </a14:m>
                <a:endParaRPr lang="en-US" sz="4400" dirty="0">
                  <a:solidFill>
                    <a:schemeClr val="accent4"/>
                  </a:solidFill>
                </a:endParaRPr>
              </a:p>
            </p:txBody>
          </p:sp>
        </mc:Choice>
        <mc:Fallback xmlns="">
          <p:sp>
            <p:nvSpPr>
              <p:cNvPr id="4" name="TextBox 3">
                <a:extLst>
                  <a:ext uri="{FF2B5EF4-FFF2-40B4-BE49-F238E27FC236}">
                    <a16:creationId xmlns:a16="http://schemas.microsoft.com/office/drawing/2014/main" id="{C03A2F64-6525-801C-636C-5003D92E1DD0}"/>
                  </a:ext>
                </a:extLst>
              </p:cNvPr>
              <p:cNvSpPr txBox="1">
                <a:spLocks noRot="1" noChangeAspect="1" noMove="1" noResize="1" noEditPoints="1" noAdjustHandles="1" noChangeArrowheads="1" noChangeShapeType="1" noTextEdit="1"/>
              </p:cNvSpPr>
              <p:nvPr/>
            </p:nvSpPr>
            <p:spPr>
              <a:xfrm>
                <a:off x="0" y="506628"/>
                <a:ext cx="12192000" cy="769441"/>
              </a:xfrm>
              <a:prstGeom prst="rect">
                <a:avLst/>
              </a:prstGeom>
              <a:blipFill>
                <a:blip r:embed="rId2"/>
                <a:stretch>
                  <a:fillRect b="-27419"/>
                </a:stretch>
              </a:blipFill>
            </p:spPr>
            <p:txBody>
              <a:bodyPr/>
              <a:lstStyle/>
              <a:p>
                <a:r>
                  <a:rPr lang="en-US">
                    <a:noFill/>
                  </a:rPr>
                  <a:t> </a:t>
                </a:r>
              </a:p>
            </p:txBody>
          </p:sp>
        </mc:Fallback>
      </mc:AlternateContent>
      <p:sp>
        <p:nvSpPr>
          <p:cNvPr id="5" name="Left Brace 4">
            <a:extLst>
              <a:ext uri="{FF2B5EF4-FFF2-40B4-BE49-F238E27FC236}">
                <a16:creationId xmlns:a16="http://schemas.microsoft.com/office/drawing/2014/main" id="{E712E4AB-8068-D9C5-4F8D-55F70DB20469}"/>
              </a:ext>
            </a:extLst>
          </p:cNvPr>
          <p:cNvSpPr/>
          <p:nvPr/>
        </p:nvSpPr>
        <p:spPr>
          <a:xfrm rot="16200000">
            <a:off x="6882868" y="1065469"/>
            <a:ext cx="349573" cy="906983"/>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a:t>
            </a:r>
          </a:p>
        </p:txBody>
      </p:sp>
      <p:sp>
        <p:nvSpPr>
          <p:cNvPr id="6" name="TextBox 5">
            <a:extLst>
              <a:ext uri="{FF2B5EF4-FFF2-40B4-BE49-F238E27FC236}">
                <a16:creationId xmlns:a16="http://schemas.microsoft.com/office/drawing/2014/main" id="{B86409BD-2049-4574-2CB1-3F8E4D6DD2D6}"/>
              </a:ext>
            </a:extLst>
          </p:cNvPr>
          <p:cNvSpPr txBox="1"/>
          <p:nvPr/>
        </p:nvSpPr>
        <p:spPr>
          <a:xfrm>
            <a:off x="6109063" y="1771490"/>
            <a:ext cx="1997558" cy="954107"/>
          </a:xfrm>
          <a:prstGeom prst="rect">
            <a:avLst/>
          </a:prstGeom>
          <a:noFill/>
        </p:spPr>
        <p:txBody>
          <a:bodyPr wrap="square" rtlCol="0">
            <a:spAutoFit/>
          </a:bodyPr>
          <a:lstStyle/>
          <a:p>
            <a:pPr algn="ctr"/>
            <a:r>
              <a:rPr lang="en-US" sz="2800" dirty="0">
                <a:solidFill>
                  <a:schemeClr val="accent4"/>
                </a:solidFill>
              </a:rPr>
              <a:t>momentum flux</a:t>
            </a:r>
          </a:p>
        </p:txBody>
      </p:sp>
      <p:sp>
        <p:nvSpPr>
          <p:cNvPr id="2" name="Left Brace 1">
            <a:extLst>
              <a:ext uri="{FF2B5EF4-FFF2-40B4-BE49-F238E27FC236}">
                <a16:creationId xmlns:a16="http://schemas.microsoft.com/office/drawing/2014/main" id="{133E9799-C8AF-0FFC-9FCB-01D07C51F611}"/>
              </a:ext>
            </a:extLst>
          </p:cNvPr>
          <p:cNvSpPr/>
          <p:nvPr/>
        </p:nvSpPr>
        <p:spPr>
          <a:xfrm rot="16200000">
            <a:off x="4604042" y="1171765"/>
            <a:ext cx="349573" cy="701038"/>
          </a:xfrm>
          <a:prstGeom prst="leftBrace">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a:t>
            </a:r>
          </a:p>
        </p:txBody>
      </p:sp>
      <p:sp>
        <p:nvSpPr>
          <p:cNvPr id="3" name="TextBox 2">
            <a:extLst>
              <a:ext uri="{FF2B5EF4-FFF2-40B4-BE49-F238E27FC236}">
                <a16:creationId xmlns:a16="http://schemas.microsoft.com/office/drawing/2014/main" id="{A4E0D03B-B6CE-1E0F-18C9-BCA30CB05BF4}"/>
              </a:ext>
            </a:extLst>
          </p:cNvPr>
          <p:cNvSpPr txBox="1"/>
          <p:nvPr/>
        </p:nvSpPr>
        <p:spPr>
          <a:xfrm>
            <a:off x="3793112" y="1771490"/>
            <a:ext cx="1997558" cy="954107"/>
          </a:xfrm>
          <a:prstGeom prst="rect">
            <a:avLst/>
          </a:prstGeom>
          <a:noFill/>
        </p:spPr>
        <p:txBody>
          <a:bodyPr wrap="square" rtlCol="0">
            <a:spAutoFit/>
          </a:bodyPr>
          <a:lstStyle/>
          <a:p>
            <a:pPr algn="ctr"/>
            <a:r>
              <a:rPr lang="en-US" sz="2800" dirty="0">
                <a:solidFill>
                  <a:schemeClr val="accent4"/>
                </a:solidFill>
              </a:rPr>
              <a:t>ram pressure</a:t>
            </a:r>
          </a:p>
        </p:txBody>
      </p:sp>
      <p:cxnSp>
        <p:nvCxnSpPr>
          <p:cNvPr id="10" name="Straight Arrow Connector 9">
            <a:extLst>
              <a:ext uri="{FF2B5EF4-FFF2-40B4-BE49-F238E27FC236}">
                <a16:creationId xmlns:a16="http://schemas.microsoft.com/office/drawing/2014/main" id="{9EE51618-84D5-DC74-9FBE-B644FC9CCD69}"/>
              </a:ext>
            </a:extLst>
          </p:cNvPr>
          <p:cNvCxnSpPr>
            <a:cxnSpLocks/>
          </p:cNvCxnSpPr>
          <p:nvPr/>
        </p:nvCxnSpPr>
        <p:spPr>
          <a:xfrm flipH="1">
            <a:off x="5620851" y="1425807"/>
            <a:ext cx="435960" cy="2035849"/>
          </a:xfrm>
          <a:prstGeom prst="straightConnector1">
            <a:avLst/>
          </a:prstGeom>
          <a:ln w="25400">
            <a:solidFill>
              <a:srgbClr val="FFC000"/>
            </a:solidFill>
            <a:headEnd type="arrow" w="lg"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64EB9FE-FA07-AAC6-7A47-78C862EA70CE}"/>
                  </a:ext>
                </a:extLst>
              </p:cNvPr>
              <p:cNvSpPr txBox="1"/>
              <p:nvPr/>
            </p:nvSpPr>
            <p:spPr>
              <a:xfrm>
                <a:off x="4286383" y="3519745"/>
                <a:ext cx="2667827" cy="954107"/>
              </a:xfrm>
              <a:prstGeom prst="rect">
                <a:avLst/>
              </a:prstGeom>
              <a:noFill/>
            </p:spPr>
            <p:txBody>
              <a:bodyPr wrap="square" rtlCol="0">
                <a:spAutoFit/>
              </a:bodyPr>
              <a:lstStyle/>
              <a:p>
                <a:pPr algn="ctr"/>
                <a:r>
                  <a:rPr lang="en-US" sz="2800" dirty="0">
                    <a:solidFill>
                      <a:schemeClr val="accent4"/>
                    </a:solidFill>
                  </a:rPr>
                  <a:t>Spreiter number, </a:t>
                </a:r>
              </a:p>
              <a:p>
                <a:pPr algn="ctr"/>
                <a14:m>
                  <m:oMathPara xmlns:m="http://schemas.openxmlformats.org/officeDocument/2006/math">
                    <m:oMathParaPr>
                      <m:jc m:val="centerGroup"/>
                    </m:oMathParaPr>
                    <m:oMath xmlns:m="http://schemas.openxmlformats.org/officeDocument/2006/math">
                      <m:r>
                        <m:rPr>
                          <m:sty m:val="p"/>
                        </m:rPr>
                        <a:rPr lang="en-US" sz="2800">
                          <a:solidFill>
                            <a:schemeClr val="accent4"/>
                          </a:solidFill>
                          <a:latin typeface="Cambria Math" panose="02040503050406030204" pitchFamily="18" charset="0"/>
                        </a:rPr>
                        <m:t>Sp</m:t>
                      </m:r>
                      <m:r>
                        <a:rPr lang="en-US" sz="2800" b="0" i="0" smtClean="0">
                          <a:solidFill>
                            <a:schemeClr val="accent4"/>
                          </a:solidFill>
                          <a:latin typeface="Cambria Math" panose="02040503050406030204" pitchFamily="18" charset="0"/>
                        </a:rPr>
                        <m:t>&lt;100%</m:t>
                      </m:r>
                    </m:oMath>
                  </m:oMathPara>
                </a14:m>
                <a:endParaRPr lang="en-US" sz="2800" dirty="0">
                  <a:solidFill>
                    <a:schemeClr val="accent4"/>
                  </a:solidFill>
                </a:endParaRPr>
              </a:p>
            </p:txBody>
          </p:sp>
        </mc:Choice>
        <mc:Fallback xmlns="">
          <p:sp>
            <p:nvSpPr>
              <p:cNvPr id="12" name="TextBox 11">
                <a:extLst>
                  <a:ext uri="{FF2B5EF4-FFF2-40B4-BE49-F238E27FC236}">
                    <a16:creationId xmlns:a16="http://schemas.microsoft.com/office/drawing/2014/main" id="{C64EB9FE-FA07-AAC6-7A47-78C862EA70CE}"/>
                  </a:ext>
                </a:extLst>
              </p:cNvPr>
              <p:cNvSpPr txBox="1">
                <a:spLocks noRot="1" noChangeAspect="1" noMove="1" noResize="1" noEditPoints="1" noAdjustHandles="1" noChangeArrowheads="1" noChangeShapeType="1" noTextEdit="1"/>
              </p:cNvSpPr>
              <p:nvPr/>
            </p:nvSpPr>
            <p:spPr>
              <a:xfrm>
                <a:off x="4286383" y="3519745"/>
                <a:ext cx="2667827" cy="954107"/>
              </a:xfrm>
              <a:prstGeom prst="rect">
                <a:avLst/>
              </a:prstGeom>
              <a:blipFill>
                <a:blip r:embed="rId3"/>
                <a:stretch>
                  <a:fillRect l="-3791" t="-5195" r="-6635" b="-9091"/>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55A88CD6-EBF6-E82A-C259-0C7DE1B4EA50}"/>
              </a:ext>
            </a:extLst>
          </p:cNvPr>
          <p:cNvSpPr txBox="1"/>
          <p:nvPr/>
        </p:nvSpPr>
        <p:spPr>
          <a:xfrm>
            <a:off x="0" y="4890366"/>
            <a:ext cx="12192000" cy="1077218"/>
          </a:xfrm>
          <a:prstGeom prst="rect">
            <a:avLst/>
          </a:prstGeom>
          <a:noFill/>
        </p:spPr>
        <p:txBody>
          <a:bodyPr wrap="square" rtlCol="0">
            <a:spAutoFit/>
          </a:bodyPr>
          <a:lstStyle/>
          <a:p>
            <a:pPr algn="ctr"/>
            <a:r>
              <a:rPr lang="en-US" sz="3200" dirty="0">
                <a:solidFill>
                  <a:schemeClr val="accent4"/>
                </a:solidFill>
              </a:rPr>
              <a:t>The </a:t>
            </a:r>
            <a:r>
              <a:rPr lang="en-US" sz="3200" i="1" dirty="0">
                <a:solidFill>
                  <a:schemeClr val="accent4"/>
                </a:solidFill>
              </a:rPr>
              <a:t>Spreiter number </a:t>
            </a:r>
            <a:r>
              <a:rPr lang="en-US" sz="3200" dirty="0">
                <a:solidFill>
                  <a:schemeClr val="accent4"/>
                </a:solidFill>
              </a:rPr>
              <a:t>is the percentage </a:t>
            </a:r>
          </a:p>
          <a:p>
            <a:pPr algn="ctr"/>
            <a:r>
              <a:rPr lang="en-US" sz="3200" dirty="0">
                <a:solidFill>
                  <a:schemeClr val="accent4"/>
                </a:solidFill>
              </a:rPr>
              <a:t>of the momentum flux that gets converted into ram pressure </a:t>
            </a:r>
          </a:p>
        </p:txBody>
      </p:sp>
    </p:spTree>
    <p:extLst>
      <p:ext uri="{BB962C8B-B14F-4D97-AF65-F5344CB8AC3E}">
        <p14:creationId xmlns:p14="http://schemas.microsoft.com/office/powerpoint/2010/main" val="221226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2" grpId="0" animBg="1"/>
      <p:bldP spid="3"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5DE247-6179-DDFE-C079-A7ABCE279214}"/>
                  </a:ext>
                </a:extLst>
              </p:cNvPr>
              <p:cNvSpPr txBox="1"/>
              <p:nvPr/>
            </p:nvSpPr>
            <p:spPr>
              <a:xfrm>
                <a:off x="0" y="326571"/>
                <a:ext cx="12192000" cy="1077218"/>
              </a:xfrm>
              <a:prstGeom prst="rect">
                <a:avLst/>
              </a:prstGeom>
              <a:noFill/>
            </p:spPr>
            <p:txBody>
              <a:bodyPr wrap="square" rtlCol="0">
                <a:spAutoFit/>
              </a:bodyPr>
              <a:lstStyle/>
              <a:p>
                <a:pPr algn="ctr"/>
                <a:r>
                  <a:rPr lang="en-US" sz="3200" dirty="0">
                    <a:solidFill>
                      <a:srgbClr val="FFC000"/>
                    </a:solidFill>
                  </a:rPr>
                  <a:t>Why is all the momentum flux </a:t>
                </a:r>
                <a:r>
                  <a:rPr lang="en-US" sz="3200" i="1" dirty="0">
                    <a:solidFill>
                      <a:srgbClr val="FFC000"/>
                    </a:solidFill>
                  </a:rPr>
                  <a:t>not</a:t>
                </a:r>
                <a:r>
                  <a:rPr lang="en-US" sz="3200" dirty="0">
                    <a:solidFill>
                      <a:srgbClr val="FFC000"/>
                    </a:solidFill>
                  </a:rPr>
                  <a:t> </a:t>
                </a:r>
              </a:p>
              <a:p>
                <a:pPr algn="ctr"/>
                <a:r>
                  <a:rPr lang="en-US" sz="3200" dirty="0">
                    <a:solidFill>
                      <a:srgbClr val="FFC000"/>
                    </a:solidFill>
                  </a:rPr>
                  <a:t>converted into ram pressure?  Why is </a:t>
                </a:r>
                <a14:m>
                  <m:oMath xmlns:m="http://schemas.openxmlformats.org/officeDocument/2006/math">
                    <m:r>
                      <m:rPr>
                        <m:sty m:val="p"/>
                      </m:rPr>
                      <a:rPr lang="en-US" sz="3200">
                        <a:solidFill>
                          <a:schemeClr val="accent4"/>
                        </a:solidFill>
                        <a:latin typeface="Cambria Math" panose="02040503050406030204" pitchFamily="18" charset="0"/>
                      </a:rPr>
                      <m:t>Sp</m:t>
                    </m:r>
                    <m:r>
                      <a:rPr lang="en-US" sz="3200">
                        <a:solidFill>
                          <a:schemeClr val="accent4"/>
                        </a:solidFill>
                        <a:latin typeface="Cambria Math" panose="02040503050406030204" pitchFamily="18" charset="0"/>
                      </a:rPr>
                      <m:t>&lt;100%</m:t>
                    </m:r>
                  </m:oMath>
                </a14:m>
                <a:r>
                  <a:rPr lang="en-US" sz="3200" dirty="0">
                    <a:solidFill>
                      <a:srgbClr val="FFC000"/>
                    </a:solidFill>
                  </a:rPr>
                  <a:t>? </a:t>
                </a:r>
              </a:p>
            </p:txBody>
          </p:sp>
        </mc:Choice>
        <mc:Fallback xmlns="">
          <p:sp>
            <p:nvSpPr>
              <p:cNvPr id="4" name="TextBox 3">
                <a:extLst>
                  <a:ext uri="{FF2B5EF4-FFF2-40B4-BE49-F238E27FC236}">
                    <a16:creationId xmlns:a16="http://schemas.microsoft.com/office/drawing/2014/main" id="{AD5DE247-6179-DDFE-C079-A7ABCE279214}"/>
                  </a:ext>
                </a:extLst>
              </p:cNvPr>
              <p:cNvSpPr txBox="1">
                <a:spLocks noRot="1" noChangeAspect="1" noMove="1" noResize="1" noEditPoints="1" noAdjustHandles="1" noChangeArrowheads="1" noChangeShapeType="1" noTextEdit="1"/>
              </p:cNvSpPr>
              <p:nvPr/>
            </p:nvSpPr>
            <p:spPr>
              <a:xfrm>
                <a:off x="0" y="326571"/>
                <a:ext cx="12192000" cy="1077218"/>
              </a:xfrm>
              <a:prstGeom prst="rect">
                <a:avLst/>
              </a:prstGeom>
              <a:blipFill>
                <a:blip r:embed="rId2"/>
                <a:stretch>
                  <a:fillRect t="-6977" b="-1627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8E59607-2A1B-13A5-DBAA-8721D4150B73}"/>
              </a:ext>
            </a:extLst>
          </p:cNvPr>
          <p:cNvSpPr txBox="1"/>
          <p:nvPr/>
        </p:nvSpPr>
        <p:spPr>
          <a:xfrm>
            <a:off x="0" y="1834248"/>
            <a:ext cx="12192000" cy="1077218"/>
          </a:xfrm>
          <a:prstGeom prst="rect">
            <a:avLst/>
          </a:prstGeom>
          <a:noFill/>
        </p:spPr>
        <p:txBody>
          <a:bodyPr wrap="square" rtlCol="0">
            <a:spAutoFit/>
          </a:bodyPr>
          <a:lstStyle/>
          <a:p>
            <a:pPr algn="ctr"/>
            <a:r>
              <a:rPr lang="en-US" sz="3200" dirty="0">
                <a:solidFill>
                  <a:srgbClr val="FFC000"/>
                </a:solidFill>
              </a:rPr>
              <a:t>P.G. Wodehouse’s Aunt Dahlia said it best </a:t>
            </a:r>
          </a:p>
          <a:p>
            <a:pPr algn="ctr"/>
            <a:r>
              <a:rPr lang="en-US" sz="3200" dirty="0">
                <a:solidFill>
                  <a:srgbClr val="FFC000"/>
                </a:solidFill>
              </a:rPr>
              <a:t>in the </a:t>
            </a:r>
            <a:r>
              <a:rPr lang="en-US" sz="3200" i="1" dirty="0">
                <a:solidFill>
                  <a:srgbClr val="FFC000"/>
                </a:solidFill>
              </a:rPr>
              <a:t>Code of the </a:t>
            </a:r>
            <a:r>
              <a:rPr lang="en-US" sz="3200" i="1" dirty="0" err="1">
                <a:solidFill>
                  <a:srgbClr val="FFC000"/>
                </a:solidFill>
              </a:rPr>
              <a:t>Woosters</a:t>
            </a:r>
            <a:r>
              <a:rPr lang="en-US" sz="3200" dirty="0">
                <a:solidFill>
                  <a:srgbClr val="FFC000"/>
                </a:solidFill>
              </a:rPr>
              <a:t>:</a:t>
            </a:r>
          </a:p>
        </p:txBody>
      </p:sp>
      <p:sp>
        <p:nvSpPr>
          <p:cNvPr id="6" name="TextBox 5">
            <a:extLst>
              <a:ext uri="{FF2B5EF4-FFF2-40B4-BE49-F238E27FC236}">
                <a16:creationId xmlns:a16="http://schemas.microsoft.com/office/drawing/2014/main" id="{AB9DA334-E197-AF0C-90EB-AE11C78BDA67}"/>
              </a:ext>
            </a:extLst>
          </p:cNvPr>
          <p:cNvSpPr txBox="1"/>
          <p:nvPr/>
        </p:nvSpPr>
        <p:spPr>
          <a:xfrm>
            <a:off x="1240970" y="2988126"/>
            <a:ext cx="9454243" cy="1754326"/>
          </a:xfrm>
          <a:prstGeom prst="rect">
            <a:avLst/>
          </a:prstGeom>
          <a:noFill/>
          <a:ln w="25400">
            <a:solidFill>
              <a:srgbClr val="FFC000"/>
            </a:solidFill>
          </a:ln>
        </p:spPr>
        <p:txBody>
          <a:bodyPr wrap="square" rtlCol="0">
            <a:spAutoFit/>
          </a:bodyPr>
          <a:lstStyle/>
          <a:p>
            <a:pPr algn="ctr"/>
            <a:r>
              <a:rPr lang="en-US" sz="3600" i="1" dirty="0">
                <a:solidFill>
                  <a:srgbClr val="FFC000"/>
                </a:solidFill>
              </a:rPr>
              <a:t>It’s the old problem, of course –</a:t>
            </a:r>
          </a:p>
          <a:p>
            <a:pPr algn="ctr"/>
            <a:r>
              <a:rPr lang="en-US" sz="3600" i="1" dirty="0">
                <a:solidFill>
                  <a:srgbClr val="FFC000"/>
                </a:solidFill>
              </a:rPr>
              <a:t>the one that makes life so tough for murderers – </a:t>
            </a:r>
          </a:p>
          <a:p>
            <a:pPr algn="ctr"/>
            <a:r>
              <a:rPr lang="en-US" sz="3600" i="1" dirty="0">
                <a:solidFill>
                  <a:srgbClr val="FFC000"/>
                </a:solidFill>
              </a:rPr>
              <a:t>what to do with the body.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4B4163-7C2F-9EB2-AB5F-8330B12BE118}"/>
                  </a:ext>
                </a:extLst>
              </p:cNvPr>
              <p:cNvSpPr txBox="1"/>
              <p:nvPr/>
            </p:nvSpPr>
            <p:spPr>
              <a:xfrm>
                <a:off x="0" y="5058605"/>
                <a:ext cx="12192000" cy="1077218"/>
              </a:xfrm>
              <a:prstGeom prst="rect">
                <a:avLst/>
              </a:prstGeom>
              <a:noFill/>
            </p:spPr>
            <p:txBody>
              <a:bodyPr wrap="square" rtlCol="0">
                <a:spAutoFit/>
              </a:bodyPr>
              <a:lstStyle/>
              <a:p>
                <a:pPr algn="ctr"/>
                <a:r>
                  <a:rPr lang="en-US" sz="3200" dirty="0">
                    <a:solidFill>
                      <a:srgbClr val="FFC000"/>
                    </a:solidFill>
                  </a:rPr>
                  <a:t>To get </a:t>
                </a:r>
                <a14:m>
                  <m:oMath xmlns:m="http://schemas.openxmlformats.org/officeDocument/2006/math">
                    <m:r>
                      <m:rPr>
                        <m:sty m:val="p"/>
                      </m:rPr>
                      <a:rPr lang="en-US" sz="3200">
                        <a:solidFill>
                          <a:schemeClr val="accent4"/>
                        </a:solidFill>
                        <a:latin typeface="Cambria Math" panose="02040503050406030204" pitchFamily="18" charset="0"/>
                      </a:rPr>
                      <m:t>Sp</m:t>
                    </m:r>
                    <m:r>
                      <a:rPr lang="en-US" sz="3200" b="0" i="0" smtClean="0">
                        <a:solidFill>
                          <a:schemeClr val="accent4"/>
                        </a:solidFill>
                        <a:latin typeface="Cambria Math" panose="02040503050406030204" pitchFamily="18" charset="0"/>
                      </a:rPr>
                      <m:t>=</m:t>
                    </m:r>
                    <m:r>
                      <a:rPr lang="en-US" sz="3200">
                        <a:solidFill>
                          <a:schemeClr val="accent4"/>
                        </a:solidFill>
                        <a:latin typeface="Cambria Math" panose="02040503050406030204" pitchFamily="18" charset="0"/>
                      </a:rPr>
                      <m:t>100%</m:t>
                    </m:r>
                    <m:r>
                      <a:rPr lang="en-US" sz="3200" b="0" i="0" smtClean="0">
                        <a:solidFill>
                          <a:schemeClr val="accent4"/>
                        </a:solidFill>
                        <a:latin typeface="Cambria Math" panose="02040503050406030204" pitchFamily="18" charset="0"/>
                      </a:rPr>
                      <m:t> </m:t>
                    </m:r>
                  </m:oMath>
                </a14:m>
                <a:r>
                  <a:rPr lang="en-US" sz="3200" dirty="0">
                    <a:solidFill>
                      <a:srgbClr val="FFC000"/>
                    </a:solidFill>
                  </a:rPr>
                  <a:t> would require</a:t>
                </a:r>
              </a:p>
              <a:p>
                <a:pPr algn="ctr"/>
                <a:r>
                  <a:rPr lang="en-US" sz="3200" dirty="0">
                    <a:solidFill>
                      <a:srgbClr val="FFC000"/>
                    </a:solidFill>
                  </a:rPr>
                  <a:t>100% of the moving gas to come to a dead stop.</a:t>
                </a:r>
              </a:p>
            </p:txBody>
          </p:sp>
        </mc:Choice>
        <mc:Fallback xmlns="">
          <p:sp>
            <p:nvSpPr>
              <p:cNvPr id="8" name="TextBox 7">
                <a:extLst>
                  <a:ext uri="{FF2B5EF4-FFF2-40B4-BE49-F238E27FC236}">
                    <a16:creationId xmlns:a16="http://schemas.microsoft.com/office/drawing/2014/main" id="{224B4163-7C2F-9EB2-AB5F-8330B12BE118}"/>
                  </a:ext>
                </a:extLst>
              </p:cNvPr>
              <p:cNvSpPr txBox="1">
                <a:spLocks noRot="1" noChangeAspect="1" noMove="1" noResize="1" noEditPoints="1" noAdjustHandles="1" noChangeArrowheads="1" noChangeShapeType="1" noTextEdit="1"/>
              </p:cNvSpPr>
              <p:nvPr/>
            </p:nvSpPr>
            <p:spPr>
              <a:xfrm>
                <a:off x="0" y="5058605"/>
                <a:ext cx="12192000" cy="1077218"/>
              </a:xfrm>
              <a:prstGeom prst="rect">
                <a:avLst/>
              </a:prstGeom>
              <a:blipFill>
                <a:blip r:embed="rId3"/>
                <a:stretch>
                  <a:fillRect t="-6977" b="-16279"/>
                </a:stretch>
              </a:blipFill>
            </p:spPr>
            <p:txBody>
              <a:bodyPr/>
              <a:lstStyle/>
              <a:p>
                <a:r>
                  <a:rPr lang="en-US">
                    <a:noFill/>
                  </a:rPr>
                  <a:t> </a:t>
                </a:r>
              </a:p>
            </p:txBody>
          </p:sp>
        </mc:Fallback>
      </mc:AlternateContent>
    </p:spTree>
    <p:extLst>
      <p:ext uri="{BB962C8B-B14F-4D97-AF65-F5344CB8AC3E}">
        <p14:creationId xmlns:p14="http://schemas.microsoft.com/office/powerpoint/2010/main" val="15819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2472</TotalTime>
  <Words>1227</Words>
  <Application>Microsoft Macintosh PowerPoint</Application>
  <PresentationFormat>Widescreen</PresentationFormat>
  <Paragraphs>155</Paragraphs>
  <Slides>30</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Big Caslon Medium</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Dowling, Timothy</dc:creator>
  <cp:lastModifiedBy>Dowling,Timothy Edward</cp:lastModifiedBy>
  <cp:revision>231</cp:revision>
  <dcterms:created xsi:type="dcterms:W3CDTF">2022-08-31T15:45:02Z</dcterms:created>
  <dcterms:modified xsi:type="dcterms:W3CDTF">2022-09-07T10:32:51Z</dcterms:modified>
</cp:coreProperties>
</file>