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59" r:id="rId4"/>
    <p:sldId id="305" r:id="rId5"/>
    <p:sldId id="318" r:id="rId6"/>
    <p:sldId id="261" r:id="rId7"/>
    <p:sldId id="267" r:id="rId8"/>
    <p:sldId id="330" r:id="rId9"/>
    <p:sldId id="329" r:id="rId10"/>
    <p:sldId id="331" r:id="rId11"/>
    <p:sldId id="332" r:id="rId12"/>
    <p:sldId id="336" r:id="rId13"/>
    <p:sldId id="2114" r:id="rId14"/>
    <p:sldId id="2142" r:id="rId15"/>
    <p:sldId id="2143" r:id="rId16"/>
    <p:sldId id="334" r:id="rId17"/>
    <p:sldId id="335" r:id="rId18"/>
    <p:sldId id="333" r:id="rId19"/>
    <p:sldId id="2144" r:id="rId20"/>
    <p:sldId id="276" r:id="rId21"/>
    <p:sldId id="289" r:id="rId22"/>
    <p:sldId id="290" r:id="rId23"/>
    <p:sldId id="278" r:id="rId24"/>
    <p:sldId id="291" r:id="rId25"/>
    <p:sldId id="292" r:id="rId26"/>
    <p:sldId id="298" r:id="rId27"/>
    <p:sldId id="299" r:id="rId28"/>
    <p:sldId id="280" r:id="rId29"/>
    <p:sldId id="281" r:id="rId30"/>
    <p:sldId id="300" r:id="rId31"/>
    <p:sldId id="307" r:id="rId32"/>
    <p:sldId id="308" r:id="rId33"/>
    <p:sldId id="309" r:id="rId34"/>
    <p:sldId id="310" r:id="rId35"/>
    <p:sldId id="311" r:id="rId36"/>
    <p:sldId id="312" r:id="rId37"/>
    <p:sldId id="313" r:id="rId38"/>
    <p:sldId id="314" r:id="rId39"/>
    <p:sldId id="285" r:id="rId40"/>
    <p:sldId id="317" r:id="rId41"/>
    <p:sldId id="286" r:id="rId42"/>
    <p:sldId id="268" r:id="rId43"/>
    <p:sldId id="27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9" d="100"/>
          <a:sy n="59" d="100"/>
        </p:scale>
        <p:origin x="1376" y="44"/>
      </p:cViewPr>
      <p:guideLst/>
    </p:cSldViewPr>
  </p:slideViewPr>
  <p:notesTextViewPr>
    <p:cViewPr>
      <p:scale>
        <a:sx n="1" d="1"/>
        <a:sy n="1" d="1"/>
      </p:scale>
      <p:origin x="0" y="0"/>
    </p:cViewPr>
  </p:notesTextViewPr>
  <p:sorterViewPr>
    <p:cViewPr>
      <p:scale>
        <a:sx n="100" d="100"/>
        <a:sy n="100" d="100"/>
      </p:scale>
      <p:origin x="0" y="-34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36A5D-440E-435A-83A2-93E40DD1A93F}" type="datetimeFigureOut">
              <a:rPr lang="en-US" smtClean="0"/>
              <a:t>5/1/2024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C3255-C04C-4D8F-8319-A967836553E1}" type="slidenum">
              <a:rPr lang="en-US" smtClean="0"/>
              <a:t>‹#›</a:t>
            </a:fld>
            <a:endParaRPr lang="en-US"/>
          </a:p>
        </p:txBody>
      </p:sp>
    </p:spTree>
    <p:extLst>
      <p:ext uri="{BB962C8B-B14F-4D97-AF65-F5344CB8AC3E}">
        <p14:creationId xmlns:p14="http://schemas.microsoft.com/office/powerpoint/2010/main" val="22100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F0127F65-25F1-449A-993E-1C8C5C558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eaLnBrk="1" hangingPunct="1"/>
            <a:fld id="{AE5538B3-DBBA-4147-8328-0ACEF6033721}" type="slidenum">
              <a:rPr lang="de-DE" altLang="en-US" sz="1200"/>
              <a:pPr eaLnBrk="1" hangingPunct="1"/>
              <a:t>13</a:t>
            </a:fld>
            <a:endParaRPr lang="de-DE" altLang="en-US" sz="1200"/>
          </a:p>
        </p:txBody>
      </p:sp>
      <p:sp>
        <p:nvSpPr>
          <p:cNvPr id="124931" name="Rectangle 2">
            <a:extLst>
              <a:ext uri="{FF2B5EF4-FFF2-40B4-BE49-F238E27FC236}">
                <a16:creationId xmlns:a16="http://schemas.microsoft.com/office/drawing/2014/main" id="{9C20BB7A-9E07-4AA9-A4E2-9CC0686CDDA0}"/>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F5652B45-66FB-4ED2-82A2-58B100E640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5E2F6E84-5420-4CF9-9070-A342D751F3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eaLnBrk="1" hangingPunct="1"/>
            <a:fld id="{ACC75017-40CE-4322-A982-95908E024EBB}" type="slidenum">
              <a:rPr lang="de-DE" altLang="en-US" sz="1200"/>
              <a:pPr eaLnBrk="1" hangingPunct="1"/>
              <a:t>14</a:t>
            </a:fld>
            <a:endParaRPr lang="de-DE" altLang="en-US" sz="1200"/>
          </a:p>
        </p:txBody>
      </p:sp>
      <p:sp>
        <p:nvSpPr>
          <p:cNvPr id="126979" name="Rectangle 2">
            <a:extLst>
              <a:ext uri="{FF2B5EF4-FFF2-40B4-BE49-F238E27FC236}">
                <a16:creationId xmlns:a16="http://schemas.microsoft.com/office/drawing/2014/main" id="{ECF09D43-C198-4EE9-991B-C7F030722903}"/>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B806A561-8F28-402F-9042-4AEDC16298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B545B2-FEF7-4A3F-B93B-71263E525B50}"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2880968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545B2-FEF7-4A3F-B93B-71263E525B50}"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162459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545B2-FEF7-4A3F-B93B-71263E525B50}"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136937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F18D8B-9445-492C-A199-CE9C7A959C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325B0C-493B-4BD0-9CD7-C1A47B9791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9B130D-14F6-4AE5-9175-954FF55905C0}"/>
              </a:ext>
            </a:extLst>
          </p:cNvPr>
          <p:cNvSpPr>
            <a:spLocks noGrp="1" noChangeArrowheads="1"/>
          </p:cNvSpPr>
          <p:nvPr>
            <p:ph type="sldNum" sz="quarter" idx="12"/>
          </p:nvPr>
        </p:nvSpPr>
        <p:spPr>
          <a:ln/>
        </p:spPr>
        <p:txBody>
          <a:bodyPr/>
          <a:lstStyle>
            <a:lvl1pPr>
              <a:defRPr/>
            </a:lvl1pPr>
          </a:lstStyle>
          <a:p>
            <a:fld id="{7763F2C5-ABB5-4648-814E-A67B29E68E75}" type="slidenum">
              <a:rPr lang="de-DE" altLang="en-US"/>
              <a:pPr/>
              <a:t>‹#›</a:t>
            </a:fld>
            <a:endParaRPr lang="de-DE" altLang="en-US"/>
          </a:p>
        </p:txBody>
      </p:sp>
    </p:spTree>
    <p:extLst>
      <p:ext uri="{BB962C8B-B14F-4D97-AF65-F5344CB8AC3E}">
        <p14:creationId xmlns:p14="http://schemas.microsoft.com/office/powerpoint/2010/main" val="13834097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545B2-FEF7-4A3F-B93B-71263E525B50}"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403845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B545B2-FEF7-4A3F-B93B-71263E525B50}"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228232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B545B2-FEF7-4A3F-B93B-71263E525B50}"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76071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B545B2-FEF7-4A3F-B93B-71263E525B50}" type="datetimeFigureOut">
              <a:rPr lang="en-US" smtClean="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400492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B545B2-FEF7-4A3F-B93B-71263E525B50}" type="datetimeFigureOut">
              <a:rPr lang="en-US" smtClean="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374945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545B2-FEF7-4A3F-B93B-71263E525B50}" type="datetimeFigureOut">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176633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B545B2-FEF7-4A3F-B93B-71263E525B50}"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484706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B545B2-FEF7-4A3F-B93B-71263E525B50}"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6541F-D558-4454-B929-E7799D541AF5}" type="slidenum">
              <a:rPr lang="en-US" smtClean="0"/>
              <a:t>‹#›</a:t>
            </a:fld>
            <a:endParaRPr lang="en-US"/>
          </a:p>
        </p:txBody>
      </p:sp>
    </p:spTree>
    <p:extLst>
      <p:ext uri="{BB962C8B-B14F-4D97-AF65-F5344CB8AC3E}">
        <p14:creationId xmlns:p14="http://schemas.microsoft.com/office/powerpoint/2010/main" val="3261840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545B2-FEF7-4A3F-B93B-71263E525B50}" type="datetimeFigureOut">
              <a:rPr lang="en-US" smtClean="0"/>
              <a:t>5/1/2024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6541F-D558-4454-B929-E7799D541AF5}" type="slidenum">
              <a:rPr lang="en-US" smtClean="0"/>
              <a:t>‹#›</a:t>
            </a:fld>
            <a:endParaRPr lang="en-US"/>
          </a:p>
        </p:txBody>
      </p:sp>
    </p:spTree>
    <p:extLst>
      <p:ext uri="{BB962C8B-B14F-4D97-AF65-F5344CB8AC3E}">
        <p14:creationId xmlns:p14="http://schemas.microsoft.com/office/powerpoint/2010/main" val="2476830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creativecommons.org/licenses/by/2.0/?ref=openverse" TargetMode="External"/><Relationship Id="rId5" Type="http://schemas.openxmlformats.org/officeDocument/2006/relationships/hyperlink" Target="https://www.flickr.com/photos/53460575@N03" TargetMode="External"/><Relationship Id="rId4" Type="http://schemas.openxmlformats.org/officeDocument/2006/relationships/hyperlink" Target="https://www.flickr.com/photos/53460575@N03/2367100434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2.0/?ref=openverse" TargetMode="External"/><Relationship Id="rId3" Type="http://schemas.openxmlformats.org/officeDocument/2006/relationships/image" Target="../media/image40.jpeg"/><Relationship Id="rId7" Type="http://schemas.openxmlformats.org/officeDocument/2006/relationships/hyperlink" Target="https://www.ruthellison.com/"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commons.wikimedia.org/w/index.php?curid=1073339" TargetMode="Externa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image" Target="../media/image55.jpeg"/><Relationship Id="rId7" Type="http://schemas.openxmlformats.org/officeDocument/2006/relationships/oleObject" Target="../embeddings/oleObject1.bin"/><Relationship Id="rId12" Type="http://schemas.openxmlformats.org/officeDocument/2006/relationships/image" Target="../media/image63.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2.jpeg"/><Relationship Id="rId5" Type="http://schemas.openxmlformats.org/officeDocument/2006/relationships/image" Target="../media/image57.jpeg"/><Relationship Id="rId10" Type="http://schemas.openxmlformats.org/officeDocument/2006/relationships/image" Target="../media/image61.jpeg"/><Relationship Id="rId4" Type="http://schemas.openxmlformats.org/officeDocument/2006/relationships/image" Target="../media/image56.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www.sciencephoto.com/contributor/mw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35.pn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C35A48-6069-9C18-DC36-7CC4C7758CF2}"/>
              </a:ext>
            </a:extLst>
          </p:cNvPr>
          <p:cNvSpPr txBox="1"/>
          <p:nvPr/>
        </p:nvSpPr>
        <p:spPr>
          <a:xfrm>
            <a:off x="146804" y="237192"/>
            <a:ext cx="8984610" cy="954107"/>
          </a:xfrm>
          <a:prstGeom prst="rect">
            <a:avLst/>
          </a:prstGeom>
          <a:noFill/>
        </p:spPr>
        <p:txBody>
          <a:bodyPr wrap="square">
            <a:spAutoFit/>
          </a:bodyPr>
          <a:lstStyle/>
          <a:p>
            <a:pPr algn="ctr"/>
            <a:r>
              <a:rPr lang="en-US" sz="2800" dirty="0">
                <a:effectLst/>
                <a:latin typeface="Biome" panose="020B0503030204020804" pitchFamily="34" charset="0"/>
                <a:ea typeface="Calibri" panose="020F0502020204030204" pitchFamily="34" charset="0"/>
                <a:cs typeface="Biome" panose="020B0503030204020804" pitchFamily="34" charset="0"/>
              </a:rPr>
              <a:t>The Causes and Effects of Mass Extinctions</a:t>
            </a:r>
          </a:p>
          <a:p>
            <a:pPr algn="ctr"/>
            <a:endParaRPr lang="en-US" sz="2800" dirty="0">
              <a:latin typeface="Biome" panose="020B0503030204020804" pitchFamily="34" charset="0"/>
              <a:cs typeface="Biome" panose="020B0503030204020804" pitchFamily="34" charset="0"/>
            </a:endParaRPr>
          </a:p>
        </p:txBody>
      </p:sp>
      <p:sp>
        <p:nvSpPr>
          <p:cNvPr id="7" name="TextBox 6">
            <a:extLst>
              <a:ext uri="{FF2B5EF4-FFF2-40B4-BE49-F238E27FC236}">
                <a16:creationId xmlns:a16="http://schemas.microsoft.com/office/drawing/2014/main" id="{05DEE274-6096-0BCB-821B-9FD585FE655A}"/>
              </a:ext>
            </a:extLst>
          </p:cNvPr>
          <p:cNvSpPr txBox="1"/>
          <p:nvPr/>
        </p:nvSpPr>
        <p:spPr>
          <a:xfrm>
            <a:off x="29358" y="4218381"/>
            <a:ext cx="9336946" cy="1015663"/>
          </a:xfrm>
          <a:prstGeom prst="rect">
            <a:avLst/>
          </a:prstGeom>
          <a:noFill/>
        </p:spPr>
        <p:txBody>
          <a:bodyPr wrap="square">
            <a:spAutoFit/>
          </a:bodyPr>
          <a:lstStyle/>
          <a:p>
            <a:pPr algn="ctr"/>
            <a:r>
              <a:rPr lang="en-US" sz="4000" dirty="0">
                <a:latin typeface="Biome" panose="020B0503030204020804" pitchFamily="34" charset="0"/>
                <a:cs typeface="Biome" panose="020B0503030204020804" pitchFamily="34" charset="0"/>
              </a:rPr>
              <a:t>Dr. Kate Bulinski</a:t>
            </a:r>
          </a:p>
          <a:p>
            <a:pPr algn="ctr"/>
            <a:r>
              <a:rPr lang="en-US" sz="2000" dirty="0">
                <a:latin typeface="Biome" panose="020B0503030204020804" pitchFamily="34" charset="0"/>
                <a:cs typeface="Biome" panose="020B0503030204020804" pitchFamily="34" charset="0"/>
              </a:rPr>
              <a:t>Associate Professor of Geosciences</a:t>
            </a:r>
          </a:p>
        </p:txBody>
      </p:sp>
      <p:pic>
        <p:nvPicPr>
          <p:cNvPr id="8" name="Picture 7" descr="A picture containing text, graphics, graphic design, mammal&#10;&#10;Description automatically generated">
            <a:extLst>
              <a:ext uri="{FF2B5EF4-FFF2-40B4-BE49-F238E27FC236}">
                <a16:creationId xmlns:a16="http://schemas.microsoft.com/office/drawing/2014/main" id="{FEB2FDE6-9BA3-19D3-2A97-2E19F6E10C4D}"/>
              </a:ext>
            </a:extLst>
          </p:cNvPr>
          <p:cNvPicPr>
            <a:picLocks noChangeAspect="1"/>
          </p:cNvPicPr>
          <p:nvPr/>
        </p:nvPicPr>
        <p:blipFill>
          <a:blip r:embed="rId2"/>
          <a:stretch>
            <a:fillRect/>
          </a:stretch>
        </p:blipFill>
        <p:spPr>
          <a:xfrm>
            <a:off x="3708735" y="5234044"/>
            <a:ext cx="1869944" cy="1463170"/>
          </a:xfrm>
          <a:prstGeom prst="rect">
            <a:avLst/>
          </a:prstGeom>
        </p:spPr>
      </p:pic>
      <p:pic>
        <p:nvPicPr>
          <p:cNvPr id="9" name="Picture 2" descr="Image result for kt extinction">
            <a:extLst>
              <a:ext uri="{FF2B5EF4-FFF2-40B4-BE49-F238E27FC236}">
                <a16:creationId xmlns:a16="http://schemas.microsoft.com/office/drawing/2014/main" id="{A92B4CBE-3282-B4C1-168A-FD1729EF3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479" y="808746"/>
            <a:ext cx="5779042" cy="340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75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CE9469B5-C4DB-4B8E-99BA-FCFFDBF43658}"/>
              </a:ext>
            </a:extLst>
          </p:cNvPr>
          <p:cNvSpPr txBox="1">
            <a:spLocks noChangeArrowheads="1"/>
          </p:cNvSpPr>
          <p:nvPr/>
        </p:nvSpPr>
        <p:spPr bwMode="auto">
          <a:xfrm>
            <a:off x="212520" y="1044000"/>
            <a:ext cx="8830811"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50000"/>
              </a:spcBef>
              <a:buSzPct val="140000"/>
              <a:buFont typeface="Arial" panose="020B0604020202020204" pitchFamily="34" charset="0"/>
              <a:buChar char="•"/>
            </a:pPr>
            <a:r>
              <a:rPr lang="en-US" altLang="en-US" sz="2400" b="1" dirty="0">
                <a:latin typeface="Biome" panose="020B0503030204020804" pitchFamily="34" charset="0"/>
                <a:cs typeface="Biome" panose="020B0503030204020804" pitchFamily="34" charset="0"/>
              </a:rPr>
              <a:t> </a:t>
            </a:r>
            <a:r>
              <a:rPr lang="en-US" altLang="en-US" sz="2800" b="1" dirty="0">
                <a:latin typeface="Biome" panose="020B0503030204020804" pitchFamily="34" charset="0"/>
                <a:cs typeface="Biome" panose="020B0503030204020804" pitchFamily="34" charset="0"/>
              </a:rPr>
              <a:t>Terrestrial (causes are on Earth)</a:t>
            </a:r>
            <a:endParaRPr lang="en-US" altLang="en-US" sz="2000" b="1" dirty="0">
              <a:latin typeface="Biome" panose="020B0503030204020804" pitchFamily="34" charset="0"/>
              <a:cs typeface="Biome" panose="020B0503030204020804" pitchFamily="34" charset="0"/>
            </a:endParaRPr>
          </a:p>
          <a:p>
            <a:pPr lvl="1">
              <a:spcBef>
                <a:spcPct val="50000"/>
              </a:spcBef>
              <a:buFont typeface="Arial" panose="020B0604020202020204" pitchFamily="34" charset="0"/>
              <a:buChar char="•"/>
            </a:pPr>
            <a:r>
              <a:rPr lang="en-US" altLang="en-US" sz="2000" dirty="0" err="1">
                <a:latin typeface="Biome" panose="020B0503030204020804" pitchFamily="34" charset="0"/>
                <a:cs typeface="Biome" panose="020B0503030204020804" pitchFamily="34" charset="0"/>
              </a:rPr>
              <a:t>Bioevolutionary</a:t>
            </a:r>
            <a:r>
              <a:rPr lang="en-US" altLang="en-US" sz="2000" dirty="0">
                <a:latin typeface="Biome" panose="020B0503030204020804" pitchFamily="34" charset="0"/>
                <a:cs typeface="Biome" panose="020B0503030204020804" pitchFamily="34" charset="0"/>
              </a:rPr>
              <a:t> factors (burial of carbon and ecological change)</a:t>
            </a:r>
          </a:p>
          <a:p>
            <a:pPr lvl="1">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Climate/atmospheric change (Global warming/cooling)</a:t>
            </a:r>
          </a:p>
          <a:p>
            <a:pPr lvl="1">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 Ocean chemistry shifts (nutrient loading, anoxia)</a:t>
            </a:r>
          </a:p>
          <a:p>
            <a:pPr lvl="1">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 Habitat availability (sea level changes)</a:t>
            </a:r>
          </a:p>
          <a:p>
            <a:pPr lvl="1">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  Volcanic activity</a:t>
            </a:r>
          </a:p>
          <a:p>
            <a:pPr>
              <a:spcBef>
                <a:spcPct val="50000"/>
              </a:spcBef>
              <a:buSzPct val="140000"/>
              <a:buFont typeface="Arial" panose="020B0604020202020204" pitchFamily="34" charset="0"/>
              <a:buChar char="•"/>
            </a:pPr>
            <a:r>
              <a:rPr lang="en-US" altLang="en-US" sz="2400" b="1" dirty="0">
                <a:latin typeface="Biome" panose="020B0503030204020804" pitchFamily="34" charset="0"/>
                <a:cs typeface="Biome" panose="020B0503030204020804" pitchFamily="34" charset="0"/>
              </a:rPr>
              <a:t> </a:t>
            </a:r>
            <a:r>
              <a:rPr lang="en-US" altLang="en-US" sz="2800" b="1" dirty="0">
                <a:latin typeface="Biome" panose="020B0503030204020804" pitchFamily="34" charset="0"/>
                <a:cs typeface="Biome" panose="020B0503030204020804" pitchFamily="34" charset="0"/>
              </a:rPr>
              <a:t>Extraterrestrial (Causes external to Earth)</a:t>
            </a:r>
            <a:endParaRPr lang="en-US" altLang="en-US" sz="2000" b="1" dirty="0">
              <a:latin typeface="Biome" panose="020B0503030204020804" pitchFamily="34" charset="0"/>
              <a:cs typeface="Biome" panose="020B0503030204020804" pitchFamily="34" charset="0"/>
            </a:endParaRPr>
          </a:p>
          <a:p>
            <a:pPr lvl="1">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 Asteroids/comets hitting Earth</a:t>
            </a:r>
          </a:p>
          <a:p>
            <a:pPr lvl="1">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 Solar irregularity?</a:t>
            </a:r>
          </a:p>
          <a:p>
            <a:pPr lvl="1">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 Nearby cosmic events (e.g., Gamma Ray Bursts)?</a:t>
            </a:r>
          </a:p>
          <a:p>
            <a:pPr>
              <a:spcBef>
                <a:spcPct val="50000"/>
              </a:spcBef>
              <a:buFont typeface="Arial" panose="020B0604020202020204" pitchFamily="34" charset="0"/>
              <a:buChar char="•"/>
            </a:pPr>
            <a:r>
              <a:rPr lang="en-US" altLang="en-US" sz="2800" b="1" dirty="0">
                <a:latin typeface="Biome" panose="020B0503030204020804" pitchFamily="34" charset="0"/>
                <a:cs typeface="Biome" panose="020B0503030204020804" pitchFamily="34" charset="0"/>
              </a:rPr>
              <a:t>Anthropogenic (Human-Induced)</a:t>
            </a:r>
          </a:p>
          <a:p>
            <a:pPr lvl="1">
              <a:spcBef>
                <a:spcPct val="50000"/>
              </a:spcBef>
              <a:buFontTx/>
              <a:buBlip>
                <a:blip r:embed="rId2"/>
              </a:buBlip>
            </a:pPr>
            <a:endParaRPr lang="en-US" altLang="en-US" sz="2000" dirty="0">
              <a:latin typeface="Biome" panose="020B0503030204020804" pitchFamily="34" charset="0"/>
              <a:cs typeface="Biome" panose="020B0503030204020804" pitchFamily="34" charset="0"/>
            </a:endParaRPr>
          </a:p>
        </p:txBody>
      </p:sp>
      <p:sp>
        <p:nvSpPr>
          <p:cNvPr id="29699" name="Text Box 4">
            <a:extLst>
              <a:ext uri="{FF2B5EF4-FFF2-40B4-BE49-F238E27FC236}">
                <a16:creationId xmlns:a16="http://schemas.microsoft.com/office/drawing/2014/main" id="{B8EB2A4D-CF2B-4FCF-AD7F-0C88331D9852}"/>
              </a:ext>
            </a:extLst>
          </p:cNvPr>
          <p:cNvSpPr txBox="1">
            <a:spLocks noChangeArrowheads="1"/>
          </p:cNvSpPr>
          <p:nvPr/>
        </p:nvSpPr>
        <p:spPr bwMode="auto">
          <a:xfrm>
            <a:off x="685800" y="304800"/>
            <a:ext cx="8223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3600" b="1" dirty="0">
                <a:latin typeface="Biome" panose="020B0503030204020804" pitchFamily="34" charset="0"/>
                <a:cs typeface="Biome" panose="020B0503030204020804" pitchFamily="34" charset="0"/>
              </a:rPr>
              <a:t> Suggested Causes of Extinctions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12">
            <a:extLst>
              <a:ext uri="{FF2B5EF4-FFF2-40B4-BE49-F238E27FC236}">
                <a16:creationId xmlns:a16="http://schemas.microsoft.com/office/drawing/2014/main" id="{1CB66D8F-CFA6-4B84-824E-9794D7F4A25D}"/>
              </a:ext>
            </a:extLst>
          </p:cNvPr>
          <p:cNvSpPr>
            <a:spLocks noChangeArrowheads="1"/>
          </p:cNvSpPr>
          <p:nvPr/>
        </p:nvSpPr>
        <p:spPr bwMode="auto">
          <a:xfrm>
            <a:off x="1132514" y="175058"/>
            <a:ext cx="6375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dirty="0">
                <a:latin typeface="Biome" panose="020B0503030204020804" pitchFamily="34" charset="0"/>
                <a:cs typeface="Biome" panose="020B0503030204020804" pitchFamily="34" charset="0"/>
              </a:rPr>
              <a:t>Terrestrial Causes of Extinction</a:t>
            </a:r>
          </a:p>
        </p:txBody>
      </p:sp>
      <p:pic>
        <p:nvPicPr>
          <p:cNvPr id="2" name="Picture 6" descr="http://www.dfg.ca.gov/climatechange/images/ClimateChange.jpg">
            <a:extLst>
              <a:ext uri="{FF2B5EF4-FFF2-40B4-BE49-F238E27FC236}">
                <a16:creationId xmlns:a16="http://schemas.microsoft.com/office/drawing/2014/main" id="{7BE9E1F1-CB29-27E4-4793-70A2FA6B4C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298" y="698278"/>
            <a:ext cx="4257492" cy="284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ead Zones: Industrial Agriculture versus Ocean Life - resilience">
            <a:extLst>
              <a:ext uri="{FF2B5EF4-FFF2-40B4-BE49-F238E27FC236}">
                <a16:creationId xmlns:a16="http://schemas.microsoft.com/office/drawing/2014/main" id="{53586A08-8A6E-C8D5-6255-14CD11432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73" y="742848"/>
            <a:ext cx="4163944" cy="27307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Ordovician Period | Major Events, Extinction, &amp; Facts | Britannica">
            <a:extLst>
              <a:ext uri="{FF2B5EF4-FFF2-40B4-BE49-F238E27FC236}">
                <a16:creationId xmlns:a16="http://schemas.microsoft.com/office/drawing/2014/main" id="{0EDD1672-7363-A714-3DAA-2D071D030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73" y="3714111"/>
            <a:ext cx="4295427" cy="26279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river of molten lava flows across a steaming black basalt landscape. The river flows from a volcanic rift near the top right of the image toward the bottom left. The fissure is filled with brighter and hotter lava and steam and gas billows up from it. The sky on the horizon is a hazy blue-gray.">
            <a:extLst>
              <a:ext uri="{FF2B5EF4-FFF2-40B4-BE49-F238E27FC236}">
                <a16:creationId xmlns:a16="http://schemas.microsoft.com/office/drawing/2014/main" id="{79B52CCB-0822-7CAB-6413-AF4B0C6404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15"/>
          <a:stretch/>
        </p:blipFill>
        <p:spPr bwMode="auto">
          <a:xfrm>
            <a:off x="349299" y="3714111"/>
            <a:ext cx="4222701" cy="2627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C374A1-A101-48C1-F9AA-FADBBAD3A6B8}"/>
              </a:ext>
            </a:extLst>
          </p:cNvPr>
          <p:cNvSpPr txBox="1"/>
          <p:nvPr/>
        </p:nvSpPr>
        <p:spPr>
          <a:xfrm>
            <a:off x="411061" y="742848"/>
            <a:ext cx="2111475" cy="369332"/>
          </a:xfrm>
          <a:prstGeom prst="rect">
            <a:avLst/>
          </a:prstGeom>
          <a:noFill/>
        </p:spPr>
        <p:txBody>
          <a:bodyPr wrap="none" rtlCol="0">
            <a:spAutoFit/>
          </a:bodyPr>
          <a:lstStyle/>
          <a:p>
            <a:r>
              <a:rPr lang="en-US" dirty="0">
                <a:latin typeface="Biome" panose="020B0503030204020804" pitchFamily="34" charset="0"/>
                <a:cs typeface="Biome" panose="020B0503030204020804" pitchFamily="34" charset="0"/>
              </a:rPr>
              <a:t>Climate Changes</a:t>
            </a:r>
          </a:p>
        </p:txBody>
      </p:sp>
      <p:sp>
        <p:nvSpPr>
          <p:cNvPr id="5" name="TextBox 4">
            <a:extLst>
              <a:ext uri="{FF2B5EF4-FFF2-40B4-BE49-F238E27FC236}">
                <a16:creationId xmlns:a16="http://schemas.microsoft.com/office/drawing/2014/main" id="{992D2CC1-5DBD-B092-8BDD-DE8DCDACBAA6}"/>
              </a:ext>
            </a:extLst>
          </p:cNvPr>
          <p:cNvSpPr txBox="1"/>
          <p:nvPr/>
        </p:nvSpPr>
        <p:spPr>
          <a:xfrm>
            <a:off x="5415935" y="3088228"/>
            <a:ext cx="3502882" cy="369332"/>
          </a:xfrm>
          <a:prstGeom prst="rect">
            <a:avLst/>
          </a:prstGeom>
          <a:noFill/>
        </p:spPr>
        <p:txBody>
          <a:bodyPr wrap="none" rtlCol="0">
            <a:spAutoFit/>
          </a:bodyPr>
          <a:lstStyle/>
          <a:p>
            <a:r>
              <a:rPr lang="en-US" dirty="0">
                <a:solidFill>
                  <a:schemeClr val="bg1"/>
                </a:solidFill>
                <a:latin typeface="Biome" panose="020B0503030204020804" pitchFamily="34" charset="0"/>
                <a:cs typeface="Biome" panose="020B0503030204020804" pitchFamily="34" charset="0"/>
              </a:rPr>
              <a:t>Changes to Ocean Chemistry</a:t>
            </a:r>
          </a:p>
        </p:txBody>
      </p:sp>
      <p:sp>
        <p:nvSpPr>
          <p:cNvPr id="6" name="TextBox 5">
            <a:extLst>
              <a:ext uri="{FF2B5EF4-FFF2-40B4-BE49-F238E27FC236}">
                <a16:creationId xmlns:a16="http://schemas.microsoft.com/office/drawing/2014/main" id="{50D3949F-FDF0-78D9-4E89-E47AE0242D5B}"/>
              </a:ext>
            </a:extLst>
          </p:cNvPr>
          <p:cNvSpPr txBox="1"/>
          <p:nvPr/>
        </p:nvSpPr>
        <p:spPr>
          <a:xfrm>
            <a:off x="411061" y="5930486"/>
            <a:ext cx="2853666" cy="369332"/>
          </a:xfrm>
          <a:prstGeom prst="rect">
            <a:avLst/>
          </a:prstGeom>
          <a:noFill/>
        </p:spPr>
        <p:txBody>
          <a:bodyPr wrap="none" rtlCol="0">
            <a:spAutoFit/>
          </a:bodyPr>
          <a:lstStyle/>
          <a:p>
            <a:r>
              <a:rPr lang="en-US" dirty="0">
                <a:solidFill>
                  <a:schemeClr val="bg1"/>
                </a:solidFill>
                <a:latin typeface="Biome" panose="020B0503030204020804" pitchFamily="34" charset="0"/>
                <a:cs typeface="Biome" panose="020B0503030204020804" pitchFamily="34" charset="0"/>
              </a:rPr>
              <a:t>Flood Basalt Volcanism</a:t>
            </a:r>
          </a:p>
        </p:txBody>
      </p:sp>
      <p:sp>
        <p:nvSpPr>
          <p:cNvPr id="7" name="TextBox 6">
            <a:extLst>
              <a:ext uri="{FF2B5EF4-FFF2-40B4-BE49-F238E27FC236}">
                <a16:creationId xmlns:a16="http://schemas.microsoft.com/office/drawing/2014/main" id="{1BBD732A-C0A6-2F23-3B48-07A4C0FAB7E5}"/>
              </a:ext>
            </a:extLst>
          </p:cNvPr>
          <p:cNvSpPr txBox="1"/>
          <p:nvPr/>
        </p:nvSpPr>
        <p:spPr>
          <a:xfrm>
            <a:off x="5704514" y="6342077"/>
            <a:ext cx="2624436" cy="369332"/>
          </a:xfrm>
          <a:prstGeom prst="rect">
            <a:avLst/>
          </a:prstGeom>
          <a:noFill/>
        </p:spPr>
        <p:txBody>
          <a:bodyPr wrap="none" rtlCol="0">
            <a:spAutoFit/>
          </a:bodyPr>
          <a:lstStyle/>
          <a:p>
            <a:r>
              <a:rPr lang="en-US" dirty="0">
                <a:latin typeface="Biome" panose="020B0503030204020804" pitchFamily="34" charset="0"/>
                <a:cs typeface="Biome" panose="020B0503030204020804" pitchFamily="34" charset="0"/>
              </a:rPr>
              <a:t>Changes to Sea Level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12">
            <a:extLst>
              <a:ext uri="{FF2B5EF4-FFF2-40B4-BE49-F238E27FC236}">
                <a16:creationId xmlns:a16="http://schemas.microsoft.com/office/drawing/2014/main" id="{1CB66D8F-CFA6-4B84-824E-9794D7F4A25D}"/>
              </a:ext>
            </a:extLst>
          </p:cNvPr>
          <p:cNvSpPr>
            <a:spLocks noChangeArrowheads="1"/>
          </p:cNvSpPr>
          <p:nvPr/>
        </p:nvSpPr>
        <p:spPr bwMode="auto">
          <a:xfrm>
            <a:off x="687896" y="242170"/>
            <a:ext cx="727325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dirty="0">
                <a:latin typeface="Biome" panose="020B0503030204020804" pitchFamily="34" charset="0"/>
                <a:cs typeface="Biome" panose="020B0503030204020804" pitchFamily="34" charset="0"/>
              </a:rPr>
              <a:t>Extraterrestrial Causes of Extinction</a:t>
            </a:r>
          </a:p>
          <a:p>
            <a:pPr algn="ctr"/>
            <a:endParaRPr lang="en-US" altLang="en-US" sz="2800" dirty="0">
              <a:latin typeface="Biome" panose="020B0503030204020804" pitchFamily="34" charset="0"/>
              <a:cs typeface="Biome" panose="020B0503030204020804" pitchFamily="34" charset="0"/>
            </a:endParaRPr>
          </a:p>
          <a:p>
            <a:pPr algn="ctr"/>
            <a:r>
              <a:rPr lang="en-US" altLang="en-US" sz="2800" dirty="0">
                <a:latin typeface="Biome" panose="020B0503030204020804" pitchFamily="34" charset="0"/>
                <a:cs typeface="Biome" panose="020B0503030204020804" pitchFamily="34" charset="0"/>
              </a:rPr>
              <a:t>Asteroid Impact</a:t>
            </a:r>
          </a:p>
        </p:txBody>
      </p:sp>
      <p:pic>
        <p:nvPicPr>
          <p:cNvPr id="3" name="Picture 2">
            <a:extLst>
              <a:ext uri="{FF2B5EF4-FFF2-40B4-BE49-F238E27FC236}">
                <a16:creationId xmlns:a16="http://schemas.microsoft.com/office/drawing/2014/main" id="{C36D1E19-3881-4882-0DF7-E4045833166F}"/>
              </a:ext>
            </a:extLst>
          </p:cNvPr>
          <p:cNvPicPr>
            <a:picLocks noChangeAspect="1"/>
          </p:cNvPicPr>
          <p:nvPr/>
        </p:nvPicPr>
        <p:blipFill>
          <a:blip r:embed="rId2"/>
          <a:stretch>
            <a:fillRect/>
          </a:stretch>
        </p:blipFill>
        <p:spPr>
          <a:xfrm>
            <a:off x="2621557" y="1622380"/>
            <a:ext cx="3494018" cy="2329345"/>
          </a:xfrm>
          <a:prstGeom prst="rect">
            <a:avLst/>
          </a:prstGeom>
        </p:spPr>
      </p:pic>
      <p:sp>
        <p:nvSpPr>
          <p:cNvPr id="5" name="TextBox 4">
            <a:extLst>
              <a:ext uri="{FF2B5EF4-FFF2-40B4-BE49-F238E27FC236}">
                <a16:creationId xmlns:a16="http://schemas.microsoft.com/office/drawing/2014/main" id="{0E701013-C0EA-1C88-E75E-EF9C062D5C7F}"/>
              </a:ext>
            </a:extLst>
          </p:cNvPr>
          <p:cNvSpPr txBox="1"/>
          <p:nvPr/>
        </p:nvSpPr>
        <p:spPr>
          <a:xfrm>
            <a:off x="420137" y="3979262"/>
            <a:ext cx="8723863" cy="1015663"/>
          </a:xfrm>
          <a:prstGeom prst="rect">
            <a:avLst/>
          </a:prstGeom>
          <a:noFill/>
        </p:spPr>
        <p:txBody>
          <a:bodyPr wrap="none" rtlCol="0">
            <a:spAutoFit/>
          </a:bodyPr>
          <a:lstStyle/>
          <a:p>
            <a:r>
              <a:rPr lang="en-US" sz="2000" dirty="0">
                <a:latin typeface="Biome" panose="020B0503030204020804" pitchFamily="34" charset="0"/>
                <a:cs typeface="Biome" panose="020B0503030204020804" pitchFamily="34" charset="0"/>
              </a:rPr>
              <a:t>Effects:  </a:t>
            </a:r>
            <a:r>
              <a:rPr lang="en-US" sz="2000" dirty="0" err="1">
                <a:latin typeface="Biome" panose="020B0503030204020804" pitchFamily="34" charset="0"/>
                <a:cs typeface="Biome" panose="020B0503030204020804" pitchFamily="34" charset="0"/>
              </a:rPr>
              <a:t>Megatsunami</a:t>
            </a:r>
            <a:r>
              <a:rPr lang="en-US" sz="2000" dirty="0">
                <a:latin typeface="Biome" panose="020B0503030204020804" pitchFamily="34" charset="0"/>
                <a:cs typeface="Biome" panose="020B0503030204020804" pitchFamily="34" charset="0"/>
              </a:rPr>
              <a:t>, dust in atmosphere, possible earthquakes, </a:t>
            </a:r>
          </a:p>
          <a:p>
            <a:r>
              <a:rPr lang="en-US" sz="2000" dirty="0">
                <a:latin typeface="Biome" panose="020B0503030204020804" pitchFamily="34" charset="0"/>
                <a:cs typeface="Biome" panose="020B0503030204020804" pitchFamily="34" charset="0"/>
              </a:rPr>
              <a:t>water vapor in atmosphere, increased rainfall, mudslides,</a:t>
            </a:r>
          </a:p>
          <a:p>
            <a:r>
              <a:rPr lang="en-US" sz="2000" dirty="0">
                <a:latin typeface="Biome" panose="020B0503030204020804" pitchFamily="34" charset="0"/>
                <a:cs typeface="Biome" panose="020B0503030204020804" pitchFamily="34" charset="0"/>
              </a:rPr>
              <a:t> thermal radiation and fires,  global cooling, ecological collapse</a:t>
            </a:r>
          </a:p>
        </p:txBody>
      </p:sp>
      <p:sp>
        <p:nvSpPr>
          <p:cNvPr id="6" name="TextBox 5">
            <a:extLst>
              <a:ext uri="{FF2B5EF4-FFF2-40B4-BE49-F238E27FC236}">
                <a16:creationId xmlns:a16="http://schemas.microsoft.com/office/drawing/2014/main" id="{AA787923-6E2D-E8DC-93D6-D535E7820B19}"/>
              </a:ext>
            </a:extLst>
          </p:cNvPr>
          <p:cNvSpPr txBox="1"/>
          <p:nvPr/>
        </p:nvSpPr>
        <p:spPr>
          <a:xfrm>
            <a:off x="192946" y="6303822"/>
            <a:ext cx="8541121" cy="430887"/>
          </a:xfrm>
          <a:prstGeom prst="rect">
            <a:avLst/>
          </a:prstGeom>
          <a:noFill/>
        </p:spPr>
        <p:txBody>
          <a:bodyPr wrap="none" rtlCol="0">
            <a:spAutoFit/>
          </a:bodyPr>
          <a:lstStyle/>
          <a:p>
            <a:r>
              <a:rPr lang="en-US" sz="1100" dirty="0">
                <a:latin typeface="Biome" panose="020B0503030204020804" pitchFamily="34" charset="0"/>
                <a:cs typeface="Biome" panose="020B0503030204020804" pitchFamily="34" charset="0"/>
              </a:rPr>
              <a:t>(Titus et al., 2002  A review of common natural disasters as analogs for asteroid impact effects and cascading hazards. </a:t>
            </a:r>
          </a:p>
          <a:p>
            <a:r>
              <a:rPr lang="en-US" sz="1100" dirty="0">
                <a:latin typeface="Biome" panose="020B0503030204020804" pitchFamily="34" charset="0"/>
                <a:cs typeface="Biome" panose="020B0503030204020804" pitchFamily="34" charset="0"/>
              </a:rPr>
              <a:t>Natural Hazards 116: 1355-1402)</a:t>
            </a:r>
          </a:p>
        </p:txBody>
      </p:sp>
    </p:spTree>
    <p:extLst>
      <p:ext uri="{BB962C8B-B14F-4D97-AF65-F5344CB8AC3E}">
        <p14:creationId xmlns:p14="http://schemas.microsoft.com/office/powerpoint/2010/main" val="1546715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6706" name="Rectangle 2">
            <a:extLst>
              <a:ext uri="{FF2B5EF4-FFF2-40B4-BE49-F238E27FC236}">
                <a16:creationId xmlns:a16="http://schemas.microsoft.com/office/drawing/2014/main" id="{6C4466E4-A477-4609-AB63-566EFD5D5C6F}"/>
              </a:ext>
            </a:extLst>
          </p:cNvPr>
          <p:cNvSpPr>
            <a:spLocks noChangeArrowheads="1"/>
          </p:cNvSpPr>
          <p:nvPr/>
        </p:nvSpPr>
        <p:spPr bwMode="auto">
          <a:xfrm>
            <a:off x="468313" y="0"/>
            <a:ext cx="8229600" cy="1143000"/>
          </a:xfrm>
          <a:prstGeom prst="rect">
            <a:avLst/>
          </a:prstGeom>
          <a:noFill/>
          <a:ln w="9525">
            <a:noFill/>
            <a:miter lim="800000"/>
            <a:headEnd/>
            <a:tailEnd/>
          </a:ln>
          <a:effectLst/>
        </p:spPr>
        <p:txBody>
          <a:bodyPr anchor="ctr"/>
          <a:lstStyle/>
          <a:p>
            <a:pPr algn="ctr">
              <a:defRPr/>
            </a:pPr>
            <a:r>
              <a:rPr lang="en-US" sz="2800" dirty="0">
                <a:effectLst>
                  <a:outerShdw blurRad="38100" dist="38100" dir="2700000" algn="tl">
                    <a:srgbClr val="FFFFFF"/>
                  </a:outerShdw>
                </a:effectLst>
                <a:latin typeface="Biome" panose="020B0503030204020804" pitchFamily="34" charset="0"/>
                <a:cs typeface="Biome" panose="020B0503030204020804" pitchFamily="34" charset="0"/>
              </a:rPr>
              <a:t>K/T Extinction Event: Evidence of the Impact</a:t>
            </a:r>
          </a:p>
        </p:txBody>
      </p:sp>
      <p:pic>
        <p:nvPicPr>
          <p:cNvPr id="63493" name="Picture 4" descr="IMG_3146">
            <a:extLst>
              <a:ext uri="{FF2B5EF4-FFF2-40B4-BE49-F238E27FC236}">
                <a16:creationId xmlns:a16="http://schemas.microsoft.com/office/drawing/2014/main" id="{027B6B38-1E33-4647-8C05-9D2B82F6C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859958"/>
            <a:ext cx="2930965" cy="202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6" descr="Kometeneinschlag">
            <a:extLst>
              <a:ext uri="{FF2B5EF4-FFF2-40B4-BE49-F238E27FC236}">
                <a16:creationId xmlns:a16="http://schemas.microsoft.com/office/drawing/2014/main" id="{F59282A3-2D86-49B9-8B3A-086918C1F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2" y="980728"/>
            <a:ext cx="2233549"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a:extLst>
              <a:ext uri="{FF2B5EF4-FFF2-40B4-BE49-F238E27FC236}">
                <a16:creationId xmlns:a16="http://schemas.microsoft.com/office/drawing/2014/main" id="{780D2B26-CECB-8DBC-E6BB-CDE000E64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290" y="3748830"/>
            <a:ext cx="3092344" cy="290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9">
            <a:extLst>
              <a:ext uri="{FF2B5EF4-FFF2-40B4-BE49-F238E27FC236}">
                <a16:creationId xmlns:a16="http://schemas.microsoft.com/office/drawing/2014/main" id="{8022440D-CA8F-7F27-9F70-06ADE5CDC387}"/>
              </a:ext>
            </a:extLst>
          </p:cNvPr>
          <p:cNvGrpSpPr>
            <a:grpSpLocks/>
          </p:cNvGrpSpPr>
          <p:nvPr/>
        </p:nvGrpSpPr>
        <p:grpSpPr bwMode="auto">
          <a:xfrm>
            <a:off x="0" y="4046775"/>
            <a:ext cx="4103049" cy="2755153"/>
            <a:chOff x="249" y="935"/>
            <a:chExt cx="2903" cy="2041"/>
          </a:xfrm>
        </p:grpSpPr>
        <p:pic>
          <p:nvPicPr>
            <p:cNvPr id="4" name="Picture 6" descr="chicxulub">
              <a:extLst>
                <a:ext uri="{FF2B5EF4-FFF2-40B4-BE49-F238E27FC236}">
                  <a16:creationId xmlns:a16="http://schemas.microsoft.com/office/drawing/2014/main" id="{B1D2FB6F-30A8-7883-9FE2-378A786019C4}"/>
                </a:ext>
              </a:extLst>
            </p:cNvPr>
            <p:cNvPicPr>
              <a:picLocks noChangeAspect="1" noChangeArrowheads="1"/>
            </p:cNvPicPr>
            <p:nvPr/>
          </p:nvPicPr>
          <p:blipFill>
            <a:blip r:embed="rId6">
              <a:lum bright="-14000" contrast="20000"/>
              <a:extLst>
                <a:ext uri="{28A0092B-C50C-407E-A947-70E740481C1C}">
                  <a14:useLocalDpi xmlns:a14="http://schemas.microsoft.com/office/drawing/2010/main" val="0"/>
                </a:ext>
              </a:extLst>
            </a:blip>
            <a:srcRect/>
            <a:stretch>
              <a:fillRect/>
            </a:stretch>
          </p:blipFill>
          <p:spPr bwMode="auto">
            <a:xfrm>
              <a:off x="295" y="935"/>
              <a:ext cx="2812" cy="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B2DEAA18-F83F-E1D6-EF1B-0D29AF17654A}"/>
                </a:ext>
              </a:extLst>
            </p:cNvPr>
            <p:cNvSpPr>
              <a:spLocks noChangeArrowheads="1"/>
            </p:cNvSpPr>
            <p:nvPr/>
          </p:nvSpPr>
          <p:spPr bwMode="auto">
            <a:xfrm>
              <a:off x="249" y="2840"/>
              <a:ext cx="2903" cy="136"/>
            </a:xfrm>
            <a:prstGeom prst="rect">
              <a:avLst/>
            </a:prstGeom>
            <a:solidFill>
              <a:srgbClr val="EAEAEA"/>
            </a:solidFill>
            <a:ln w="9525">
              <a:noFill/>
              <a:miter lim="800000"/>
              <a:headEnd/>
              <a:tailEnd/>
            </a:ln>
            <a:effectLst/>
          </p:spPr>
          <p:txBody>
            <a:bodyPr wrap="none" anchor="ctr"/>
            <a:lstStyle/>
            <a:p>
              <a:pPr>
                <a:defRPr/>
              </a:pPr>
              <a:endParaRPr lang="en-US">
                <a:effectLst>
                  <a:outerShdw blurRad="38100" dist="38100" dir="2700000" algn="tl">
                    <a:srgbClr val="FFFFFF"/>
                  </a:outerShdw>
                </a:effectLst>
              </a:endParaRPr>
            </a:p>
          </p:txBody>
        </p:sp>
      </p:grpSp>
      <p:pic>
        <p:nvPicPr>
          <p:cNvPr id="7" name="Picture 4">
            <a:extLst>
              <a:ext uri="{FF2B5EF4-FFF2-40B4-BE49-F238E27FC236}">
                <a16:creationId xmlns:a16="http://schemas.microsoft.com/office/drawing/2014/main" id="{CF62E5CE-3438-17A2-BB56-50ED62D356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2579785" y="859958"/>
            <a:ext cx="3163158" cy="1714074"/>
          </a:xfrm>
          <a:prstGeom prst="rect">
            <a:avLst/>
          </a:prstGeom>
        </p:spPr>
      </p:pic>
      <p:sp>
        <p:nvSpPr>
          <p:cNvPr id="9" name="TextBox 8">
            <a:extLst>
              <a:ext uri="{FF2B5EF4-FFF2-40B4-BE49-F238E27FC236}">
                <a16:creationId xmlns:a16="http://schemas.microsoft.com/office/drawing/2014/main" id="{B84047CD-EC5A-3AF2-4203-44767D76E997}"/>
              </a:ext>
            </a:extLst>
          </p:cNvPr>
          <p:cNvSpPr txBox="1"/>
          <p:nvPr/>
        </p:nvSpPr>
        <p:spPr>
          <a:xfrm>
            <a:off x="2363680" y="2624135"/>
            <a:ext cx="6750738" cy="523220"/>
          </a:xfrm>
          <a:prstGeom prst="rect">
            <a:avLst/>
          </a:prstGeom>
          <a:noFill/>
        </p:spPr>
        <p:txBody>
          <a:bodyPr wrap="square">
            <a:spAutoFit/>
          </a:bodyPr>
          <a:lstStyle/>
          <a:p>
            <a:pPr eaLnBrk="1" hangingPunct="1"/>
            <a:r>
              <a:rPr lang="en-US" altLang="en-US" sz="1400" dirty="0">
                <a:effectLst/>
                <a:latin typeface="Biome" panose="020B0503030204020804" pitchFamily="34" charset="0"/>
                <a:ea typeface="ＭＳ Ｐゴシック" panose="020B0600070205080204" pitchFamily="34" charset="-128"/>
                <a:cs typeface="Biome" panose="020B0503030204020804" pitchFamily="34" charset="0"/>
              </a:rPr>
              <a:t>Global Cretaceous iridium anomaly</a:t>
            </a:r>
          </a:p>
          <a:p>
            <a:pPr eaLnBrk="1" hangingPunct="1"/>
            <a:r>
              <a:rPr lang="en-US" altLang="en-US" sz="1400" dirty="0">
                <a:effectLst/>
                <a:latin typeface="Biome" panose="020B0503030204020804" pitchFamily="34" charset="0"/>
                <a:ea typeface="ＭＳ Ｐゴシック" panose="020B0600070205080204" pitchFamily="34" charset="-128"/>
                <a:cs typeface="Biome" panose="020B0503030204020804" pitchFamily="34" charset="0"/>
              </a:rPr>
              <a:t>Drumheller, near Alberta, Canada</a:t>
            </a:r>
          </a:p>
        </p:txBody>
      </p:sp>
      <p:pic>
        <p:nvPicPr>
          <p:cNvPr id="10" name="Picture 6" descr="http://upload.wikimedia.org/wikipedia/commons/9/9a/Electron_shell_077_iridium.png">
            <a:extLst>
              <a:ext uri="{FF2B5EF4-FFF2-40B4-BE49-F238E27FC236}">
                <a16:creationId xmlns:a16="http://schemas.microsoft.com/office/drawing/2014/main" id="{340E958B-EE28-5737-3A01-00CF920A21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6915" y="3354007"/>
            <a:ext cx="18573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40" name="Group 8">
            <a:extLst>
              <a:ext uri="{FF2B5EF4-FFF2-40B4-BE49-F238E27FC236}">
                <a16:creationId xmlns:a16="http://schemas.microsoft.com/office/drawing/2014/main" id="{9069BB93-AA32-42E0-887A-9F925094463F}"/>
              </a:ext>
            </a:extLst>
          </p:cNvPr>
          <p:cNvGrpSpPr>
            <a:grpSpLocks/>
          </p:cNvGrpSpPr>
          <p:nvPr/>
        </p:nvGrpSpPr>
        <p:grpSpPr bwMode="auto">
          <a:xfrm>
            <a:off x="202406" y="818769"/>
            <a:ext cx="4248150" cy="3527425"/>
            <a:chOff x="1020" y="744"/>
            <a:chExt cx="3765" cy="2913"/>
          </a:xfrm>
        </p:grpSpPr>
        <p:pic>
          <p:nvPicPr>
            <p:cNvPr id="65541" name="Picture 6" descr="ess 17-1 figure 2">
              <a:extLst>
                <a:ext uri="{FF2B5EF4-FFF2-40B4-BE49-F238E27FC236}">
                  <a16:creationId xmlns:a16="http://schemas.microsoft.com/office/drawing/2014/main" id="{B8B2CFFB-EB56-43D2-9C6D-BB5AB96D9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 y="744"/>
              <a:ext cx="3684"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6343" name="Rectangle 7">
              <a:extLst>
                <a:ext uri="{FF2B5EF4-FFF2-40B4-BE49-F238E27FC236}">
                  <a16:creationId xmlns:a16="http://schemas.microsoft.com/office/drawing/2014/main" id="{DAE3F00D-12F2-4A07-8B6A-8C797A1DBDAD}"/>
                </a:ext>
              </a:extLst>
            </p:cNvPr>
            <p:cNvSpPr>
              <a:spLocks noChangeArrowheads="1"/>
            </p:cNvSpPr>
            <p:nvPr/>
          </p:nvSpPr>
          <p:spPr bwMode="auto">
            <a:xfrm>
              <a:off x="1020" y="3386"/>
              <a:ext cx="3765" cy="271"/>
            </a:xfrm>
            <a:prstGeom prst="rect">
              <a:avLst/>
            </a:prstGeom>
            <a:solidFill>
              <a:schemeClr val="bg1"/>
            </a:solidFill>
            <a:ln w="9525">
              <a:noFill/>
              <a:miter lim="800000"/>
              <a:headEnd/>
              <a:tailEnd/>
            </a:ln>
            <a:effectLst/>
          </p:spPr>
          <p:txBody>
            <a:bodyPr wrap="none" anchor="ctr"/>
            <a:lstStyle/>
            <a:p>
              <a:pPr>
                <a:defRPr/>
              </a:pPr>
              <a:endParaRPr lang="en-US">
                <a:effectLst>
                  <a:outerShdw blurRad="38100" dist="38100" dir="2700000" algn="tl">
                    <a:srgbClr val="FFFFFF"/>
                  </a:outerShdw>
                </a:effectLst>
              </a:endParaRPr>
            </a:p>
          </p:txBody>
        </p:sp>
      </p:grpSp>
      <p:sp>
        <p:nvSpPr>
          <p:cNvPr id="65538" name="Rectangle 2">
            <a:extLst>
              <a:ext uri="{FF2B5EF4-FFF2-40B4-BE49-F238E27FC236}">
                <a16:creationId xmlns:a16="http://schemas.microsoft.com/office/drawing/2014/main" id="{8B20BDD4-80C2-46FA-82D1-288B9FEE10D0}"/>
              </a:ext>
            </a:extLst>
          </p:cNvPr>
          <p:cNvSpPr>
            <a:spLocks noGrp="1" noChangeArrowheads="1"/>
          </p:cNvSpPr>
          <p:nvPr>
            <p:ph type="title"/>
          </p:nvPr>
        </p:nvSpPr>
        <p:spPr>
          <a:xfrm>
            <a:off x="457200" y="-171400"/>
            <a:ext cx="8229600" cy="1143000"/>
          </a:xfrm>
        </p:spPr>
        <p:txBody>
          <a:bodyPr/>
          <a:lstStyle/>
          <a:p>
            <a:pPr eaLnBrk="1" hangingPunct="1"/>
            <a:r>
              <a:rPr lang="en-US" altLang="en-US" dirty="0">
                <a:solidFill>
                  <a:schemeClr val="tx1"/>
                </a:solidFill>
                <a:latin typeface="Biome" panose="020B0503030204020804" pitchFamily="34" charset="0"/>
                <a:ea typeface="ＭＳ Ｐゴシック" panose="020B0600070205080204" pitchFamily="34" charset="-128"/>
                <a:cs typeface="Biome" panose="020B0503030204020804" pitchFamily="34" charset="0"/>
              </a:rPr>
              <a:t>Evidence of The Impact</a:t>
            </a:r>
          </a:p>
        </p:txBody>
      </p:sp>
      <p:sp>
        <p:nvSpPr>
          <p:cNvPr id="65539" name="Rectangle 3">
            <a:extLst>
              <a:ext uri="{FF2B5EF4-FFF2-40B4-BE49-F238E27FC236}">
                <a16:creationId xmlns:a16="http://schemas.microsoft.com/office/drawing/2014/main" id="{A60DB46B-3229-42D7-B5B9-808BCF47E12C}"/>
              </a:ext>
            </a:extLst>
          </p:cNvPr>
          <p:cNvSpPr>
            <a:spLocks noGrp="1" noChangeArrowheads="1"/>
          </p:cNvSpPr>
          <p:nvPr>
            <p:ph type="body" sz="half" idx="2"/>
          </p:nvPr>
        </p:nvSpPr>
        <p:spPr>
          <a:xfrm>
            <a:off x="24651" y="3776249"/>
            <a:ext cx="4491037" cy="4525963"/>
          </a:xfrm>
        </p:spPr>
        <p:txBody>
          <a:bodyPr>
            <a:normAutofit/>
          </a:bodyPr>
          <a:lstStyle/>
          <a:p>
            <a:pPr eaLnBrk="1" hangingPunct="1"/>
            <a:endParaRPr lang="en-US" altLang="en-US" sz="2400" dirty="0">
              <a:latin typeface="Biome" panose="020B0503030204020804" pitchFamily="34" charset="0"/>
              <a:ea typeface="ＭＳ Ｐゴシック" panose="020B0600070205080204" pitchFamily="34" charset="-128"/>
              <a:cs typeface="Biome" panose="020B0503030204020804" pitchFamily="34" charset="0"/>
            </a:endParaRPr>
          </a:p>
          <a:p>
            <a:pPr eaLnBrk="1" hangingPunct="1"/>
            <a:r>
              <a:rPr lang="en-US" altLang="en-US" sz="2400" dirty="0">
                <a:latin typeface="Biome" panose="020B0503030204020804" pitchFamily="34" charset="0"/>
                <a:ea typeface="ＭＳ Ｐゴシック" panose="020B0600070205080204" pitchFamily="34" charset="-128"/>
                <a:cs typeface="Biome" panose="020B0503030204020804" pitchFamily="34" charset="0"/>
              </a:rPr>
              <a:t>Shocked quartz grains</a:t>
            </a:r>
          </a:p>
          <a:p>
            <a:pPr lvl="1" eaLnBrk="1" hangingPunct="1"/>
            <a:r>
              <a:rPr lang="en-US" altLang="en-US" sz="2000" dirty="0">
                <a:latin typeface="Biome" panose="020B0503030204020804" pitchFamily="34" charset="0"/>
                <a:ea typeface="ＭＳ Ｐゴシック" panose="020B0600070205080204" pitchFamily="34" charset="-128"/>
                <a:cs typeface="Biome" panose="020B0503030204020804" pitchFamily="34" charset="0"/>
              </a:rPr>
              <a:t>Montana</a:t>
            </a:r>
          </a:p>
          <a:p>
            <a:pPr lvl="1" eaLnBrk="1" hangingPunct="1"/>
            <a:r>
              <a:rPr lang="en-US" altLang="en-US" sz="2000" dirty="0">
                <a:latin typeface="Biome" panose="020B0503030204020804" pitchFamily="34" charset="0"/>
                <a:ea typeface="ＭＳ Ｐゴシック" panose="020B0600070205080204" pitchFamily="34" charset="-128"/>
                <a:cs typeface="Biome" panose="020B0503030204020804" pitchFamily="34" charset="0"/>
              </a:rPr>
              <a:t>Sets of parallel welded fractures that result from exposure to extremely high pressures</a:t>
            </a:r>
          </a:p>
        </p:txBody>
      </p:sp>
      <p:sp>
        <p:nvSpPr>
          <p:cNvPr id="7" name="Rectangle 3">
            <a:extLst>
              <a:ext uri="{FF2B5EF4-FFF2-40B4-BE49-F238E27FC236}">
                <a16:creationId xmlns:a16="http://schemas.microsoft.com/office/drawing/2014/main" id="{41AB457C-1A46-4574-836E-0308C4B9605F}"/>
              </a:ext>
            </a:extLst>
          </p:cNvPr>
          <p:cNvSpPr txBox="1">
            <a:spLocks noChangeArrowheads="1"/>
          </p:cNvSpPr>
          <p:nvPr/>
        </p:nvSpPr>
        <p:spPr bwMode="auto">
          <a:xfrm>
            <a:off x="4535998" y="3749748"/>
            <a:ext cx="4464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endParaRPr lang="en-US" altLang="en-US" sz="2400" kern="0" dirty="0">
              <a:effectLst/>
              <a:latin typeface="Biome" panose="020B0503030204020804" pitchFamily="34" charset="0"/>
              <a:ea typeface="ＭＳ Ｐゴシック" panose="020B0600070205080204" pitchFamily="34" charset="-128"/>
              <a:cs typeface="Biome" panose="020B0503030204020804" pitchFamily="34" charset="0"/>
            </a:endParaRPr>
          </a:p>
          <a:p>
            <a:pPr eaLnBrk="1" hangingPunct="1"/>
            <a:r>
              <a:rPr lang="en-US" altLang="en-US" sz="2400" kern="0" dirty="0" err="1">
                <a:effectLst/>
                <a:latin typeface="Biome" panose="020B0503030204020804" pitchFamily="34" charset="0"/>
                <a:ea typeface="ＭＳ Ｐゴシック" panose="020B0600070205080204" pitchFamily="34" charset="-128"/>
                <a:cs typeface="Biome" panose="020B0503030204020804" pitchFamily="34" charset="0"/>
              </a:rPr>
              <a:t>Microspherules</a:t>
            </a:r>
            <a:endParaRPr lang="en-US" altLang="en-US" sz="2400" kern="0" dirty="0">
              <a:effectLst/>
              <a:latin typeface="Biome" panose="020B0503030204020804" pitchFamily="34" charset="0"/>
              <a:ea typeface="ＭＳ Ｐゴシック" panose="020B0600070205080204" pitchFamily="34" charset="-128"/>
              <a:cs typeface="Biome" panose="020B0503030204020804" pitchFamily="34" charset="0"/>
            </a:endParaRPr>
          </a:p>
          <a:p>
            <a:pPr lvl="1" eaLnBrk="1" hangingPunct="1"/>
            <a:r>
              <a:rPr lang="en-US" altLang="en-US" sz="2000" kern="0" dirty="0">
                <a:effectLst/>
                <a:latin typeface="Biome" panose="020B0503030204020804" pitchFamily="34" charset="0"/>
                <a:ea typeface="ＭＳ Ｐゴシック" panose="020B0600070205080204" pitchFamily="34" charset="-128"/>
                <a:cs typeface="Biome" panose="020B0503030204020804" pitchFamily="34" charset="0"/>
              </a:rPr>
              <a:t>Wyoming</a:t>
            </a:r>
          </a:p>
          <a:p>
            <a:pPr lvl="1" eaLnBrk="1" hangingPunct="1"/>
            <a:r>
              <a:rPr lang="en-US" altLang="en-US" sz="2000" kern="0" dirty="0">
                <a:effectLst/>
                <a:latin typeface="Biome" panose="020B0503030204020804" pitchFamily="34" charset="0"/>
                <a:ea typeface="ＭＳ Ｐゴシック" panose="020B0600070205080204" pitchFamily="34" charset="-128"/>
                <a:cs typeface="Biome" panose="020B0503030204020804" pitchFamily="34" charset="0"/>
              </a:rPr>
              <a:t>Nearly spherical grains resembling window glass in its molecular structure</a:t>
            </a:r>
          </a:p>
          <a:p>
            <a:pPr lvl="1" eaLnBrk="1" hangingPunct="1"/>
            <a:r>
              <a:rPr lang="en-US" altLang="en-US" sz="2000" kern="0" dirty="0">
                <a:effectLst/>
                <a:latin typeface="Biome" panose="020B0503030204020804" pitchFamily="34" charset="0"/>
                <a:ea typeface="ＭＳ Ｐゴシック" panose="020B0600070205080204" pitchFamily="34" charset="-128"/>
                <a:cs typeface="Biome" panose="020B0503030204020804" pitchFamily="34" charset="0"/>
              </a:rPr>
              <a:t>Largely uncrystallized </a:t>
            </a:r>
          </a:p>
        </p:txBody>
      </p:sp>
      <p:pic>
        <p:nvPicPr>
          <p:cNvPr id="8" name="Picture 4">
            <a:extLst>
              <a:ext uri="{FF2B5EF4-FFF2-40B4-BE49-F238E27FC236}">
                <a16:creationId xmlns:a16="http://schemas.microsoft.com/office/drawing/2014/main" id="{9935D642-CF21-4A06-9212-A5C77E4DECC9}"/>
              </a:ext>
            </a:extLst>
          </p:cNvPr>
          <p:cNvPicPr>
            <a:picLocks noGrp="1" noChangeAspect="1" noChangeArrowheads="1"/>
          </p:cNvPicPr>
          <p:nvPr>
            <p:ph type="chart" sz="half" idx="1"/>
          </p:nvPr>
        </p:nvPicPr>
        <p:blipFill>
          <a:blip r:embed="rId4">
            <a:extLst>
              <a:ext uri="{28A0092B-C50C-407E-A947-70E740481C1C}">
                <a14:useLocalDpi xmlns:a14="http://schemas.microsoft.com/office/drawing/2010/main" val="0"/>
              </a:ext>
            </a:extLst>
          </a:blip>
          <a:srcRect/>
          <a:stretch>
            <a:fillRect/>
          </a:stretch>
        </p:blipFill>
        <p:spPr>
          <a:xfrm>
            <a:off x="4636779" y="845270"/>
            <a:ext cx="4033838" cy="3211513"/>
          </a:xfr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652F-8CB2-9AEE-FC05-2B4C38AEAFC6}"/>
              </a:ext>
            </a:extLst>
          </p:cNvPr>
          <p:cNvSpPr>
            <a:spLocks noGrp="1"/>
          </p:cNvSpPr>
          <p:nvPr>
            <p:ph type="title"/>
          </p:nvPr>
        </p:nvSpPr>
        <p:spPr>
          <a:xfrm>
            <a:off x="804819" y="-163380"/>
            <a:ext cx="7886700" cy="1325563"/>
          </a:xfrm>
        </p:spPr>
        <p:txBody>
          <a:bodyPr>
            <a:normAutofit/>
          </a:bodyPr>
          <a:lstStyle/>
          <a:p>
            <a:r>
              <a:rPr lang="en-US" sz="3600" dirty="0">
                <a:latin typeface="Biome" panose="020B0503030204020804" pitchFamily="34" charset="0"/>
                <a:cs typeface="Biome" panose="020B0503030204020804" pitchFamily="34" charset="0"/>
              </a:rPr>
              <a:t>Drilling into the </a:t>
            </a:r>
            <a:r>
              <a:rPr lang="en-US" sz="3600" dirty="0" err="1">
                <a:latin typeface="Biome" panose="020B0503030204020804" pitchFamily="34" charset="0"/>
                <a:cs typeface="Biome" panose="020B0503030204020804" pitchFamily="34" charset="0"/>
              </a:rPr>
              <a:t>Chixulub</a:t>
            </a:r>
            <a:r>
              <a:rPr lang="en-US" sz="3600" dirty="0">
                <a:latin typeface="Biome" panose="020B0503030204020804" pitchFamily="34" charset="0"/>
                <a:cs typeface="Biome" panose="020B0503030204020804" pitchFamily="34" charset="0"/>
              </a:rPr>
              <a:t> Crater</a:t>
            </a:r>
          </a:p>
        </p:txBody>
      </p:sp>
      <p:sp>
        <p:nvSpPr>
          <p:cNvPr id="3" name="Content Placeholder 2">
            <a:extLst>
              <a:ext uri="{FF2B5EF4-FFF2-40B4-BE49-F238E27FC236}">
                <a16:creationId xmlns:a16="http://schemas.microsoft.com/office/drawing/2014/main" id="{337CEF1F-22AE-A5EC-B215-C565C33B8040}"/>
              </a:ext>
            </a:extLst>
          </p:cNvPr>
          <p:cNvSpPr>
            <a:spLocks noGrp="1"/>
          </p:cNvSpPr>
          <p:nvPr>
            <p:ph idx="1"/>
          </p:nvPr>
        </p:nvSpPr>
        <p:spPr>
          <a:xfrm>
            <a:off x="276313" y="826270"/>
            <a:ext cx="8691518" cy="3278611"/>
          </a:xfrm>
        </p:spPr>
        <p:txBody>
          <a:bodyPr/>
          <a:lstStyle/>
          <a:p>
            <a:r>
              <a:rPr lang="en-US" dirty="0">
                <a:latin typeface="Biome" panose="020B0503030204020804" pitchFamily="34" charset="0"/>
                <a:cs typeface="Biome" panose="020B0503030204020804" pitchFamily="34" charset="0"/>
              </a:rPr>
              <a:t>Scientists drilled into the crater and extracted over 829 meters of sediment and rock </a:t>
            </a:r>
            <a:r>
              <a:rPr lang="en-US" sz="1800" dirty="0">
                <a:latin typeface="Biome" panose="020B0503030204020804" pitchFamily="34" charset="0"/>
                <a:cs typeface="Biome" panose="020B0503030204020804" pitchFamily="34" charset="0"/>
              </a:rPr>
              <a:t>(Morgan et al., 2016) </a:t>
            </a:r>
            <a:endParaRPr lang="en-US" dirty="0">
              <a:latin typeface="Biome" panose="020B0503030204020804" pitchFamily="34" charset="0"/>
              <a:cs typeface="Biome" panose="020B0503030204020804" pitchFamily="34" charset="0"/>
            </a:endParaRPr>
          </a:p>
        </p:txBody>
      </p:sp>
      <p:pic>
        <p:nvPicPr>
          <p:cNvPr id="5124" name="Picture 4" descr="figure 1">
            <a:extLst>
              <a:ext uri="{FF2B5EF4-FFF2-40B4-BE49-F238E27FC236}">
                <a16:creationId xmlns:a16="http://schemas.microsoft.com/office/drawing/2014/main" id="{3EFA54CA-E530-2B7E-BFF0-91FC668FB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16" y="1753298"/>
            <a:ext cx="4489156" cy="44432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3AA75C-F064-1D64-5F58-840F77552520}"/>
              </a:ext>
            </a:extLst>
          </p:cNvPr>
          <p:cNvSpPr txBox="1"/>
          <p:nvPr/>
        </p:nvSpPr>
        <p:spPr>
          <a:xfrm>
            <a:off x="192946" y="6196579"/>
            <a:ext cx="2908745" cy="276999"/>
          </a:xfrm>
          <a:prstGeom prst="rect">
            <a:avLst/>
          </a:prstGeom>
          <a:noFill/>
        </p:spPr>
        <p:txBody>
          <a:bodyPr wrap="none" rtlCol="0">
            <a:spAutoFit/>
          </a:bodyPr>
          <a:lstStyle/>
          <a:p>
            <a:r>
              <a:rPr lang="en-US" sz="1200" dirty="0"/>
              <a:t>(Collins et al., 2020 after Gulick et al., 2013)</a:t>
            </a:r>
            <a:endParaRPr lang="en-US" dirty="0"/>
          </a:p>
        </p:txBody>
      </p:sp>
      <p:sp>
        <p:nvSpPr>
          <p:cNvPr id="5" name="TextBox 4">
            <a:extLst>
              <a:ext uri="{FF2B5EF4-FFF2-40B4-BE49-F238E27FC236}">
                <a16:creationId xmlns:a16="http://schemas.microsoft.com/office/drawing/2014/main" id="{F6A65A94-14F0-8CEA-2666-853B1100D124}"/>
              </a:ext>
            </a:extLst>
          </p:cNvPr>
          <p:cNvSpPr txBox="1"/>
          <p:nvPr/>
        </p:nvSpPr>
        <p:spPr>
          <a:xfrm>
            <a:off x="4853055" y="2144431"/>
            <a:ext cx="4110421" cy="2246769"/>
          </a:xfrm>
          <a:prstGeom prst="rect">
            <a:avLst/>
          </a:prstGeom>
          <a:noFill/>
        </p:spPr>
        <p:txBody>
          <a:bodyPr wrap="none" rtlCol="0">
            <a:spAutoFit/>
          </a:bodyPr>
          <a:lstStyle/>
          <a:p>
            <a:r>
              <a:rPr lang="en-US" sz="1400" dirty="0">
                <a:latin typeface="Biome" panose="020B0503030204020804" pitchFamily="34" charset="0"/>
                <a:cs typeface="Biome" panose="020B0503030204020804" pitchFamily="34" charset="0"/>
              </a:rPr>
              <a:t>Discovered that the rocks became </a:t>
            </a:r>
          </a:p>
          <a:p>
            <a:r>
              <a:rPr lang="en-US" sz="1400" dirty="0">
                <a:latin typeface="Biome" panose="020B0503030204020804" pitchFamily="34" charset="0"/>
                <a:cs typeface="Biome" panose="020B0503030204020804" pitchFamily="34" charset="0"/>
              </a:rPr>
              <a:t>porous and fractured in impact</a:t>
            </a:r>
          </a:p>
          <a:p>
            <a:endParaRPr lang="en-US" sz="1400" dirty="0">
              <a:latin typeface="Biome" panose="020B0503030204020804" pitchFamily="34" charset="0"/>
              <a:cs typeface="Biome" panose="020B0503030204020804" pitchFamily="34" charset="0"/>
            </a:endParaRPr>
          </a:p>
          <a:p>
            <a:r>
              <a:rPr lang="en-US" sz="1400" dirty="0">
                <a:latin typeface="Biome" panose="020B0503030204020804" pitchFamily="34" charset="0"/>
                <a:cs typeface="Biome" panose="020B0503030204020804" pitchFamily="34" charset="0"/>
              </a:rPr>
              <a:t>Granite was found deep in the core, </a:t>
            </a:r>
          </a:p>
          <a:p>
            <a:r>
              <a:rPr lang="en-US" sz="1400" dirty="0">
                <a:latin typeface="Biome" panose="020B0503030204020804" pitchFamily="34" charset="0"/>
                <a:cs typeface="Biome" panose="020B0503030204020804" pitchFamily="34" charset="0"/>
              </a:rPr>
              <a:t>Suggesting crust “basement” rock normally </a:t>
            </a:r>
          </a:p>
          <a:p>
            <a:r>
              <a:rPr lang="en-US" sz="1400" dirty="0">
                <a:latin typeface="Biome" panose="020B0503030204020804" pitchFamily="34" charset="0"/>
                <a:cs typeface="Biome" panose="020B0503030204020804" pitchFamily="34" charset="0"/>
              </a:rPr>
              <a:t>miles below the </a:t>
            </a:r>
            <a:r>
              <a:rPr lang="en-US" sz="1400" dirty="0" err="1">
                <a:latin typeface="Biome" panose="020B0503030204020804" pitchFamily="34" charset="0"/>
                <a:cs typeface="Biome" panose="020B0503030204020804" pitchFamily="34" charset="0"/>
              </a:rPr>
              <a:t>surfacewas</a:t>
            </a:r>
            <a:r>
              <a:rPr lang="en-US" sz="1400" dirty="0">
                <a:latin typeface="Biome" panose="020B0503030204020804" pitchFamily="34" charset="0"/>
                <a:cs typeface="Biome" panose="020B0503030204020804" pitchFamily="34" charset="0"/>
              </a:rPr>
              <a:t> brought closer</a:t>
            </a:r>
          </a:p>
          <a:p>
            <a:r>
              <a:rPr lang="en-US" sz="1400" dirty="0">
                <a:latin typeface="Biome" panose="020B0503030204020804" pitchFamily="34" charset="0"/>
                <a:cs typeface="Biome" panose="020B0503030204020804" pitchFamily="34" charset="0"/>
              </a:rPr>
              <a:t> to surface</a:t>
            </a:r>
          </a:p>
          <a:p>
            <a:endParaRPr lang="en-US" sz="1400" dirty="0">
              <a:latin typeface="Biome" panose="020B0503030204020804" pitchFamily="34" charset="0"/>
              <a:cs typeface="Biome" panose="020B0503030204020804" pitchFamily="34" charset="0"/>
            </a:endParaRPr>
          </a:p>
          <a:p>
            <a:r>
              <a:rPr lang="en-US" sz="1400" dirty="0">
                <a:latin typeface="Biome" panose="020B0503030204020804" pitchFamily="34" charset="0"/>
                <a:cs typeface="Biome" panose="020B0503030204020804" pitchFamily="34" charset="0"/>
              </a:rPr>
              <a:t>Rocks behaved like a fluid immediately</a:t>
            </a:r>
          </a:p>
          <a:p>
            <a:r>
              <a:rPr lang="en-US" sz="1400" dirty="0">
                <a:latin typeface="Biome" panose="020B0503030204020804" pitchFamily="34" charset="0"/>
                <a:cs typeface="Biome" panose="020B0503030204020804" pitchFamily="34" charset="0"/>
              </a:rPr>
              <a:t> following impact!</a:t>
            </a:r>
          </a:p>
        </p:txBody>
      </p:sp>
      <p:pic>
        <p:nvPicPr>
          <p:cNvPr id="5126" name="Picture 6">
            <a:extLst>
              <a:ext uri="{FF2B5EF4-FFF2-40B4-BE49-F238E27FC236}">
                <a16:creationId xmlns:a16="http://schemas.microsoft.com/office/drawing/2014/main" id="{69115776-BED1-084C-2B00-1AB8AD8CF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053" y="4695996"/>
            <a:ext cx="3310427" cy="193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14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12">
            <a:extLst>
              <a:ext uri="{FF2B5EF4-FFF2-40B4-BE49-F238E27FC236}">
                <a16:creationId xmlns:a16="http://schemas.microsoft.com/office/drawing/2014/main" id="{1CB66D8F-CFA6-4B84-824E-9794D7F4A25D}"/>
              </a:ext>
            </a:extLst>
          </p:cNvPr>
          <p:cNvSpPr>
            <a:spLocks noChangeArrowheads="1"/>
          </p:cNvSpPr>
          <p:nvPr/>
        </p:nvSpPr>
        <p:spPr bwMode="auto">
          <a:xfrm>
            <a:off x="411061" y="175058"/>
            <a:ext cx="84728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dirty="0">
                <a:latin typeface="Biome" panose="020B0503030204020804" pitchFamily="34" charset="0"/>
                <a:cs typeface="Biome" panose="020B0503030204020804" pitchFamily="34" charset="0"/>
              </a:rPr>
              <a:t>Extraterrestrial Causes of Extinction</a:t>
            </a:r>
          </a:p>
          <a:p>
            <a:pPr algn="ctr"/>
            <a:r>
              <a:rPr lang="en-US" altLang="en-US" sz="2800" dirty="0">
                <a:latin typeface="Biome" panose="020B0503030204020804" pitchFamily="34" charset="0"/>
                <a:cs typeface="Biome" panose="020B0503030204020804" pitchFamily="34" charset="0"/>
              </a:rPr>
              <a:t>Solar Irregularity/Solar Flares</a:t>
            </a:r>
          </a:p>
          <a:p>
            <a:pPr algn="ctr"/>
            <a:r>
              <a:rPr lang="en-US" altLang="en-US" sz="2800" dirty="0">
                <a:latin typeface="Biome" panose="020B0503030204020804" pitchFamily="34" charset="0"/>
                <a:cs typeface="Biome" panose="020B0503030204020804" pitchFamily="34" charset="0"/>
              </a:rPr>
              <a:t>(Speculative)</a:t>
            </a:r>
          </a:p>
        </p:txBody>
      </p:sp>
      <p:pic>
        <p:nvPicPr>
          <p:cNvPr id="8194" name="Picture 2" descr="A close-up view shows part of the Sun in red, orange, and yellow. A bright yellow-white burst of light appears at the edge of the Sun in the top center. To the right of that, a red, column-shaped cloud of gas towers above the edge of the Sun.">
            <a:extLst>
              <a:ext uri="{FF2B5EF4-FFF2-40B4-BE49-F238E27FC236}">
                <a16:creationId xmlns:a16="http://schemas.microsoft.com/office/drawing/2014/main" id="{2776844E-0D51-8224-AC6F-94B0B14AD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742" y="1211678"/>
            <a:ext cx="2835480" cy="210445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ine graph showing historical sunspot number count, Maunder and Dalton minima, and the Modern Maximum">
            <a:extLst>
              <a:ext uri="{FF2B5EF4-FFF2-40B4-BE49-F238E27FC236}">
                <a16:creationId xmlns:a16="http://schemas.microsoft.com/office/drawing/2014/main" id="{632803E2-484B-50BC-5949-73A472ABF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91" y="3541864"/>
            <a:ext cx="7382311" cy="310287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ASA's Solar Dynamics Observatory captured a moderate-sized solar flare erupting on April 20, 2022.">
            <a:extLst>
              <a:ext uri="{FF2B5EF4-FFF2-40B4-BE49-F238E27FC236}">
                <a16:creationId xmlns:a16="http://schemas.microsoft.com/office/drawing/2014/main" id="{51D1D7EF-327A-CC73-016A-F3590E480E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23" r="19449"/>
          <a:stretch/>
        </p:blipFill>
        <p:spPr bwMode="auto">
          <a:xfrm>
            <a:off x="318782" y="1211678"/>
            <a:ext cx="2484487" cy="2217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09BD90-B043-FD7F-1943-A7D2235C143F}"/>
              </a:ext>
            </a:extLst>
          </p:cNvPr>
          <p:cNvSpPr txBox="1"/>
          <p:nvPr/>
        </p:nvSpPr>
        <p:spPr>
          <a:xfrm>
            <a:off x="255864" y="3281297"/>
            <a:ext cx="4572000" cy="169277"/>
          </a:xfrm>
          <a:prstGeom prst="rect">
            <a:avLst/>
          </a:prstGeom>
          <a:noFill/>
        </p:spPr>
        <p:txBody>
          <a:bodyPr wrap="square">
            <a:spAutoFit/>
          </a:bodyPr>
          <a:lstStyle/>
          <a:p>
            <a:r>
              <a:rPr lang="en-US" sz="500" b="0" i="0" dirty="0">
                <a:solidFill>
                  <a:schemeClr val="bg1"/>
                </a:solidFill>
                <a:effectLst/>
                <a:latin typeface="Open Sans" panose="020B0606030504020204" pitchFamily="34" charset="0"/>
              </a:rPr>
              <a:t>(Image credit: SDO/NASA)</a:t>
            </a:r>
            <a:endParaRPr lang="en-US" sz="500" dirty="0">
              <a:solidFill>
                <a:schemeClr val="bg1"/>
              </a:solidFill>
            </a:endParaRPr>
          </a:p>
        </p:txBody>
      </p:sp>
      <p:sp>
        <p:nvSpPr>
          <p:cNvPr id="6" name="TextBox 5">
            <a:extLst>
              <a:ext uri="{FF2B5EF4-FFF2-40B4-BE49-F238E27FC236}">
                <a16:creationId xmlns:a16="http://schemas.microsoft.com/office/drawing/2014/main" id="{D11E2AFF-9867-4288-7619-FBD5B36E63A9}"/>
              </a:ext>
            </a:extLst>
          </p:cNvPr>
          <p:cNvSpPr txBox="1"/>
          <p:nvPr/>
        </p:nvSpPr>
        <p:spPr>
          <a:xfrm>
            <a:off x="6094602" y="3112020"/>
            <a:ext cx="4572000" cy="169277"/>
          </a:xfrm>
          <a:prstGeom prst="rect">
            <a:avLst/>
          </a:prstGeom>
          <a:noFill/>
        </p:spPr>
        <p:txBody>
          <a:bodyPr wrap="square">
            <a:spAutoFit/>
          </a:bodyPr>
          <a:lstStyle/>
          <a:p>
            <a:r>
              <a:rPr lang="en-US" sz="500" b="0" i="0" dirty="0">
                <a:solidFill>
                  <a:schemeClr val="bg1"/>
                </a:solidFill>
                <a:effectLst/>
                <a:latin typeface="Open Sans" panose="020B0606030504020204" pitchFamily="34" charset="0"/>
              </a:rPr>
              <a:t>(Image credit: SDO/NASA)</a:t>
            </a:r>
            <a:endParaRPr lang="en-US" sz="500" dirty="0">
              <a:solidFill>
                <a:schemeClr val="bg1"/>
              </a:solidFill>
            </a:endParaRPr>
          </a:p>
        </p:txBody>
      </p:sp>
    </p:spTree>
    <p:extLst>
      <p:ext uri="{BB962C8B-B14F-4D97-AF65-F5344CB8AC3E}">
        <p14:creationId xmlns:p14="http://schemas.microsoft.com/office/powerpoint/2010/main" val="2819691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12">
            <a:extLst>
              <a:ext uri="{FF2B5EF4-FFF2-40B4-BE49-F238E27FC236}">
                <a16:creationId xmlns:a16="http://schemas.microsoft.com/office/drawing/2014/main" id="{1CB66D8F-CFA6-4B84-824E-9794D7F4A25D}"/>
              </a:ext>
            </a:extLst>
          </p:cNvPr>
          <p:cNvSpPr>
            <a:spLocks noChangeArrowheads="1"/>
          </p:cNvSpPr>
          <p:nvPr/>
        </p:nvSpPr>
        <p:spPr bwMode="auto">
          <a:xfrm>
            <a:off x="799400" y="191836"/>
            <a:ext cx="754519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dirty="0">
                <a:latin typeface="Biome" panose="020B0503030204020804" pitchFamily="34" charset="0"/>
                <a:cs typeface="Biome" panose="020B0503030204020804" pitchFamily="34" charset="0"/>
              </a:rPr>
              <a:t>Extraterrestrial Causes of Extinction</a:t>
            </a:r>
          </a:p>
          <a:p>
            <a:pPr algn="ctr"/>
            <a:r>
              <a:rPr lang="en-US" altLang="en-US" sz="2800" dirty="0">
                <a:latin typeface="Biome" panose="020B0503030204020804" pitchFamily="34" charset="0"/>
                <a:cs typeface="Biome" panose="020B0503030204020804" pitchFamily="34" charset="0"/>
              </a:rPr>
              <a:t>Gamma Ray Burst/Supernova Explosions</a:t>
            </a:r>
          </a:p>
          <a:p>
            <a:pPr algn="ctr"/>
            <a:r>
              <a:rPr lang="en-US" altLang="en-US" sz="2800" dirty="0">
                <a:latin typeface="Biome" panose="020B0503030204020804" pitchFamily="34" charset="0"/>
                <a:cs typeface="Biome" panose="020B0503030204020804" pitchFamily="34" charset="0"/>
              </a:rPr>
              <a:t>(Speculative)</a:t>
            </a:r>
          </a:p>
        </p:txBody>
      </p:sp>
      <p:sp>
        <p:nvSpPr>
          <p:cNvPr id="2" name="TextBox 1">
            <a:extLst>
              <a:ext uri="{FF2B5EF4-FFF2-40B4-BE49-F238E27FC236}">
                <a16:creationId xmlns:a16="http://schemas.microsoft.com/office/drawing/2014/main" id="{CCCD91F0-DC61-C671-7A0A-E6F384A1A98F}"/>
              </a:ext>
            </a:extLst>
          </p:cNvPr>
          <p:cNvSpPr txBox="1"/>
          <p:nvPr/>
        </p:nvSpPr>
        <p:spPr>
          <a:xfrm>
            <a:off x="439152" y="1576831"/>
            <a:ext cx="8513869" cy="2062103"/>
          </a:xfrm>
          <a:prstGeom prst="rect">
            <a:avLst/>
          </a:prstGeom>
          <a:noFill/>
        </p:spPr>
        <p:txBody>
          <a:bodyPr wrap="none" rtlCol="0">
            <a:spAutoFit/>
          </a:bodyPr>
          <a:lstStyle/>
          <a:p>
            <a:r>
              <a:rPr lang="en-US" sz="1600" dirty="0">
                <a:latin typeface="Biome" panose="020B0503030204020804" pitchFamily="34" charset="0"/>
                <a:cs typeface="Biome" panose="020B0503030204020804" pitchFamily="34" charset="0"/>
              </a:rPr>
              <a:t>Huge supernova explosions emitting gamma ray radiation</a:t>
            </a:r>
          </a:p>
          <a:p>
            <a:endParaRPr lang="en-US" sz="1600" dirty="0">
              <a:latin typeface="Biome" panose="020B0503030204020804" pitchFamily="34" charset="0"/>
              <a:cs typeface="Biome" panose="020B0503030204020804" pitchFamily="34" charset="0"/>
            </a:endParaRPr>
          </a:p>
          <a:p>
            <a:r>
              <a:rPr lang="en-US" sz="1600" dirty="0">
                <a:latin typeface="Biome" panose="020B0503030204020804" pitchFamily="34" charset="0"/>
                <a:cs typeface="Biome" panose="020B0503030204020804" pitchFamily="34" charset="0"/>
              </a:rPr>
              <a:t>Collapse into a neutron star or a black hole</a:t>
            </a:r>
          </a:p>
          <a:p>
            <a:endParaRPr lang="en-US" sz="1600" dirty="0">
              <a:latin typeface="Biome" panose="020B0503030204020804" pitchFamily="34" charset="0"/>
              <a:cs typeface="Biome" panose="020B0503030204020804" pitchFamily="34" charset="0"/>
            </a:endParaRPr>
          </a:p>
          <a:p>
            <a:r>
              <a:rPr lang="en-US" sz="1600" dirty="0">
                <a:latin typeface="Biome" panose="020B0503030204020804" pitchFamily="34" charset="0"/>
                <a:cs typeface="Biome" panose="020B0503030204020804" pitchFamily="34" charset="0"/>
              </a:rPr>
              <a:t>In less than a minute could release more than the amount to energy </a:t>
            </a:r>
          </a:p>
          <a:p>
            <a:r>
              <a:rPr lang="en-US" sz="1600" dirty="0">
                <a:latin typeface="Biome" panose="020B0503030204020804" pitchFamily="34" charset="0"/>
                <a:cs typeface="Biome" panose="020B0503030204020804" pitchFamily="34" charset="0"/>
              </a:rPr>
              <a:t>released by the sun over its entire lifespan</a:t>
            </a:r>
          </a:p>
          <a:p>
            <a:endParaRPr lang="en-US" sz="1600" dirty="0">
              <a:latin typeface="Biome" panose="020B0503030204020804" pitchFamily="34" charset="0"/>
              <a:cs typeface="Biome" panose="020B0503030204020804" pitchFamily="34" charset="0"/>
            </a:endParaRPr>
          </a:p>
          <a:p>
            <a:r>
              <a:rPr lang="en-US" sz="1600" dirty="0">
                <a:latin typeface="Biome" panose="020B0503030204020804" pitchFamily="34" charset="0"/>
                <a:cs typeface="Biome" panose="020B0503030204020804" pitchFamily="34" charset="0"/>
              </a:rPr>
              <a:t>The problem:  very interesting idea, but no evidence for extinction caused by GRB</a:t>
            </a:r>
          </a:p>
        </p:txBody>
      </p:sp>
      <p:pic>
        <p:nvPicPr>
          <p:cNvPr id="9218" name="Picture 2" descr="Gamma-ray burst captured in unprecedented detail">
            <a:extLst>
              <a:ext uri="{FF2B5EF4-FFF2-40B4-BE49-F238E27FC236}">
                <a16:creationId xmlns:a16="http://schemas.microsoft.com/office/drawing/2014/main" id="{9A1B67ED-C4D7-6D17-4F15-0B44CA8AC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087" y="4264136"/>
            <a:ext cx="4279783" cy="24020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B88D44-BC6A-AFB9-8993-1399B564A5D8}"/>
              </a:ext>
            </a:extLst>
          </p:cNvPr>
          <p:cNvSpPr txBox="1"/>
          <p:nvPr/>
        </p:nvSpPr>
        <p:spPr>
          <a:xfrm>
            <a:off x="2410087" y="6389165"/>
            <a:ext cx="4572000" cy="276999"/>
          </a:xfrm>
          <a:prstGeom prst="rect">
            <a:avLst/>
          </a:prstGeom>
          <a:noFill/>
        </p:spPr>
        <p:txBody>
          <a:bodyPr wrap="square">
            <a:spAutoFit/>
          </a:bodyPr>
          <a:lstStyle/>
          <a:p>
            <a:r>
              <a:rPr lang="en-US" sz="1200" b="0" i="0" dirty="0">
                <a:solidFill>
                  <a:srgbClr val="EEEEEE"/>
                </a:solidFill>
                <a:effectLst/>
                <a:latin typeface="Quicksand"/>
              </a:rPr>
              <a:t>Credit: NASA's Goddard Space Flight Center</a:t>
            </a:r>
            <a:endParaRPr lang="en-US" sz="1200" dirty="0"/>
          </a:p>
        </p:txBody>
      </p:sp>
    </p:spTree>
    <p:extLst>
      <p:ext uri="{BB962C8B-B14F-4D97-AF65-F5344CB8AC3E}">
        <p14:creationId xmlns:p14="http://schemas.microsoft.com/office/powerpoint/2010/main" val="202308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9">
            <a:extLst>
              <a:ext uri="{FF2B5EF4-FFF2-40B4-BE49-F238E27FC236}">
                <a16:creationId xmlns:a16="http://schemas.microsoft.com/office/drawing/2014/main" id="{BCE12C12-8DB4-4F82-8110-24209AD4610A}"/>
              </a:ext>
            </a:extLst>
          </p:cNvPr>
          <p:cNvSpPr txBox="1">
            <a:spLocks noChangeArrowheads="1"/>
          </p:cNvSpPr>
          <p:nvPr/>
        </p:nvSpPr>
        <p:spPr bwMode="auto">
          <a:xfrm>
            <a:off x="152400" y="637669"/>
            <a:ext cx="8991600" cy="34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dirty="0">
                <a:solidFill>
                  <a:srgbClr val="9E0000"/>
                </a:solidFill>
                <a:latin typeface="Biome" panose="020B0503030204020804" pitchFamily="34" charset="0"/>
                <a:cs typeface="Biome" panose="020B0503030204020804" pitchFamily="34" charset="0"/>
              </a:rPr>
              <a:t>Asteroids: </a:t>
            </a:r>
            <a:r>
              <a:rPr lang="en-US" altLang="en-US" sz="2000" dirty="0">
                <a:latin typeface="Biome" panose="020B0503030204020804" pitchFamily="34" charset="0"/>
                <a:cs typeface="Biome" panose="020B0503030204020804" pitchFamily="34" charset="0"/>
              </a:rPr>
              <a:t>Dozens of them, most do not correspond to major extinctions. </a:t>
            </a:r>
          </a:p>
          <a:p>
            <a:pPr>
              <a:spcBef>
                <a:spcPct val="50000"/>
              </a:spcBef>
            </a:pPr>
            <a:r>
              <a:rPr lang="en-US" altLang="en-US" sz="2000" dirty="0">
                <a:latin typeface="Biome" panose="020B0503030204020804" pitchFamily="34" charset="0"/>
                <a:cs typeface="Biome" panose="020B0503030204020804" pitchFamily="34" charset="0"/>
              </a:rPr>
              <a:t>One out of 17 major/mass extinctions is </a:t>
            </a:r>
            <a:r>
              <a:rPr lang="en-US" altLang="en-US" sz="2000" i="1" dirty="0">
                <a:latin typeface="Biome" panose="020B0503030204020804" pitchFamily="34" charset="0"/>
                <a:cs typeface="Biome" panose="020B0503030204020804" pitchFamily="34" charset="0"/>
              </a:rPr>
              <a:t>closely</a:t>
            </a:r>
            <a:r>
              <a:rPr lang="en-US" altLang="en-US" sz="2000" dirty="0">
                <a:latin typeface="Biome" panose="020B0503030204020804" pitchFamily="34" charset="0"/>
                <a:cs typeface="Biome" panose="020B0503030204020804" pitchFamily="34" charset="0"/>
              </a:rPr>
              <a:t> associated with an impact event.</a:t>
            </a:r>
          </a:p>
          <a:p>
            <a:pPr>
              <a:spcBef>
                <a:spcPct val="50000"/>
              </a:spcBef>
            </a:pPr>
            <a:r>
              <a:rPr lang="en-US" altLang="en-US" sz="2000" dirty="0">
                <a:solidFill>
                  <a:srgbClr val="800000"/>
                </a:solidFill>
                <a:latin typeface="Biome" panose="020B0503030204020804" pitchFamily="34" charset="0"/>
                <a:cs typeface="Biome" panose="020B0503030204020804" pitchFamily="34" charset="0"/>
              </a:rPr>
              <a:t>Flood Basalts:</a:t>
            </a:r>
            <a:r>
              <a:rPr lang="en-US" altLang="en-US" sz="2000" dirty="0">
                <a:latin typeface="Biome" panose="020B0503030204020804" pitchFamily="34" charset="0"/>
                <a:cs typeface="Biome" panose="020B0503030204020804" pitchFamily="34" charset="0"/>
              </a:rPr>
              <a:t> 91% correspond to major extinction</a:t>
            </a:r>
          </a:p>
          <a:p>
            <a:pPr>
              <a:spcBef>
                <a:spcPct val="50000"/>
              </a:spcBef>
            </a:pPr>
            <a:r>
              <a:rPr lang="en-US" altLang="en-US" sz="1800" i="1" dirty="0">
                <a:latin typeface="Biome" panose="020B0503030204020804" pitchFamily="34" charset="0"/>
                <a:cs typeface="Biome" panose="020B0503030204020804" pitchFamily="34" charset="0"/>
              </a:rPr>
              <a:t>There is a flood basalt event for all 10 major extinctions since the Permian. There is not a lot of reliable flood basalt data for before the Permian.</a:t>
            </a:r>
          </a:p>
          <a:p>
            <a:pPr>
              <a:spcBef>
                <a:spcPct val="50000"/>
              </a:spcBef>
            </a:pPr>
            <a:r>
              <a:rPr lang="en-US" altLang="en-US" sz="2000" dirty="0">
                <a:solidFill>
                  <a:srgbClr val="800000"/>
                </a:solidFill>
                <a:latin typeface="Biome" panose="020B0503030204020804" pitchFamily="34" charset="0"/>
                <a:cs typeface="Biome" panose="020B0503030204020804" pitchFamily="34" charset="0"/>
              </a:rPr>
              <a:t>Sea level change:</a:t>
            </a:r>
            <a:r>
              <a:rPr lang="en-US" altLang="en-US" sz="2000" b="1" dirty="0">
                <a:latin typeface="Biome" panose="020B0503030204020804" pitchFamily="34" charset="0"/>
                <a:cs typeface="Biome" panose="020B0503030204020804" pitchFamily="34" charset="0"/>
              </a:rPr>
              <a:t> </a:t>
            </a:r>
            <a:r>
              <a:rPr lang="en-US" altLang="en-US" sz="2000" dirty="0">
                <a:latin typeface="Biome" panose="020B0503030204020804" pitchFamily="34" charset="0"/>
                <a:cs typeface="Biome" panose="020B0503030204020804" pitchFamily="34" charset="0"/>
              </a:rPr>
              <a:t>associated with approximately 50% of major extinctions</a:t>
            </a:r>
          </a:p>
        </p:txBody>
      </p:sp>
      <p:pic>
        <p:nvPicPr>
          <p:cNvPr id="32771" name="Picture 1">
            <a:extLst>
              <a:ext uri="{FF2B5EF4-FFF2-40B4-BE49-F238E27FC236}">
                <a16:creationId xmlns:a16="http://schemas.microsoft.com/office/drawing/2014/main" id="{5BCDF23B-23B9-4094-9D79-F8FB5D13FE92}"/>
              </a:ext>
            </a:extLst>
          </p:cNvPr>
          <p:cNvPicPr>
            <a:picLocks noChangeAspect="1"/>
          </p:cNvPicPr>
          <p:nvPr/>
        </p:nvPicPr>
        <p:blipFill>
          <a:blip r:embed="rId2">
            <a:extLst>
              <a:ext uri="{28A0092B-C50C-407E-A947-70E740481C1C}">
                <a14:useLocalDpi xmlns:a14="http://schemas.microsoft.com/office/drawing/2010/main" val="0"/>
              </a:ext>
            </a:extLst>
          </a:blip>
          <a:srcRect t="-2"/>
          <a:stretch>
            <a:fillRect/>
          </a:stretch>
        </p:blipFill>
        <p:spPr bwMode="auto">
          <a:xfrm>
            <a:off x="-1" y="3338806"/>
            <a:ext cx="9178577" cy="42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1">
            <a:extLst>
              <a:ext uri="{FF2B5EF4-FFF2-40B4-BE49-F238E27FC236}">
                <a16:creationId xmlns:a16="http://schemas.microsoft.com/office/drawing/2014/main" id="{5D8CDA23-44EA-4D31-8948-8AAEFEB749AA}"/>
              </a:ext>
            </a:extLst>
          </p:cNvPr>
          <p:cNvSpPr>
            <a:spLocks noChangeArrowheads="1"/>
          </p:cNvSpPr>
          <p:nvPr/>
        </p:nvSpPr>
        <p:spPr bwMode="auto">
          <a:xfrm>
            <a:off x="1026953" y="71111"/>
            <a:ext cx="74158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sz="3600" dirty="0">
                <a:latin typeface="Biome" panose="020B0503030204020804" pitchFamily="34" charset="0"/>
                <a:cs typeface="Biome" panose="020B0503030204020804" pitchFamily="34" charset="0"/>
              </a:rPr>
              <a:t>Dominant Cause:  Flood Basalts</a:t>
            </a:r>
          </a:p>
        </p:txBody>
      </p:sp>
      <p:pic>
        <p:nvPicPr>
          <p:cNvPr id="3" name="Picture 2">
            <a:extLst>
              <a:ext uri="{FF2B5EF4-FFF2-40B4-BE49-F238E27FC236}">
                <a16:creationId xmlns:a16="http://schemas.microsoft.com/office/drawing/2014/main" id="{D0330579-85D2-C039-BD97-EA25E1EB95DE}"/>
              </a:ext>
            </a:extLst>
          </p:cNvPr>
          <p:cNvPicPr>
            <a:picLocks noChangeAspect="1"/>
          </p:cNvPicPr>
          <p:nvPr/>
        </p:nvPicPr>
        <p:blipFill>
          <a:blip r:embed="rId3"/>
          <a:stretch>
            <a:fillRect/>
          </a:stretch>
        </p:blipFill>
        <p:spPr>
          <a:xfrm>
            <a:off x="891986" y="4038600"/>
            <a:ext cx="7360028" cy="21019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UGA study finds in extinction risk, there's not always safety in numbers -  UGA Today">
            <a:extLst>
              <a:ext uri="{FF2B5EF4-FFF2-40B4-BE49-F238E27FC236}">
                <a16:creationId xmlns:a16="http://schemas.microsoft.com/office/drawing/2014/main" id="{4BB2395B-4B13-0B8F-463A-DD7795DD65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545" b="-1"/>
          <a:stretch/>
        </p:blipFill>
        <p:spPr bwMode="auto">
          <a:xfrm>
            <a:off x="0" y="342900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2773" name="Rectangle 1">
            <a:extLst>
              <a:ext uri="{FF2B5EF4-FFF2-40B4-BE49-F238E27FC236}">
                <a16:creationId xmlns:a16="http://schemas.microsoft.com/office/drawing/2014/main" id="{5D8CDA23-44EA-4D31-8948-8AAEFEB749AA}"/>
              </a:ext>
            </a:extLst>
          </p:cNvPr>
          <p:cNvSpPr>
            <a:spLocks noChangeArrowheads="1"/>
          </p:cNvSpPr>
          <p:nvPr/>
        </p:nvSpPr>
        <p:spPr bwMode="auto">
          <a:xfrm>
            <a:off x="638070" y="114449"/>
            <a:ext cx="7867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sz="2800" dirty="0">
                <a:latin typeface="Biome" panose="020B0503030204020804" pitchFamily="34" charset="0"/>
                <a:cs typeface="Biome" panose="020B0503030204020804" pitchFamily="34" charset="0"/>
              </a:rPr>
              <a:t>Dominant Cause:  </a:t>
            </a:r>
            <a:r>
              <a:rPr lang="en-US" altLang="en-US" sz="2800" dirty="0" err="1">
                <a:latin typeface="Biome" panose="020B0503030204020804" pitchFamily="34" charset="0"/>
                <a:cs typeface="Biome" panose="020B0503030204020804" pitchFamily="34" charset="0"/>
              </a:rPr>
              <a:t>Bioevolutionary</a:t>
            </a:r>
            <a:r>
              <a:rPr lang="en-US" altLang="en-US" sz="2800" dirty="0">
                <a:latin typeface="Biome" panose="020B0503030204020804" pitchFamily="34" charset="0"/>
                <a:cs typeface="Biome" panose="020B0503030204020804" pitchFamily="34" charset="0"/>
              </a:rPr>
              <a:t> Triggers</a:t>
            </a:r>
          </a:p>
        </p:txBody>
      </p:sp>
      <p:grpSp>
        <p:nvGrpSpPr>
          <p:cNvPr id="5" name="Group 4">
            <a:extLst>
              <a:ext uri="{FF2B5EF4-FFF2-40B4-BE49-F238E27FC236}">
                <a16:creationId xmlns:a16="http://schemas.microsoft.com/office/drawing/2014/main" id="{AC6DBC59-1B8A-4628-2DBC-4B044C764F05}"/>
              </a:ext>
            </a:extLst>
          </p:cNvPr>
          <p:cNvGrpSpPr/>
          <p:nvPr/>
        </p:nvGrpSpPr>
        <p:grpSpPr>
          <a:xfrm>
            <a:off x="1714499" y="4216821"/>
            <a:ext cx="5715000" cy="1994548"/>
            <a:chOff x="1714499" y="4485269"/>
            <a:chExt cx="5715000" cy="1994548"/>
          </a:xfrm>
        </p:grpSpPr>
        <p:pic>
          <p:nvPicPr>
            <p:cNvPr id="4" name="Picture 3" descr="A screenshot of a computer&#10;&#10;Description automatically generated">
              <a:extLst>
                <a:ext uri="{FF2B5EF4-FFF2-40B4-BE49-F238E27FC236}">
                  <a16:creationId xmlns:a16="http://schemas.microsoft.com/office/drawing/2014/main" id="{ED233772-7C55-D46C-4CD1-65DED9EF8DBE}"/>
                </a:ext>
              </a:extLst>
            </p:cNvPr>
            <p:cNvPicPr>
              <a:picLocks noChangeAspect="1"/>
            </p:cNvPicPr>
            <p:nvPr/>
          </p:nvPicPr>
          <p:blipFill rotWithShape="1">
            <a:blip r:embed="rId3"/>
            <a:srcRect l="66026" t="32188" r="9762" b="47040"/>
            <a:stretch/>
          </p:blipFill>
          <p:spPr bwMode="auto">
            <a:xfrm>
              <a:off x="1714499" y="5100507"/>
              <a:ext cx="5715000" cy="1379310"/>
            </a:xfrm>
            <a:prstGeom prst="rect">
              <a:avLst/>
            </a:prstGeom>
            <a:ln>
              <a:noFill/>
            </a:ln>
            <a:extLst>
              <a:ext uri="{53640926-AAD7-44D8-BBD7-CCE9431645EC}">
                <a14:shadowObscured xmlns:a14="http://schemas.microsoft.com/office/drawing/2010/main"/>
              </a:ext>
            </a:extLst>
          </p:spPr>
        </p:pic>
        <p:pic>
          <p:nvPicPr>
            <p:cNvPr id="2" name="Picture 1" descr="A screenshot of a computer&#10;&#10;Description automatically generated">
              <a:extLst>
                <a:ext uri="{FF2B5EF4-FFF2-40B4-BE49-F238E27FC236}">
                  <a16:creationId xmlns:a16="http://schemas.microsoft.com/office/drawing/2014/main" id="{D8483BD4-FC6F-2671-A072-CB41E0DB1EC4}"/>
                </a:ext>
              </a:extLst>
            </p:cNvPr>
            <p:cNvPicPr>
              <a:picLocks noChangeAspect="1"/>
            </p:cNvPicPr>
            <p:nvPr/>
          </p:nvPicPr>
          <p:blipFill rotWithShape="1">
            <a:blip r:embed="rId3"/>
            <a:srcRect l="66026" t="17816" r="9762" b="71655"/>
            <a:stretch/>
          </p:blipFill>
          <p:spPr bwMode="auto">
            <a:xfrm>
              <a:off x="1714499" y="4485269"/>
              <a:ext cx="5715000" cy="699127"/>
            </a:xfrm>
            <a:prstGeom prst="rect">
              <a:avLst/>
            </a:prstGeom>
            <a:ln>
              <a:noFill/>
            </a:ln>
            <a:extLst>
              <a:ext uri="{53640926-AAD7-44D8-BBD7-CCE9431645EC}">
                <a14:shadowObscured xmlns:a14="http://schemas.microsoft.com/office/drawing/2010/main"/>
              </a:ext>
            </a:extLst>
          </p:spPr>
        </p:pic>
      </p:grpSp>
      <p:sp>
        <p:nvSpPr>
          <p:cNvPr id="6" name="TextBox 5">
            <a:extLst>
              <a:ext uri="{FF2B5EF4-FFF2-40B4-BE49-F238E27FC236}">
                <a16:creationId xmlns:a16="http://schemas.microsoft.com/office/drawing/2014/main" id="{C21C59C0-3113-628E-975C-AFD8E414D94F}"/>
              </a:ext>
            </a:extLst>
          </p:cNvPr>
          <p:cNvSpPr txBox="1"/>
          <p:nvPr/>
        </p:nvSpPr>
        <p:spPr>
          <a:xfrm>
            <a:off x="226503" y="912466"/>
            <a:ext cx="8732432" cy="1846659"/>
          </a:xfrm>
          <a:prstGeom prst="rect">
            <a:avLst/>
          </a:prstGeom>
          <a:noFill/>
        </p:spPr>
        <p:txBody>
          <a:bodyPr wrap="square" rtlCol="0">
            <a:spAutoFit/>
          </a:bodyPr>
          <a:lstStyle/>
          <a:p>
            <a:r>
              <a:rPr lang="en-US" sz="2400" dirty="0">
                <a:latin typeface="Biome" panose="020B0503030204020804" pitchFamily="34" charset="0"/>
                <a:cs typeface="Biome" panose="020B0503030204020804" pitchFamily="34" charset="0"/>
              </a:rPr>
              <a:t>Examples: </a:t>
            </a:r>
          </a:p>
          <a:p>
            <a:endParaRPr lang="en-US" dirty="0">
              <a:latin typeface="Biome" panose="020B0503030204020804" pitchFamily="34" charset="0"/>
              <a:cs typeface="Biome" panose="020B0503030204020804" pitchFamily="34" charset="0"/>
            </a:endParaRPr>
          </a:p>
          <a:p>
            <a:pPr marL="285750" indent="-285750">
              <a:buFont typeface="Arial" panose="020B0604020202020204" pitchFamily="34" charset="0"/>
              <a:buChar char="•"/>
            </a:pPr>
            <a:r>
              <a:rPr lang="en-US" dirty="0">
                <a:latin typeface="Biome" panose="020B0503030204020804" pitchFamily="34" charset="0"/>
                <a:cs typeface="Biome" panose="020B0503030204020804" pitchFamily="34" charset="0"/>
              </a:rPr>
              <a:t>Organisms sequestering carbon in the form of limestone</a:t>
            </a:r>
          </a:p>
          <a:p>
            <a:pPr marL="285750" indent="-285750">
              <a:buFont typeface="Arial" panose="020B0604020202020204" pitchFamily="34" charset="0"/>
              <a:buChar char="•"/>
            </a:pPr>
            <a:r>
              <a:rPr lang="en-US" dirty="0">
                <a:latin typeface="Biome" panose="020B0503030204020804" pitchFamily="34" charset="0"/>
                <a:cs typeface="Biome" panose="020B0503030204020804" pitchFamily="34" charset="0"/>
              </a:rPr>
              <a:t>Sequestration of carbon to eventually become coal/oil</a:t>
            </a:r>
          </a:p>
          <a:p>
            <a:pPr marL="285750" indent="-285750">
              <a:buFont typeface="Arial" panose="020B0604020202020204" pitchFamily="34" charset="0"/>
              <a:buChar char="•"/>
            </a:pPr>
            <a:r>
              <a:rPr lang="en-US" dirty="0">
                <a:latin typeface="Biome" panose="020B0503030204020804" pitchFamily="34" charset="0"/>
                <a:cs typeface="Biome" panose="020B0503030204020804" pitchFamily="34" charset="0"/>
              </a:rPr>
              <a:t>Plants colonizing land and creating soil for the first time</a:t>
            </a:r>
          </a:p>
          <a:p>
            <a:pPr marL="285750" indent="-285750">
              <a:buFont typeface="Arial" panose="020B0604020202020204" pitchFamily="34" charset="0"/>
              <a:buChar char="•"/>
            </a:pPr>
            <a:r>
              <a:rPr lang="en-US" dirty="0">
                <a:latin typeface="Biome" panose="020B0503030204020804" pitchFamily="34" charset="0"/>
                <a:cs typeface="Biome" panose="020B0503030204020804" pitchFamily="34" charset="0"/>
              </a:rPr>
              <a:t>Introduction of predators, competition of new species</a:t>
            </a:r>
          </a:p>
        </p:txBody>
      </p:sp>
    </p:spTree>
    <p:extLst>
      <p:ext uri="{BB962C8B-B14F-4D97-AF65-F5344CB8AC3E}">
        <p14:creationId xmlns:p14="http://schemas.microsoft.com/office/powerpoint/2010/main" val="373831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CA69-08E4-CFDC-2BA3-C5DDA8821C74}"/>
              </a:ext>
            </a:extLst>
          </p:cNvPr>
          <p:cNvSpPr>
            <a:spLocks noGrp="1"/>
          </p:cNvSpPr>
          <p:nvPr>
            <p:ph type="title"/>
          </p:nvPr>
        </p:nvSpPr>
        <p:spPr>
          <a:xfrm>
            <a:off x="326646" y="138623"/>
            <a:ext cx="7886700" cy="1325563"/>
          </a:xfrm>
        </p:spPr>
        <p:txBody>
          <a:bodyPr/>
          <a:lstStyle/>
          <a:p>
            <a:r>
              <a:rPr lang="en-US" dirty="0">
                <a:latin typeface="Biome" panose="020B0503030204020804" pitchFamily="34" charset="0"/>
                <a:cs typeface="Biome" panose="020B0503030204020804" pitchFamily="34" charset="0"/>
              </a:rPr>
              <a:t>Outline</a:t>
            </a:r>
          </a:p>
        </p:txBody>
      </p:sp>
      <p:sp>
        <p:nvSpPr>
          <p:cNvPr id="3" name="Content Placeholder 2">
            <a:extLst>
              <a:ext uri="{FF2B5EF4-FFF2-40B4-BE49-F238E27FC236}">
                <a16:creationId xmlns:a16="http://schemas.microsoft.com/office/drawing/2014/main" id="{4279AB0F-4191-7895-4C13-B5DBA729100C}"/>
              </a:ext>
            </a:extLst>
          </p:cNvPr>
          <p:cNvSpPr>
            <a:spLocks noGrp="1"/>
          </p:cNvSpPr>
          <p:nvPr>
            <p:ph idx="1"/>
          </p:nvPr>
        </p:nvSpPr>
        <p:spPr>
          <a:xfrm>
            <a:off x="704151" y="1364231"/>
            <a:ext cx="7886700" cy="4351338"/>
          </a:xfrm>
        </p:spPr>
        <p:txBody>
          <a:bodyPr/>
          <a:lstStyle/>
          <a:p>
            <a:r>
              <a:rPr lang="en-US" dirty="0">
                <a:latin typeface="Biome" panose="020B0503030204020804" pitchFamily="34" charset="0"/>
                <a:cs typeface="Biome" panose="020B0503030204020804" pitchFamily="34" charset="0"/>
              </a:rPr>
              <a:t>Definition and parameters of extinctions</a:t>
            </a:r>
          </a:p>
          <a:p>
            <a:r>
              <a:rPr lang="en-US" dirty="0">
                <a:latin typeface="Biome" panose="020B0503030204020804" pitchFamily="34" charset="0"/>
                <a:cs typeface="Biome" panose="020B0503030204020804" pitchFamily="34" charset="0"/>
              </a:rPr>
              <a:t>Major causes of extinctions</a:t>
            </a:r>
          </a:p>
          <a:p>
            <a:r>
              <a:rPr lang="en-US" dirty="0">
                <a:latin typeface="Biome" panose="020B0503030204020804" pitchFamily="34" charset="0"/>
                <a:cs typeface="Biome" panose="020B0503030204020804" pitchFamily="34" charset="0"/>
              </a:rPr>
              <a:t>Extinctions through Deep Time</a:t>
            </a:r>
          </a:p>
          <a:p>
            <a:r>
              <a:rPr lang="en-US" dirty="0">
                <a:latin typeface="Biome" panose="020B0503030204020804" pitchFamily="34" charset="0"/>
                <a:cs typeface="Biome" panose="020B0503030204020804" pitchFamily="34" charset="0"/>
              </a:rPr>
              <a:t>The “Sixth Extinction”?</a:t>
            </a:r>
          </a:p>
          <a:p>
            <a:endParaRPr lang="en-US" dirty="0">
              <a:latin typeface="Biome" panose="020B0503030204020804" pitchFamily="34" charset="0"/>
              <a:cs typeface="Biome" panose="020B0503030204020804" pitchFamily="34" charset="0"/>
            </a:endParaRPr>
          </a:p>
        </p:txBody>
      </p:sp>
      <p:pic>
        <p:nvPicPr>
          <p:cNvPr id="6146" name="Picture 2" descr="What do we mean by extinction? - Sam Noble Museum">
            <a:extLst>
              <a:ext uri="{FF2B5EF4-FFF2-40B4-BE49-F238E27FC236}">
                <a16:creationId xmlns:a16="http://schemas.microsoft.com/office/drawing/2014/main" id="{EC6239FB-9234-C38A-6EC7-3922DD91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 y="3719002"/>
            <a:ext cx="8810625"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797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with no description">
            <a:extLst>
              <a:ext uri="{FF2B5EF4-FFF2-40B4-BE49-F238E27FC236}">
                <a16:creationId xmlns:a16="http://schemas.microsoft.com/office/drawing/2014/main" id="{C476D940-CA79-44CB-B227-2C907667D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6C3DE16-A65C-440E-A4C7-B0959042EACF}"/>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13" name="TextBox 12">
            <a:extLst>
              <a:ext uri="{FF2B5EF4-FFF2-40B4-BE49-F238E27FC236}">
                <a16:creationId xmlns:a16="http://schemas.microsoft.com/office/drawing/2014/main" id="{B75BF680-4C5C-480F-A3ED-69D34C33CDD6}"/>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sp>
        <p:nvSpPr>
          <p:cNvPr id="3" name="TextBox 2">
            <a:extLst>
              <a:ext uri="{FF2B5EF4-FFF2-40B4-BE49-F238E27FC236}">
                <a16:creationId xmlns:a16="http://schemas.microsoft.com/office/drawing/2014/main" id="{4F6FCA36-2DBA-7D39-DFA0-1042181A6C44}"/>
              </a:ext>
            </a:extLst>
          </p:cNvPr>
          <p:cNvSpPr txBox="1"/>
          <p:nvPr/>
        </p:nvSpPr>
        <p:spPr>
          <a:xfrm>
            <a:off x="511728" y="274824"/>
            <a:ext cx="8976220" cy="523220"/>
          </a:xfrm>
          <a:prstGeom prst="rect">
            <a:avLst/>
          </a:prstGeom>
          <a:noFill/>
        </p:spPr>
        <p:txBody>
          <a:bodyPr wrap="square">
            <a:spAutoFit/>
          </a:bodyPr>
          <a:lstStyle/>
          <a:p>
            <a:r>
              <a:rPr lang="en-US" sz="2800" dirty="0">
                <a:latin typeface="Biome" panose="020B0503030204020804" pitchFamily="34" charset="0"/>
                <a:cs typeface="Biome" panose="020B0503030204020804" pitchFamily="34" charset="0"/>
              </a:rPr>
              <a:t>A Bit About Earth History and the Fossil Record</a:t>
            </a:r>
          </a:p>
        </p:txBody>
      </p:sp>
      <p:pic>
        <p:nvPicPr>
          <p:cNvPr id="4" name="Picture 2">
            <a:extLst>
              <a:ext uri="{FF2B5EF4-FFF2-40B4-BE49-F238E27FC236}">
                <a16:creationId xmlns:a16="http://schemas.microsoft.com/office/drawing/2014/main" id="{7F9916A4-C619-3B89-B3CA-8DB8CEE07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57680"/>
            <a:ext cx="76200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3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8" name="Straight Arrow Connector 7">
            <a:extLst>
              <a:ext uri="{FF2B5EF4-FFF2-40B4-BE49-F238E27FC236}">
                <a16:creationId xmlns:a16="http://schemas.microsoft.com/office/drawing/2014/main" id="{1C008C1A-4812-41D4-8EC1-F30B225C5AC4}"/>
              </a:ext>
            </a:extLst>
          </p:cNvPr>
          <p:cNvCxnSpPr>
            <a:cxnSpLocks/>
          </p:cNvCxnSpPr>
          <p:nvPr/>
        </p:nvCxnSpPr>
        <p:spPr>
          <a:xfrm flipV="1">
            <a:off x="846882" y="5712903"/>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76880B5-FC98-E708-328C-BF251E70CB9D}"/>
              </a:ext>
            </a:extLst>
          </p:cNvPr>
          <p:cNvSpPr txBox="1"/>
          <p:nvPr/>
        </p:nvSpPr>
        <p:spPr>
          <a:xfrm>
            <a:off x="237630" y="117446"/>
            <a:ext cx="2307042" cy="523220"/>
          </a:xfrm>
          <a:prstGeom prst="rect">
            <a:avLst/>
          </a:prstGeom>
          <a:noFill/>
        </p:spPr>
        <p:txBody>
          <a:bodyPr wrap="none" rtlCol="0">
            <a:spAutoFit/>
          </a:bodyPr>
          <a:lstStyle/>
          <a:p>
            <a:r>
              <a:rPr lang="en-US" sz="2800" dirty="0">
                <a:latin typeface="Biome" panose="020B0503030204020804" pitchFamily="34" charset="0"/>
                <a:cs typeface="Biome" panose="020B0503030204020804" pitchFamily="34" charset="0"/>
              </a:rPr>
              <a:t>The Hadean</a:t>
            </a:r>
          </a:p>
        </p:txBody>
      </p:sp>
      <p:pic>
        <p:nvPicPr>
          <p:cNvPr id="14338" name="Picture 2" descr="Hot Planet">
            <a:extLst>
              <a:ext uri="{FF2B5EF4-FFF2-40B4-BE49-F238E27FC236}">
                <a16:creationId xmlns:a16="http://schemas.microsoft.com/office/drawing/2014/main" id="{B7D01933-B04E-A230-779B-B320089F1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569" y="693553"/>
            <a:ext cx="7290033" cy="41006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68E73F5-1285-E6B1-0EB7-4756C70F9032}"/>
              </a:ext>
            </a:extLst>
          </p:cNvPr>
          <p:cNvSpPr txBox="1"/>
          <p:nvPr/>
        </p:nvSpPr>
        <p:spPr>
          <a:xfrm>
            <a:off x="1090569" y="4547976"/>
            <a:ext cx="4572000" cy="230832"/>
          </a:xfrm>
          <a:prstGeom prst="rect">
            <a:avLst/>
          </a:prstGeom>
          <a:noFill/>
        </p:spPr>
        <p:txBody>
          <a:bodyPr wrap="square">
            <a:spAutoFit/>
          </a:bodyPr>
          <a:lstStyle/>
          <a:p>
            <a:r>
              <a:rPr lang="en-US" sz="900" b="0" i="0" dirty="0">
                <a:solidFill>
                  <a:schemeClr val="tx1">
                    <a:lumMod val="85000"/>
                    <a:lumOff val="15000"/>
                  </a:schemeClr>
                </a:solidFill>
                <a:effectLst/>
                <a:latin typeface="Inter"/>
              </a:rPr>
              <a:t>"</a:t>
            </a:r>
            <a:r>
              <a:rPr lang="en-US" sz="900" b="0" i="0" dirty="0">
                <a:solidFill>
                  <a:schemeClr val="tx1">
                    <a:lumMod val="85000"/>
                    <a:lumOff val="15000"/>
                  </a:schemeClr>
                </a:solidFill>
                <a:effectLst/>
                <a:latin typeface="Inter"/>
                <a:hlinkClick r:id="rId4">
                  <a:extLst>
                    <a:ext uri="{A12FA001-AC4F-418D-AE19-62706E023703}">
                      <ahyp:hlinkClr xmlns:ahyp="http://schemas.microsoft.com/office/drawing/2018/hyperlinkcolor" val="tx"/>
                    </a:ext>
                  </a:extLst>
                </a:hlinkClick>
              </a:rPr>
              <a:t>Hot Planet</a:t>
            </a:r>
            <a:r>
              <a:rPr lang="en-US" sz="900" b="0" i="0" dirty="0">
                <a:solidFill>
                  <a:schemeClr val="tx1">
                    <a:lumMod val="85000"/>
                    <a:lumOff val="15000"/>
                  </a:schemeClr>
                </a:solidFill>
                <a:effectLst/>
                <a:latin typeface="Inter"/>
              </a:rPr>
              <a:t>" by </a:t>
            </a:r>
            <a:r>
              <a:rPr lang="en-US" sz="900" b="0" i="0" dirty="0">
                <a:solidFill>
                  <a:schemeClr val="tx1">
                    <a:lumMod val="85000"/>
                    <a:lumOff val="15000"/>
                  </a:schemeClr>
                </a:solidFill>
                <a:effectLst/>
                <a:latin typeface="Inter"/>
                <a:hlinkClick r:id="rId5">
                  <a:extLst>
                    <a:ext uri="{A12FA001-AC4F-418D-AE19-62706E023703}">
                      <ahyp:hlinkClr xmlns:ahyp="http://schemas.microsoft.com/office/drawing/2018/hyperlinkcolor" val="tx"/>
                    </a:ext>
                  </a:extLst>
                </a:hlinkClick>
              </a:rPr>
              <a:t>Kevin M. Gill</a:t>
            </a:r>
            <a:r>
              <a:rPr lang="en-US" sz="900" b="0" i="0" dirty="0">
                <a:solidFill>
                  <a:schemeClr val="tx1">
                    <a:lumMod val="85000"/>
                    <a:lumOff val="15000"/>
                  </a:schemeClr>
                </a:solidFill>
                <a:effectLst/>
                <a:latin typeface="Inter"/>
              </a:rPr>
              <a:t> is licensed under </a:t>
            </a:r>
            <a:r>
              <a:rPr lang="en-US" sz="900" b="0" i="0" dirty="0">
                <a:solidFill>
                  <a:schemeClr val="tx1">
                    <a:lumMod val="85000"/>
                    <a:lumOff val="15000"/>
                  </a:schemeClr>
                </a:solidFill>
                <a:effectLst/>
                <a:latin typeface="Inter"/>
                <a:hlinkClick r:id="rId6">
                  <a:extLst>
                    <a:ext uri="{A12FA001-AC4F-418D-AE19-62706E023703}">
                      <ahyp:hlinkClr xmlns:ahyp="http://schemas.microsoft.com/office/drawing/2018/hyperlinkcolor" val="tx"/>
                    </a:ext>
                  </a:extLst>
                </a:hlinkClick>
              </a:rPr>
              <a:t>CC BY 2.0</a:t>
            </a:r>
            <a:r>
              <a:rPr lang="en-US" sz="900" b="0" i="0" dirty="0">
                <a:solidFill>
                  <a:schemeClr val="tx1">
                    <a:lumMod val="85000"/>
                    <a:lumOff val="15000"/>
                  </a:schemeClr>
                </a:solidFill>
                <a:effectLst/>
                <a:latin typeface="Inter"/>
              </a:rPr>
              <a:t>.</a:t>
            </a:r>
            <a:endParaRPr lang="en-US" sz="900" dirty="0">
              <a:solidFill>
                <a:schemeClr val="tx1">
                  <a:lumMod val="85000"/>
                  <a:lumOff val="15000"/>
                </a:schemeClr>
              </a:solidFill>
            </a:endParaRPr>
          </a:p>
        </p:txBody>
      </p:sp>
    </p:spTree>
    <p:extLst>
      <p:ext uri="{BB962C8B-B14F-4D97-AF65-F5344CB8AC3E}">
        <p14:creationId xmlns:p14="http://schemas.microsoft.com/office/powerpoint/2010/main" val="352846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sp>
        <p:nvSpPr>
          <p:cNvPr id="2" name="TextBox 1">
            <a:extLst>
              <a:ext uri="{FF2B5EF4-FFF2-40B4-BE49-F238E27FC236}">
                <a16:creationId xmlns:a16="http://schemas.microsoft.com/office/drawing/2014/main" id="{776880B5-FC98-E708-328C-BF251E70CB9D}"/>
              </a:ext>
            </a:extLst>
          </p:cNvPr>
          <p:cNvSpPr txBox="1"/>
          <p:nvPr/>
        </p:nvSpPr>
        <p:spPr>
          <a:xfrm>
            <a:off x="237630" y="241908"/>
            <a:ext cx="6625532" cy="523220"/>
          </a:xfrm>
          <a:prstGeom prst="rect">
            <a:avLst/>
          </a:prstGeom>
          <a:noFill/>
        </p:spPr>
        <p:txBody>
          <a:bodyPr wrap="none" rtlCol="0">
            <a:spAutoFit/>
          </a:bodyPr>
          <a:lstStyle/>
          <a:p>
            <a:r>
              <a:rPr lang="en-US" sz="2800" dirty="0">
                <a:latin typeface="Biome" panose="020B0503030204020804" pitchFamily="34" charset="0"/>
                <a:cs typeface="Biome" panose="020B0503030204020804" pitchFamily="34" charset="0"/>
              </a:rPr>
              <a:t>The Hadean: formation of our moon</a:t>
            </a:r>
          </a:p>
        </p:txBody>
      </p:sp>
      <p:cxnSp>
        <p:nvCxnSpPr>
          <p:cNvPr id="5" name="Straight Arrow Connector 4">
            <a:extLst>
              <a:ext uri="{FF2B5EF4-FFF2-40B4-BE49-F238E27FC236}">
                <a16:creationId xmlns:a16="http://schemas.microsoft.com/office/drawing/2014/main" id="{40D88DDD-F07B-D85A-88B6-94DF941AF375}"/>
              </a:ext>
            </a:extLst>
          </p:cNvPr>
          <p:cNvCxnSpPr>
            <a:cxnSpLocks/>
          </p:cNvCxnSpPr>
          <p:nvPr/>
        </p:nvCxnSpPr>
        <p:spPr>
          <a:xfrm flipV="1">
            <a:off x="1123719" y="5704514"/>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362" name="Picture 2">
            <a:extLst>
              <a:ext uri="{FF2B5EF4-FFF2-40B4-BE49-F238E27FC236}">
                <a16:creationId xmlns:a16="http://schemas.microsoft.com/office/drawing/2014/main" id="{207B6A90-DD99-EECB-FD13-52A5C102E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025" y="724279"/>
            <a:ext cx="5868404" cy="45392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B0938D-E1E7-ED02-DEDA-1DFB6180F42C}"/>
              </a:ext>
            </a:extLst>
          </p:cNvPr>
          <p:cNvSpPr txBox="1"/>
          <p:nvPr/>
        </p:nvSpPr>
        <p:spPr>
          <a:xfrm>
            <a:off x="1950135" y="5063437"/>
            <a:ext cx="4572000" cy="200055"/>
          </a:xfrm>
          <a:prstGeom prst="rect">
            <a:avLst/>
          </a:prstGeom>
          <a:noFill/>
        </p:spPr>
        <p:txBody>
          <a:bodyPr wrap="square">
            <a:spAutoFit/>
          </a:bodyPr>
          <a:lstStyle/>
          <a:p>
            <a:r>
              <a:rPr lang="en-US" sz="700" b="0" i="0" dirty="0">
                <a:solidFill>
                  <a:srgbClr val="757575"/>
                </a:solidFill>
                <a:effectLst/>
                <a:latin typeface="roboto" panose="02000000000000000000" pitchFamily="2" charset="0"/>
              </a:rPr>
              <a:t>IMAGE: TOBIAS ROETSCH/</a:t>
            </a:r>
            <a:r>
              <a:rPr lang="en-US" sz="700" b="0" i="1" dirty="0">
                <a:solidFill>
                  <a:srgbClr val="757575"/>
                </a:solidFill>
                <a:effectLst/>
                <a:latin typeface="roboto" panose="02000000000000000000" pitchFamily="2" charset="0"/>
              </a:rPr>
              <a:t>ALL ABOUT SPACE</a:t>
            </a:r>
            <a:r>
              <a:rPr lang="en-US" sz="700" b="0" i="0" dirty="0">
                <a:solidFill>
                  <a:srgbClr val="757575"/>
                </a:solidFill>
                <a:effectLst/>
                <a:latin typeface="roboto" panose="02000000000000000000" pitchFamily="2" charset="0"/>
              </a:rPr>
              <a:t> MAGAZINE/GETTY IMAGES</a:t>
            </a:r>
            <a:endParaRPr lang="en-US" sz="700" dirty="0"/>
          </a:p>
        </p:txBody>
      </p:sp>
    </p:spTree>
    <p:extLst>
      <p:ext uri="{BB962C8B-B14F-4D97-AF65-F5344CB8AC3E}">
        <p14:creationId xmlns:p14="http://schemas.microsoft.com/office/powerpoint/2010/main" val="2761889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pic>
        <p:nvPicPr>
          <p:cNvPr id="7" name="Picture 4" descr="BENNU’S JOURNEY - Early Earth">
            <a:extLst>
              <a:ext uri="{FF2B5EF4-FFF2-40B4-BE49-F238E27FC236}">
                <a16:creationId xmlns:a16="http://schemas.microsoft.com/office/drawing/2014/main" id="{4EB6ED4F-80D4-426B-BB4C-FDCB4F358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38" r="16362"/>
          <a:stretch/>
        </p:blipFill>
        <p:spPr bwMode="auto">
          <a:xfrm>
            <a:off x="1483486" y="936962"/>
            <a:ext cx="6301125" cy="37806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1C008C1A-4812-41D4-8EC1-F30B225C5AC4}"/>
              </a:ext>
            </a:extLst>
          </p:cNvPr>
          <p:cNvCxnSpPr>
            <a:cxnSpLocks/>
          </p:cNvCxnSpPr>
          <p:nvPr/>
        </p:nvCxnSpPr>
        <p:spPr>
          <a:xfrm flipH="1">
            <a:off x="1832099" y="4068815"/>
            <a:ext cx="1" cy="12976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11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pic>
        <p:nvPicPr>
          <p:cNvPr id="9" name="Picture 4">
            <a:extLst>
              <a:ext uri="{FF2B5EF4-FFF2-40B4-BE49-F238E27FC236}">
                <a16:creationId xmlns:a16="http://schemas.microsoft.com/office/drawing/2014/main" id="{478ED5D3-8F1B-433E-84EF-93AB7AF95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751" y="1243109"/>
            <a:ext cx="3417250" cy="24945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xuma Stromatolites I">
            <a:extLst>
              <a:ext uri="{FF2B5EF4-FFF2-40B4-BE49-F238E27FC236}">
                <a16:creationId xmlns:a16="http://schemas.microsoft.com/office/drawing/2014/main" id="{919EC494-5454-4799-84AC-9AD7269DD15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262960"/>
            <a:ext cx="3299656" cy="24747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lky Way over the Stromatolites of Lake Thetis in Western Australia">
            <a:extLst>
              <a:ext uri="{FF2B5EF4-FFF2-40B4-BE49-F238E27FC236}">
                <a16:creationId xmlns:a16="http://schemas.microsoft.com/office/drawing/2014/main" id="{65DFCBFB-20BE-4783-8879-DA3087DB5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5254" y="852519"/>
            <a:ext cx="2586575" cy="4327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C23CC2-5AE7-CF3C-115C-71BAB2975B48}"/>
              </a:ext>
            </a:extLst>
          </p:cNvPr>
          <p:cNvSpPr txBox="1"/>
          <p:nvPr/>
        </p:nvSpPr>
        <p:spPr>
          <a:xfrm>
            <a:off x="445379" y="156189"/>
            <a:ext cx="7085594" cy="584775"/>
          </a:xfrm>
          <a:prstGeom prst="rect">
            <a:avLst/>
          </a:prstGeom>
          <a:noFill/>
        </p:spPr>
        <p:txBody>
          <a:bodyPr wrap="none" rtlCol="0">
            <a:spAutoFit/>
          </a:bodyPr>
          <a:lstStyle/>
          <a:p>
            <a:r>
              <a:rPr lang="en-US" sz="3200" dirty="0">
                <a:latin typeface="Biome" panose="020B0503030204020804" pitchFamily="34" charset="0"/>
                <a:cs typeface="Biome" panose="020B0503030204020804" pitchFamily="34" charset="0"/>
              </a:rPr>
              <a:t>First Fossils ~3.5 Billion Years Ago</a:t>
            </a:r>
          </a:p>
        </p:txBody>
      </p:sp>
      <p:cxnSp>
        <p:nvCxnSpPr>
          <p:cNvPr id="3" name="Straight Arrow Connector 2">
            <a:extLst>
              <a:ext uri="{FF2B5EF4-FFF2-40B4-BE49-F238E27FC236}">
                <a16:creationId xmlns:a16="http://schemas.microsoft.com/office/drawing/2014/main" id="{9D907FBB-1C09-8FFC-1297-68D5231917B0}"/>
              </a:ext>
            </a:extLst>
          </p:cNvPr>
          <p:cNvCxnSpPr>
            <a:cxnSpLocks/>
          </p:cNvCxnSpPr>
          <p:nvPr/>
        </p:nvCxnSpPr>
        <p:spPr>
          <a:xfrm flipV="1">
            <a:off x="2505943" y="5696125"/>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EA3FD88-AAC8-5663-4C02-4EB2297A139D}"/>
              </a:ext>
            </a:extLst>
          </p:cNvPr>
          <p:cNvSpPr txBox="1"/>
          <p:nvPr/>
        </p:nvSpPr>
        <p:spPr>
          <a:xfrm>
            <a:off x="6425968" y="3553035"/>
            <a:ext cx="2675518" cy="184666"/>
          </a:xfrm>
          <a:prstGeom prst="rect">
            <a:avLst/>
          </a:prstGeom>
          <a:noFill/>
        </p:spPr>
        <p:txBody>
          <a:bodyPr wrap="square">
            <a:spAutoFit/>
          </a:bodyPr>
          <a:lstStyle/>
          <a:p>
            <a:r>
              <a:rPr lang="en-US" sz="600" b="0" i="0" dirty="0">
                <a:solidFill>
                  <a:schemeClr val="tx1">
                    <a:lumMod val="85000"/>
                    <a:lumOff val="15000"/>
                  </a:schemeClr>
                </a:solidFill>
                <a:effectLst/>
                <a:latin typeface="Inter"/>
              </a:rPr>
              <a:t>"</a:t>
            </a:r>
            <a:r>
              <a:rPr lang="en-US" sz="600" b="0" i="0" dirty="0">
                <a:solidFill>
                  <a:schemeClr val="tx1">
                    <a:lumMod val="85000"/>
                    <a:lumOff val="15000"/>
                  </a:schemeClr>
                </a:solidFill>
                <a:effectLst/>
                <a:latin typeface="Inter"/>
                <a:hlinkClick r:id="rId6">
                  <a:extLst>
                    <a:ext uri="{A12FA001-AC4F-418D-AE19-62706E023703}">
                      <ahyp:hlinkClr xmlns:ahyp="http://schemas.microsoft.com/office/drawing/2018/hyperlinkcolor" val="tx"/>
                    </a:ext>
                  </a:extLst>
                </a:hlinkClick>
              </a:rPr>
              <a:t>Lake Thetis-Stromatolites-</a:t>
            </a:r>
            <a:r>
              <a:rPr lang="en-US" sz="600" b="0" i="0" dirty="0" err="1">
                <a:solidFill>
                  <a:schemeClr val="tx1">
                    <a:lumMod val="85000"/>
                    <a:lumOff val="15000"/>
                  </a:schemeClr>
                </a:solidFill>
                <a:effectLst/>
                <a:latin typeface="Inter"/>
                <a:hlinkClick r:id="rId6">
                  <a:extLst>
                    <a:ext uri="{A12FA001-AC4F-418D-AE19-62706E023703}">
                      <ahyp:hlinkClr xmlns:ahyp="http://schemas.microsoft.com/office/drawing/2018/hyperlinkcolor" val="tx"/>
                    </a:ext>
                  </a:extLst>
                </a:hlinkClick>
              </a:rPr>
              <a:t>LaRuth</a:t>
            </a:r>
            <a:r>
              <a:rPr lang="en-US" sz="600" b="0" i="0" dirty="0">
                <a:solidFill>
                  <a:schemeClr val="tx1">
                    <a:lumMod val="85000"/>
                    <a:lumOff val="15000"/>
                  </a:schemeClr>
                </a:solidFill>
                <a:effectLst/>
                <a:latin typeface="Inter"/>
              </a:rPr>
              <a:t>" by </a:t>
            </a:r>
            <a:r>
              <a:rPr lang="en-US" sz="600" b="0" i="0" dirty="0">
                <a:solidFill>
                  <a:schemeClr val="tx1">
                    <a:lumMod val="85000"/>
                    <a:lumOff val="15000"/>
                  </a:schemeClr>
                </a:solidFill>
                <a:effectLst/>
                <a:latin typeface="Inter"/>
                <a:hlinkClick r:id="rId7">
                  <a:extLst>
                    <a:ext uri="{A12FA001-AC4F-418D-AE19-62706E023703}">
                      <ahyp:hlinkClr xmlns:ahyp="http://schemas.microsoft.com/office/drawing/2018/hyperlinkcolor" val="tx"/>
                    </a:ext>
                  </a:extLst>
                </a:hlinkClick>
              </a:rPr>
              <a:t>Ruth Ellison</a:t>
            </a:r>
            <a:r>
              <a:rPr lang="en-US" sz="600" b="0" i="0" dirty="0">
                <a:solidFill>
                  <a:schemeClr val="tx1">
                    <a:lumMod val="85000"/>
                    <a:lumOff val="15000"/>
                  </a:schemeClr>
                </a:solidFill>
                <a:effectLst/>
                <a:latin typeface="Inter"/>
              </a:rPr>
              <a:t> is licensed under </a:t>
            </a:r>
            <a:r>
              <a:rPr lang="en-US" sz="600" b="0" i="0" dirty="0">
                <a:solidFill>
                  <a:schemeClr val="tx1">
                    <a:lumMod val="85000"/>
                    <a:lumOff val="15000"/>
                  </a:schemeClr>
                </a:solidFill>
                <a:effectLst/>
                <a:latin typeface="Inter"/>
                <a:hlinkClick r:id="rId8">
                  <a:extLst>
                    <a:ext uri="{A12FA001-AC4F-418D-AE19-62706E023703}">
                      <ahyp:hlinkClr xmlns:ahyp="http://schemas.microsoft.com/office/drawing/2018/hyperlinkcolor" val="tx"/>
                    </a:ext>
                  </a:extLst>
                </a:hlinkClick>
              </a:rPr>
              <a:t>CC BY 2.0</a:t>
            </a:r>
            <a:r>
              <a:rPr lang="en-US" sz="600" b="0" i="0" dirty="0">
                <a:solidFill>
                  <a:schemeClr val="tx1">
                    <a:lumMod val="85000"/>
                    <a:lumOff val="15000"/>
                  </a:schemeClr>
                </a:solidFill>
                <a:effectLst/>
                <a:latin typeface="Inter"/>
              </a:rPr>
              <a:t>.</a:t>
            </a:r>
            <a:endParaRPr lang="en-US" sz="600" dirty="0">
              <a:solidFill>
                <a:schemeClr val="tx1">
                  <a:lumMod val="85000"/>
                  <a:lumOff val="15000"/>
                </a:schemeClr>
              </a:solidFill>
            </a:endParaRPr>
          </a:p>
        </p:txBody>
      </p:sp>
      <p:sp>
        <p:nvSpPr>
          <p:cNvPr id="13" name="TextBox 12">
            <a:extLst>
              <a:ext uri="{FF2B5EF4-FFF2-40B4-BE49-F238E27FC236}">
                <a16:creationId xmlns:a16="http://schemas.microsoft.com/office/drawing/2014/main" id="{F3E4ACCB-DB3C-F416-44A2-3837759A7567}"/>
              </a:ext>
            </a:extLst>
          </p:cNvPr>
          <p:cNvSpPr txBox="1"/>
          <p:nvPr/>
        </p:nvSpPr>
        <p:spPr>
          <a:xfrm>
            <a:off x="62049" y="3537646"/>
            <a:ext cx="4572000" cy="169277"/>
          </a:xfrm>
          <a:prstGeom prst="rect">
            <a:avLst/>
          </a:prstGeom>
          <a:noFill/>
        </p:spPr>
        <p:txBody>
          <a:bodyPr wrap="square">
            <a:spAutoFit/>
          </a:bodyPr>
          <a:lstStyle/>
          <a:p>
            <a:r>
              <a:rPr lang="en-US" sz="500" dirty="0"/>
              <a:t>https://www.flickr.com/photos/nashworld/7067976071</a:t>
            </a:r>
          </a:p>
        </p:txBody>
      </p:sp>
      <p:sp>
        <p:nvSpPr>
          <p:cNvPr id="15" name="TextBox 14">
            <a:extLst>
              <a:ext uri="{FF2B5EF4-FFF2-40B4-BE49-F238E27FC236}">
                <a16:creationId xmlns:a16="http://schemas.microsoft.com/office/drawing/2014/main" id="{F21CBA82-632E-EE38-DA6C-BCCB24D4329A}"/>
              </a:ext>
            </a:extLst>
          </p:cNvPr>
          <p:cNvSpPr txBox="1"/>
          <p:nvPr/>
        </p:nvSpPr>
        <p:spPr>
          <a:xfrm>
            <a:off x="3299656" y="4941647"/>
            <a:ext cx="4572000" cy="169277"/>
          </a:xfrm>
          <a:prstGeom prst="rect">
            <a:avLst/>
          </a:prstGeom>
          <a:noFill/>
        </p:spPr>
        <p:txBody>
          <a:bodyPr wrap="square">
            <a:spAutoFit/>
          </a:bodyPr>
          <a:lstStyle/>
          <a:p>
            <a:r>
              <a:rPr lang="en-US" sz="500" dirty="0"/>
              <a:t>https://www.flickr.com/photos/trevor_dobson_inefekt69/43538638932</a:t>
            </a:r>
          </a:p>
        </p:txBody>
      </p:sp>
    </p:spTree>
    <p:extLst>
      <p:ext uri="{BB962C8B-B14F-4D97-AF65-F5344CB8AC3E}">
        <p14:creationId xmlns:p14="http://schemas.microsoft.com/office/powerpoint/2010/main" val="1835729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838F6AF-926E-F618-19C1-E79DE99DD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184" y="1651923"/>
            <a:ext cx="6198251" cy="36889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D21D45C-C48D-2606-F4E1-5C21267F6613}"/>
              </a:ext>
            </a:extLst>
          </p:cNvPr>
          <p:cNvPicPr>
            <a:picLocks noChangeAspect="1"/>
          </p:cNvPicPr>
          <p:nvPr/>
        </p:nvPicPr>
        <p:blipFill>
          <a:blip r:embed="rId3"/>
          <a:stretch>
            <a:fillRect/>
          </a:stretch>
        </p:blipFill>
        <p:spPr>
          <a:xfrm>
            <a:off x="6442017" y="0"/>
            <a:ext cx="2701983" cy="1674783"/>
          </a:xfrm>
          <a:prstGeom prst="rect">
            <a:avLst/>
          </a:prstGeom>
        </p:spPr>
      </p:pic>
      <p:sp>
        <p:nvSpPr>
          <p:cNvPr id="2" name="Title 1">
            <a:extLst>
              <a:ext uri="{FF2B5EF4-FFF2-40B4-BE49-F238E27FC236}">
                <a16:creationId xmlns:a16="http://schemas.microsoft.com/office/drawing/2014/main" id="{8FB01C19-6197-8E8A-E686-4A57DDC656C7}"/>
              </a:ext>
            </a:extLst>
          </p:cNvPr>
          <p:cNvSpPr>
            <a:spLocks noGrp="1"/>
          </p:cNvSpPr>
          <p:nvPr>
            <p:ph type="title"/>
          </p:nvPr>
        </p:nvSpPr>
        <p:spPr>
          <a:xfrm>
            <a:off x="119805" y="47565"/>
            <a:ext cx="8907273" cy="1325563"/>
          </a:xfrm>
        </p:spPr>
        <p:txBody>
          <a:bodyPr>
            <a:normAutofit/>
          </a:bodyPr>
          <a:lstStyle/>
          <a:p>
            <a:r>
              <a:rPr lang="en-US" sz="3200" dirty="0">
                <a:latin typeface="Biome" panose="020B0503030204020804" pitchFamily="34" charset="0"/>
                <a:cs typeface="Biome" panose="020B0503030204020804" pitchFamily="34" charset="0"/>
              </a:rPr>
              <a:t>The rise of oxygen: </a:t>
            </a:r>
            <a:br>
              <a:rPr lang="en-US" sz="3200" dirty="0">
                <a:latin typeface="Biome" panose="020B0503030204020804" pitchFamily="34" charset="0"/>
                <a:cs typeface="Biome" panose="020B0503030204020804" pitchFamily="34" charset="0"/>
              </a:rPr>
            </a:br>
            <a:r>
              <a:rPr lang="en-US" sz="3200" dirty="0">
                <a:latin typeface="Biome" panose="020B0503030204020804" pitchFamily="34" charset="0"/>
                <a:cs typeface="Biome" panose="020B0503030204020804" pitchFamily="34" charset="0"/>
              </a:rPr>
              <a:t>the great oxygenation event</a:t>
            </a:r>
          </a:p>
        </p:txBody>
      </p:sp>
      <p:pic>
        <p:nvPicPr>
          <p:cNvPr id="4" name="Picture 2" descr="Image with no description">
            <a:extLst>
              <a:ext uri="{FF2B5EF4-FFF2-40B4-BE49-F238E27FC236}">
                <a16:creationId xmlns:a16="http://schemas.microsoft.com/office/drawing/2014/main" id="{218CD9BE-4381-D7B3-773E-DEC404BEFD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372112-3F50-E52B-3283-B4DF3989C4F5}"/>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FEEDA8B9-565B-07FC-AF3C-0D99FFBDF14C}"/>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sp>
        <p:nvSpPr>
          <p:cNvPr id="14" name="Text Box 46">
            <a:extLst>
              <a:ext uri="{FF2B5EF4-FFF2-40B4-BE49-F238E27FC236}">
                <a16:creationId xmlns:a16="http://schemas.microsoft.com/office/drawing/2014/main" id="{28F48B02-908F-217E-A48E-2D7EBF26A22F}"/>
              </a:ext>
            </a:extLst>
          </p:cNvPr>
          <p:cNvSpPr txBox="1">
            <a:spLocks noChangeArrowheads="1"/>
          </p:cNvSpPr>
          <p:nvPr/>
        </p:nvSpPr>
        <p:spPr bwMode="auto">
          <a:xfrm>
            <a:off x="6487665" y="461899"/>
            <a:ext cx="26670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dirty="0">
                <a:solidFill>
                  <a:schemeClr val="bg1"/>
                </a:solidFill>
                <a:effectLst>
                  <a:outerShdw blurRad="38100" dist="38100" dir="2700000" algn="tl">
                    <a:srgbClr val="C0C0C0"/>
                  </a:outerShdw>
                </a:effectLst>
              </a:rPr>
              <a:t>Banded Iron</a:t>
            </a:r>
          </a:p>
        </p:txBody>
      </p:sp>
      <p:cxnSp>
        <p:nvCxnSpPr>
          <p:cNvPr id="15" name="Straight Arrow Connector 14">
            <a:extLst>
              <a:ext uri="{FF2B5EF4-FFF2-40B4-BE49-F238E27FC236}">
                <a16:creationId xmlns:a16="http://schemas.microsoft.com/office/drawing/2014/main" id="{58DCD186-4D6C-87BF-4F7F-E1227A02C5F0}"/>
              </a:ext>
            </a:extLst>
          </p:cNvPr>
          <p:cNvCxnSpPr>
            <a:cxnSpLocks/>
          </p:cNvCxnSpPr>
          <p:nvPr/>
        </p:nvCxnSpPr>
        <p:spPr>
          <a:xfrm flipV="1">
            <a:off x="4341386" y="5643108"/>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96C057E-BB82-4D3F-555E-C47CB435DD44}"/>
              </a:ext>
            </a:extLst>
          </p:cNvPr>
          <p:cNvSpPr txBox="1"/>
          <p:nvPr/>
        </p:nvSpPr>
        <p:spPr>
          <a:xfrm>
            <a:off x="6385358" y="1467466"/>
            <a:ext cx="4626528" cy="246221"/>
          </a:xfrm>
          <a:prstGeom prst="rect">
            <a:avLst/>
          </a:prstGeom>
          <a:noFill/>
        </p:spPr>
        <p:txBody>
          <a:bodyPr wrap="square">
            <a:spAutoFit/>
          </a:bodyPr>
          <a:lstStyle/>
          <a:p>
            <a:r>
              <a:rPr lang="en-US" sz="1000" b="0" i="0" dirty="0">
                <a:solidFill>
                  <a:srgbClr val="323232"/>
                </a:solidFill>
                <a:effectLst/>
                <a:latin typeface="Arial" panose="020B0604020202020204" pitchFamily="34" charset="0"/>
              </a:rPr>
              <a:t>Image: Mark Barley</a:t>
            </a:r>
            <a:endParaRPr lang="en-US" sz="1000" dirty="0"/>
          </a:p>
        </p:txBody>
      </p:sp>
    </p:spTree>
    <p:extLst>
      <p:ext uri="{BB962C8B-B14F-4D97-AF65-F5344CB8AC3E}">
        <p14:creationId xmlns:p14="http://schemas.microsoft.com/office/powerpoint/2010/main" val="18251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01C19-6197-8E8A-E686-4A57DDC656C7}"/>
              </a:ext>
            </a:extLst>
          </p:cNvPr>
          <p:cNvSpPr>
            <a:spLocks noGrp="1"/>
          </p:cNvSpPr>
          <p:nvPr>
            <p:ph type="title"/>
          </p:nvPr>
        </p:nvSpPr>
        <p:spPr>
          <a:xfrm>
            <a:off x="119805" y="47565"/>
            <a:ext cx="8907273" cy="1325563"/>
          </a:xfrm>
        </p:spPr>
        <p:txBody>
          <a:bodyPr/>
          <a:lstStyle/>
          <a:p>
            <a:r>
              <a:rPr lang="en-US" dirty="0">
                <a:latin typeface="Biome" panose="020B0503030204020804" pitchFamily="34" charset="0"/>
                <a:cs typeface="Biome" panose="020B0503030204020804" pitchFamily="34" charset="0"/>
              </a:rPr>
              <a:t>First multicellular fossils?</a:t>
            </a:r>
          </a:p>
        </p:txBody>
      </p:sp>
      <p:sp>
        <p:nvSpPr>
          <p:cNvPr id="3" name="Content Placeholder 2">
            <a:extLst>
              <a:ext uri="{FF2B5EF4-FFF2-40B4-BE49-F238E27FC236}">
                <a16:creationId xmlns:a16="http://schemas.microsoft.com/office/drawing/2014/main" id="{863373A3-0774-2136-0BCD-DA3863072299}"/>
              </a:ext>
            </a:extLst>
          </p:cNvPr>
          <p:cNvSpPr>
            <a:spLocks noGrp="1"/>
          </p:cNvSpPr>
          <p:nvPr>
            <p:ph idx="1"/>
          </p:nvPr>
        </p:nvSpPr>
        <p:spPr/>
        <p:txBody>
          <a:bodyPr/>
          <a:lstStyle/>
          <a:p>
            <a:endParaRPr lang="en-US" dirty="0"/>
          </a:p>
        </p:txBody>
      </p:sp>
      <p:pic>
        <p:nvPicPr>
          <p:cNvPr id="4" name="Picture 2" descr="Image with no description">
            <a:extLst>
              <a:ext uri="{FF2B5EF4-FFF2-40B4-BE49-F238E27FC236}">
                <a16:creationId xmlns:a16="http://schemas.microsoft.com/office/drawing/2014/main" id="{218CD9BE-4381-D7B3-773E-DEC404BEFD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372112-3F50-E52B-3283-B4DF3989C4F5}"/>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FEEDA8B9-565B-07FC-AF3C-0D99FFBDF14C}"/>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pic>
        <p:nvPicPr>
          <p:cNvPr id="8" name="Picture 7">
            <a:extLst>
              <a:ext uri="{FF2B5EF4-FFF2-40B4-BE49-F238E27FC236}">
                <a16:creationId xmlns:a16="http://schemas.microsoft.com/office/drawing/2014/main" id="{4539D7A1-E293-F89B-EC29-BF3F72E8DB9C}"/>
              </a:ext>
            </a:extLst>
          </p:cNvPr>
          <p:cNvPicPr>
            <a:picLocks noChangeAspect="1"/>
          </p:cNvPicPr>
          <p:nvPr/>
        </p:nvPicPr>
        <p:blipFill rotWithShape="1">
          <a:blip r:embed="rId3"/>
          <a:srcRect l="32" t="3" r="34289" b="42664"/>
          <a:stretch/>
        </p:blipFill>
        <p:spPr>
          <a:xfrm>
            <a:off x="671423" y="1009677"/>
            <a:ext cx="3429000" cy="3502304"/>
          </a:xfrm>
          <a:prstGeom prst="rect">
            <a:avLst/>
          </a:prstGeom>
        </p:spPr>
      </p:pic>
      <p:sp>
        <p:nvSpPr>
          <p:cNvPr id="11" name="TextBox 10">
            <a:extLst>
              <a:ext uri="{FF2B5EF4-FFF2-40B4-BE49-F238E27FC236}">
                <a16:creationId xmlns:a16="http://schemas.microsoft.com/office/drawing/2014/main" id="{98775178-5D4F-3F57-CCA1-E4FA01F66D82}"/>
              </a:ext>
            </a:extLst>
          </p:cNvPr>
          <p:cNvSpPr txBox="1"/>
          <p:nvPr/>
        </p:nvSpPr>
        <p:spPr>
          <a:xfrm>
            <a:off x="4389279" y="1201054"/>
            <a:ext cx="4634916" cy="923330"/>
          </a:xfrm>
          <a:prstGeom prst="rect">
            <a:avLst/>
          </a:prstGeom>
          <a:noFill/>
        </p:spPr>
        <p:txBody>
          <a:bodyPr wrap="square">
            <a:spAutoFit/>
          </a:bodyPr>
          <a:lstStyle/>
          <a:p>
            <a:r>
              <a:rPr lang="en-US" dirty="0">
                <a:latin typeface="Biome" panose="020B0503030204020804" pitchFamily="34" charset="0"/>
                <a:cs typeface="Biome" panose="020B0503030204020804" pitchFamily="34" charset="0"/>
              </a:rPr>
              <a:t>Recent</a:t>
            </a:r>
            <a:r>
              <a:rPr lang="en-US" sz="1800" dirty="0">
                <a:latin typeface="Biome" panose="020B0503030204020804" pitchFamily="34" charset="0"/>
                <a:cs typeface="Biome" panose="020B0503030204020804" pitchFamily="34" charset="0"/>
              </a:rPr>
              <a:t> study—published  July 28, 2021</a:t>
            </a:r>
          </a:p>
          <a:p>
            <a:r>
              <a:rPr lang="en-US" sz="1800" dirty="0">
                <a:latin typeface="Biome" panose="020B0503030204020804" pitchFamily="34" charset="0"/>
                <a:cs typeface="Biome" panose="020B0503030204020804" pitchFamily="34" charset="0"/>
              </a:rPr>
              <a:t>890 million years old</a:t>
            </a:r>
          </a:p>
        </p:txBody>
      </p:sp>
      <p:sp>
        <p:nvSpPr>
          <p:cNvPr id="16" name="TextBox 15">
            <a:extLst>
              <a:ext uri="{FF2B5EF4-FFF2-40B4-BE49-F238E27FC236}">
                <a16:creationId xmlns:a16="http://schemas.microsoft.com/office/drawing/2014/main" id="{37B856FF-ACDF-969B-87D2-244229027FB8}"/>
              </a:ext>
            </a:extLst>
          </p:cNvPr>
          <p:cNvSpPr txBox="1"/>
          <p:nvPr/>
        </p:nvSpPr>
        <p:spPr>
          <a:xfrm>
            <a:off x="4389279" y="2164404"/>
            <a:ext cx="4352049" cy="1200329"/>
          </a:xfrm>
          <a:prstGeom prst="rect">
            <a:avLst/>
          </a:prstGeom>
          <a:noFill/>
        </p:spPr>
        <p:txBody>
          <a:bodyPr wrap="square">
            <a:spAutoFit/>
          </a:bodyPr>
          <a:lstStyle/>
          <a:p>
            <a:r>
              <a:rPr lang="en-US" b="1" dirty="0">
                <a:latin typeface="Biome" panose="020B0503030204020804" pitchFamily="34" charset="0"/>
                <a:cs typeface="Biome" panose="020B0503030204020804" pitchFamily="34" charset="0"/>
              </a:rPr>
              <a:t>Turner, E.C. </a:t>
            </a:r>
            <a:r>
              <a:rPr lang="en-US" dirty="0">
                <a:latin typeface="Biome" panose="020B0503030204020804" pitchFamily="34" charset="0"/>
                <a:cs typeface="Biome" panose="020B0503030204020804" pitchFamily="34" charset="0"/>
              </a:rPr>
              <a:t>Possible poriferan body fossils in early Neoproterozoic microbial reefs. Nature 596, 87–91 (2021)</a:t>
            </a:r>
          </a:p>
        </p:txBody>
      </p:sp>
      <p:cxnSp>
        <p:nvCxnSpPr>
          <p:cNvPr id="17" name="Straight Arrow Connector 16">
            <a:extLst>
              <a:ext uri="{FF2B5EF4-FFF2-40B4-BE49-F238E27FC236}">
                <a16:creationId xmlns:a16="http://schemas.microsoft.com/office/drawing/2014/main" id="{E8B3F0BD-7274-E57F-AE2C-85449D55371B}"/>
              </a:ext>
            </a:extLst>
          </p:cNvPr>
          <p:cNvCxnSpPr>
            <a:cxnSpLocks/>
          </p:cNvCxnSpPr>
          <p:nvPr/>
        </p:nvCxnSpPr>
        <p:spPr>
          <a:xfrm flipV="1">
            <a:off x="6908417" y="5656846"/>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614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01C19-6197-8E8A-E686-4A57DDC656C7}"/>
              </a:ext>
            </a:extLst>
          </p:cNvPr>
          <p:cNvSpPr>
            <a:spLocks noGrp="1"/>
          </p:cNvSpPr>
          <p:nvPr>
            <p:ph type="title"/>
          </p:nvPr>
        </p:nvSpPr>
        <p:spPr>
          <a:xfrm>
            <a:off x="180412" y="-145382"/>
            <a:ext cx="8907273" cy="1325563"/>
          </a:xfrm>
        </p:spPr>
        <p:txBody>
          <a:bodyPr/>
          <a:lstStyle/>
          <a:p>
            <a:r>
              <a:rPr lang="en-US" dirty="0"/>
              <a:t>First multicellular embryos?</a:t>
            </a:r>
          </a:p>
        </p:txBody>
      </p:sp>
      <p:pic>
        <p:nvPicPr>
          <p:cNvPr id="4" name="Picture 2" descr="Image with no description">
            <a:extLst>
              <a:ext uri="{FF2B5EF4-FFF2-40B4-BE49-F238E27FC236}">
                <a16:creationId xmlns:a16="http://schemas.microsoft.com/office/drawing/2014/main" id="{218CD9BE-4381-D7B3-773E-DEC404BEFD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372112-3F50-E52B-3283-B4DF3989C4F5}"/>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FEEDA8B9-565B-07FC-AF3C-0D99FFBDF14C}"/>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17" name="Straight Arrow Connector 16">
            <a:extLst>
              <a:ext uri="{FF2B5EF4-FFF2-40B4-BE49-F238E27FC236}">
                <a16:creationId xmlns:a16="http://schemas.microsoft.com/office/drawing/2014/main" id="{E8B3F0BD-7274-E57F-AE2C-85449D55371B}"/>
              </a:ext>
            </a:extLst>
          </p:cNvPr>
          <p:cNvCxnSpPr>
            <a:cxnSpLocks/>
          </p:cNvCxnSpPr>
          <p:nvPr/>
        </p:nvCxnSpPr>
        <p:spPr>
          <a:xfrm flipV="1">
            <a:off x="7227199" y="5656846"/>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80A12BB4-B178-4176-BBDF-DFD76B794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59" y="955662"/>
            <a:ext cx="2475158" cy="4305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6">
            <a:extLst>
              <a:ext uri="{FF2B5EF4-FFF2-40B4-BE49-F238E27FC236}">
                <a16:creationId xmlns:a16="http://schemas.microsoft.com/office/drawing/2014/main" id="{776EB730-1733-1C27-D983-6B294459AD41}"/>
              </a:ext>
            </a:extLst>
          </p:cNvPr>
          <p:cNvSpPr txBox="1">
            <a:spLocks noChangeArrowheads="1"/>
          </p:cNvSpPr>
          <p:nvPr/>
        </p:nvSpPr>
        <p:spPr bwMode="auto">
          <a:xfrm>
            <a:off x="3456522" y="1428436"/>
            <a:ext cx="5420220" cy="2788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spcBef>
                <a:spcPct val="50000"/>
              </a:spcBef>
            </a:pPr>
            <a:r>
              <a:rPr lang="en-US" u="sng" dirty="0">
                <a:latin typeface="Calibri" pitchFamily="34" charset="0"/>
              </a:rPr>
              <a:t>Doushantuo Formation (~600mya)</a:t>
            </a:r>
            <a:endParaRPr lang="en-US" sz="2000" dirty="0">
              <a:latin typeface="Calibri" pitchFamily="34" charset="0"/>
            </a:endParaRPr>
          </a:p>
          <a:p>
            <a:pPr>
              <a:lnSpc>
                <a:spcPct val="90000"/>
              </a:lnSpc>
              <a:spcBef>
                <a:spcPct val="50000"/>
              </a:spcBef>
            </a:pPr>
            <a:r>
              <a:rPr lang="en-US" dirty="0">
                <a:latin typeface="Calibri" pitchFamily="34" charset="0"/>
              </a:rPr>
              <a:t>Metazoan embryos at different stages of development</a:t>
            </a:r>
          </a:p>
          <a:p>
            <a:pPr>
              <a:lnSpc>
                <a:spcPct val="90000"/>
              </a:lnSpc>
              <a:spcBef>
                <a:spcPct val="50000"/>
              </a:spcBef>
            </a:pPr>
            <a:r>
              <a:rPr lang="en-US" dirty="0">
                <a:latin typeface="Calibri" pitchFamily="34" charset="0"/>
              </a:rPr>
              <a:t>These fossils form a growth series from several hundred cell ball to a several thousand cell embryo with a distinct spiral structure.</a:t>
            </a:r>
          </a:p>
        </p:txBody>
      </p:sp>
      <p:sp>
        <p:nvSpPr>
          <p:cNvPr id="10" name="Text Box 5">
            <a:extLst>
              <a:ext uri="{FF2B5EF4-FFF2-40B4-BE49-F238E27FC236}">
                <a16:creationId xmlns:a16="http://schemas.microsoft.com/office/drawing/2014/main" id="{429D6824-64B7-05AA-01CE-E2FED374957F}"/>
              </a:ext>
            </a:extLst>
          </p:cNvPr>
          <p:cNvSpPr txBox="1">
            <a:spLocks noChangeArrowheads="1"/>
          </p:cNvSpPr>
          <p:nvPr/>
        </p:nvSpPr>
        <p:spPr bwMode="auto">
          <a:xfrm>
            <a:off x="3398348" y="4794197"/>
            <a:ext cx="3048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sz="1800" i="1" dirty="0" err="1">
                <a:latin typeface="Calibri" pitchFamily="34" charset="0"/>
              </a:rPr>
              <a:t>Bengston</a:t>
            </a:r>
            <a:r>
              <a:rPr lang="en-US" sz="1800" i="1" dirty="0">
                <a:latin typeface="Calibri" pitchFamily="34" charset="0"/>
              </a:rPr>
              <a:t> and Zhao 1997</a:t>
            </a:r>
          </a:p>
        </p:txBody>
      </p:sp>
    </p:spTree>
    <p:extLst>
      <p:ext uri="{BB962C8B-B14F-4D97-AF65-F5344CB8AC3E}">
        <p14:creationId xmlns:p14="http://schemas.microsoft.com/office/powerpoint/2010/main" val="4092351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8" name="Straight Arrow Connector 7">
            <a:extLst>
              <a:ext uri="{FF2B5EF4-FFF2-40B4-BE49-F238E27FC236}">
                <a16:creationId xmlns:a16="http://schemas.microsoft.com/office/drawing/2014/main" id="{1C008C1A-4812-41D4-8EC1-F30B225C5AC4}"/>
              </a:ext>
            </a:extLst>
          </p:cNvPr>
          <p:cNvCxnSpPr>
            <a:cxnSpLocks/>
          </p:cNvCxnSpPr>
          <p:nvPr/>
        </p:nvCxnSpPr>
        <p:spPr>
          <a:xfrm flipH="1">
            <a:off x="7318499" y="4068815"/>
            <a:ext cx="1" cy="12976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174" name="Picture 6" descr="The Ediacaran fossil Dickinsonia">
            <a:extLst>
              <a:ext uri="{FF2B5EF4-FFF2-40B4-BE49-F238E27FC236}">
                <a16:creationId xmlns:a16="http://schemas.microsoft.com/office/drawing/2014/main" id="{790B78C8-24BD-47AE-A7A5-C75856D0E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3161162" cy="232763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7E9A4514-CFF2-4C27-BECD-4838A9AD6F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022"/>
          <a:stretch/>
        </p:blipFill>
        <p:spPr bwMode="auto">
          <a:xfrm>
            <a:off x="4805752" y="857250"/>
            <a:ext cx="4338248" cy="232763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E7F35A61-29CA-4E93-BFE0-7D219E928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04528" y="2203792"/>
            <a:ext cx="4404360" cy="1711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BF5640-126E-58C1-2D87-B33659E2B834}"/>
              </a:ext>
            </a:extLst>
          </p:cNvPr>
          <p:cNvSpPr txBox="1"/>
          <p:nvPr/>
        </p:nvSpPr>
        <p:spPr>
          <a:xfrm>
            <a:off x="303404" y="184558"/>
            <a:ext cx="4014240" cy="646331"/>
          </a:xfrm>
          <a:prstGeom prst="rect">
            <a:avLst/>
          </a:prstGeom>
          <a:noFill/>
        </p:spPr>
        <p:txBody>
          <a:bodyPr wrap="none" rtlCol="0">
            <a:spAutoFit/>
          </a:bodyPr>
          <a:lstStyle/>
          <a:p>
            <a:r>
              <a:rPr lang="en-US" sz="3600" dirty="0">
                <a:latin typeface="Biome" panose="020B0503030204020804" pitchFamily="34" charset="0"/>
                <a:cs typeface="Biome" panose="020B0503030204020804" pitchFamily="34" charset="0"/>
              </a:rPr>
              <a:t>Ediacaran Fauna</a:t>
            </a:r>
          </a:p>
        </p:txBody>
      </p:sp>
    </p:spTree>
    <p:extLst>
      <p:ext uri="{BB962C8B-B14F-4D97-AF65-F5344CB8AC3E}">
        <p14:creationId xmlns:p14="http://schemas.microsoft.com/office/powerpoint/2010/main" val="3901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8" name="Straight Arrow Connector 7">
            <a:extLst>
              <a:ext uri="{FF2B5EF4-FFF2-40B4-BE49-F238E27FC236}">
                <a16:creationId xmlns:a16="http://schemas.microsoft.com/office/drawing/2014/main" id="{1C008C1A-4812-41D4-8EC1-F30B225C5AC4}"/>
              </a:ext>
            </a:extLst>
          </p:cNvPr>
          <p:cNvCxnSpPr>
            <a:cxnSpLocks/>
          </p:cNvCxnSpPr>
          <p:nvPr/>
        </p:nvCxnSpPr>
        <p:spPr>
          <a:xfrm flipH="1">
            <a:off x="7501379" y="4068815"/>
            <a:ext cx="1" cy="12976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266" name="Picture 2">
            <a:extLst>
              <a:ext uri="{FF2B5EF4-FFF2-40B4-BE49-F238E27FC236}">
                <a16:creationId xmlns:a16="http://schemas.microsoft.com/office/drawing/2014/main" id="{06B99E3F-4FBE-441E-A0FF-2E4519A98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5" y="1005701"/>
            <a:ext cx="2750820" cy="160458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E910F0AF-5BC2-4811-BE13-B82FC3DC2D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024" y="3649259"/>
            <a:ext cx="2590799" cy="136354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allucigenia by Trilobite Design Italia">
            <a:extLst>
              <a:ext uri="{FF2B5EF4-FFF2-40B4-BE49-F238E27FC236}">
                <a16:creationId xmlns:a16="http://schemas.microsoft.com/office/drawing/2014/main" id="{385EB534-AFEF-41DA-ABCF-CA6FC5046C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26" t="6288" r="10750" b="5866"/>
          <a:stretch/>
        </p:blipFill>
        <p:spPr bwMode="auto">
          <a:xfrm>
            <a:off x="3812945" y="857250"/>
            <a:ext cx="2636521" cy="212598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lt;em&gt;Wiwaxia corrugata&lt;/em&gt; Walcott, 1911">
            <a:extLst>
              <a:ext uri="{FF2B5EF4-FFF2-40B4-BE49-F238E27FC236}">
                <a16:creationId xmlns:a16="http://schemas.microsoft.com/office/drawing/2014/main" id="{BF87F78A-8373-47F4-A179-4EF6012A9E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098" t="12160" r="5963" b="6800"/>
          <a:stretch/>
        </p:blipFill>
        <p:spPr bwMode="auto">
          <a:xfrm>
            <a:off x="1208281" y="3145921"/>
            <a:ext cx="1280160" cy="1661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FC357E-7382-443B-A565-8A913A08EADD}"/>
              </a:ext>
            </a:extLst>
          </p:cNvPr>
          <p:cNvSpPr txBox="1"/>
          <p:nvPr/>
        </p:nvSpPr>
        <p:spPr>
          <a:xfrm>
            <a:off x="2977576" y="2980456"/>
            <a:ext cx="4128053" cy="461665"/>
          </a:xfrm>
          <a:prstGeom prst="rect">
            <a:avLst/>
          </a:prstGeom>
          <a:noFill/>
        </p:spPr>
        <p:txBody>
          <a:bodyPr wrap="none" rtlCol="0">
            <a:spAutoFit/>
          </a:bodyPr>
          <a:lstStyle/>
          <a:p>
            <a:r>
              <a:rPr lang="en-US" sz="2400" dirty="0">
                <a:latin typeface="Biome" panose="020B0503030204020804" pitchFamily="34" charset="0"/>
                <a:cs typeface="Biome" panose="020B0503030204020804" pitchFamily="34" charset="0"/>
              </a:rPr>
              <a:t>The Cambrian “Explosion”</a:t>
            </a:r>
          </a:p>
        </p:txBody>
      </p:sp>
      <p:pic>
        <p:nvPicPr>
          <p:cNvPr id="11274" name="Picture 10">
            <a:extLst>
              <a:ext uri="{FF2B5EF4-FFF2-40B4-BE49-F238E27FC236}">
                <a16:creationId xmlns:a16="http://schemas.microsoft.com/office/drawing/2014/main" id="{556B5B20-BB84-4FDB-88FA-8AF28E68B5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1346" y="955608"/>
            <a:ext cx="1762502" cy="247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89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BB1D-1E90-9A3F-B865-D133318E50F0}"/>
              </a:ext>
            </a:extLst>
          </p:cNvPr>
          <p:cNvSpPr>
            <a:spLocks noGrp="1"/>
          </p:cNvSpPr>
          <p:nvPr>
            <p:ph type="title"/>
          </p:nvPr>
        </p:nvSpPr>
        <p:spPr>
          <a:xfrm>
            <a:off x="376980" y="-71102"/>
            <a:ext cx="7886700" cy="1325563"/>
          </a:xfrm>
        </p:spPr>
        <p:txBody>
          <a:bodyPr/>
          <a:lstStyle/>
          <a:p>
            <a:r>
              <a:rPr lang="en-US" dirty="0">
                <a:latin typeface="Biome" panose="020B0503030204020804" pitchFamily="34" charset="0"/>
                <a:cs typeface="Biome" panose="020B0503030204020804" pitchFamily="34" charset="0"/>
              </a:rPr>
              <a:t>What is an extinction? </a:t>
            </a:r>
          </a:p>
        </p:txBody>
      </p:sp>
      <p:sp>
        <p:nvSpPr>
          <p:cNvPr id="3" name="Content Placeholder 2">
            <a:extLst>
              <a:ext uri="{FF2B5EF4-FFF2-40B4-BE49-F238E27FC236}">
                <a16:creationId xmlns:a16="http://schemas.microsoft.com/office/drawing/2014/main" id="{1636D04A-1EF0-DE1B-26B9-FBF7CF29B570}"/>
              </a:ext>
            </a:extLst>
          </p:cNvPr>
          <p:cNvSpPr>
            <a:spLocks noGrp="1"/>
          </p:cNvSpPr>
          <p:nvPr>
            <p:ph idx="1"/>
          </p:nvPr>
        </p:nvSpPr>
        <p:spPr>
          <a:xfrm>
            <a:off x="670595" y="944780"/>
            <a:ext cx="8213346" cy="4351338"/>
          </a:xfrm>
        </p:spPr>
        <p:txBody>
          <a:bodyPr>
            <a:normAutofit/>
          </a:bodyPr>
          <a:lstStyle/>
          <a:p>
            <a:r>
              <a:rPr lang="en-US" sz="2400" dirty="0">
                <a:latin typeface="Biome" panose="020B0503030204020804" pitchFamily="34" charset="0"/>
                <a:cs typeface="Biome" panose="020B0503030204020804" pitchFamily="34" charset="0"/>
              </a:rPr>
              <a:t>Whenever a species fails to reproduce the next generation and all members of that species dies. </a:t>
            </a:r>
          </a:p>
          <a:p>
            <a:pPr>
              <a:spcBef>
                <a:spcPct val="50000"/>
              </a:spcBef>
              <a:buFont typeface="Arial" panose="020B0604020202020204" pitchFamily="34" charset="0"/>
              <a:buChar char="•"/>
            </a:pPr>
            <a:r>
              <a:rPr lang="en-US" altLang="en-US" sz="2400" dirty="0">
                <a:latin typeface="Biome" panose="020B0503030204020804" pitchFamily="34" charset="0"/>
                <a:cs typeface="Biome" panose="020B0503030204020804" pitchFamily="34" charset="0"/>
              </a:rPr>
              <a:t>95% (conservative estimate) of all species that have ever lived are extinct. </a:t>
            </a:r>
          </a:p>
          <a:p>
            <a:pPr>
              <a:spcBef>
                <a:spcPct val="50000"/>
              </a:spcBef>
              <a:buFont typeface="Arial" panose="020B0604020202020204" pitchFamily="34" charset="0"/>
              <a:buChar char="•"/>
            </a:pPr>
            <a:r>
              <a:rPr lang="en-US" altLang="en-US" sz="2400" dirty="0">
                <a:latin typeface="Biome" panose="020B0503030204020804" pitchFamily="34" charset="0"/>
                <a:cs typeface="Biome" panose="020B0503030204020804" pitchFamily="34" charset="0"/>
              </a:rPr>
              <a:t> Extinction is the natural fate of all species.</a:t>
            </a:r>
          </a:p>
          <a:p>
            <a:pPr marL="0" indent="0">
              <a:spcBef>
                <a:spcPct val="50000"/>
              </a:spcBef>
              <a:buNone/>
            </a:pPr>
            <a:endParaRPr lang="en-US" altLang="en-US" sz="2400" dirty="0">
              <a:latin typeface="Biome" panose="020B0503030204020804" pitchFamily="34" charset="0"/>
              <a:cs typeface="Biome" panose="020B0503030204020804" pitchFamily="34" charset="0"/>
            </a:endParaRPr>
          </a:p>
          <a:p>
            <a:endParaRPr lang="en-US" sz="2400" dirty="0">
              <a:latin typeface="Biome" panose="020B0503030204020804" pitchFamily="34" charset="0"/>
              <a:cs typeface="Biome" panose="020B0503030204020804" pitchFamily="34" charset="0"/>
            </a:endParaRPr>
          </a:p>
        </p:txBody>
      </p:sp>
      <p:pic>
        <p:nvPicPr>
          <p:cNvPr id="7172" name="Picture 4" descr="r/QuotesPorn - &quot;Extinction is the rule...&quot; Carl Sagan [898×960]">
            <a:extLst>
              <a:ext uri="{FF2B5EF4-FFF2-40B4-BE49-F238E27FC236}">
                <a16:creationId xmlns:a16="http://schemas.microsoft.com/office/drawing/2014/main" id="{BC67B639-DBBA-59AF-8850-12D3B6A85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528" y="3120449"/>
            <a:ext cx="3450279" cy="368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202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3A76F18-FDE8-B606-586B-73F3F6FD7FB3}"/>
              </a:ext>
            </a:extLst>
          </p:cNvPr>
          <p:cNvSpPr/>
          <p:nvPr/>
        </p:nvSpPr>
        <p:spPr>
          <a:xfrm>
            <a:off x="0" y="71301"/>
            <a:ext cx="9144000" cy="12804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sp>
        <p:nvSpPr>
          <p:cNvPr id="2" name="TextBox 1">
            <a:extLst>
              <a:ext uri="{FF2B5EF4-FFF2-40B4-BE49-F238E27FC236}">
                <a16:creationId xmlns:a16="http://schemas.microsoft.com/office/drawing/2014/main" id="{54FC357E-7382-443B-A565-8A913A08EADD}"/>
              </a:ext>
            </a:extLst>
          </p:cNvPr>
          <p:cNvSpPr txBox="1"/>
          <p:nvPr/>
        </p:nvSpPr>
        <p:spPr>
          <a:xfrm>
            <a:off x="864749" y="2205584"/>
            <a:ext cx="7201010" cy="461665"/>
          </a:xfrm>
          <a:prstGeom prst="rect">
            <a:avLst/>
          </a:prstGeom>
          <a:noFill/>
        </p:spPr>
        <p:txBody>
          <a:bodyPr wrap="none" rtlCol="0">
            <a:spAutoFit/>
          </a:bodyPr>
          <a:lstStyle/>
          <a:p>
            <a:r>
              <a:rPr lang="en-US" sz="2400" dirty="0">
                <a:latin typeface="Biome" panose="020B0503030204020804" pitchFamily="34" charset="0"/>
                <a:cs typeface="Biome" panose="020B0503030204020804" pitchFamily="34" charset="0"/>
              </a:rPr>
              <a:t>The Great Ordovician Biodiversification Event</a:t>
            </a:r>
          </a:p>
        </p:txBody>
      </p:sp>
      <p:cxnSp>
        <p:nvCxnSpPr>
          <p:cNvPr id="7" name="Straight Arrow Connector 6">
            <a:extLst>
              <a:ext uri="{FF2B5EF4-FFF2-40B4-BE49-F238E27FC236}">
                <a16:creationId xmlns:a16="http://schemas.microsoft.com/office/drawing/2014/main" id="{80A46042-0D0F-EEA3-B1A0-B1B751184246}"/>
              </a:ext>
            </a:extLst>
          </p:cNvPr>
          <p:cNvCxnSpPr>
            <a:cxnSpLocks/>
          </p:cNvCxnSpPr>
          <p:nvPr/>
        </p:nvCxnSpPr>
        <p:spPr>
          <a:xfrm flipV="1">
            <a:off x="7663427" y="5656846"/>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314" name="Picture 2" descr="Ordovician Earth – Colonising a Barren Land - Earthly Universe">
            <a:extLst>
              <a:ext uri="{FF2B5EF4-FFF2-40B4-BE49-F238E27FC236}">
                <a16:creationId xmlns:a16="http://schemas.microsoft.com/office/drawing/2014/main" id="{95EF478D-6B44-C756-8D9A-D341A1659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62" y="2667249"/>
            <a:ext cx="4486275" cy="2643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uga.edu/strata/cincy/fauna/gastropoda/MUGM1.1A7a.jpg">
            <a:extLst>
              <a:ext uri="{FF2B5EF4-FFF2-40B4-BE49-F238E27FC236}">
                <a16:creationId xmlns:a16="http://schemas.microsoft.com/office/drawing/2014/main" id="{05B8B089-3817-AE48-F295-08653D2CDCF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461" y="154232"/>
            <a:ext cx="1055751" cy="1102230"/>
          </a:xfrm>
          <a:prstGeom prst="rect">
            <a:avLst/>
          </a:prstGeom>
          <a:noFill/>
        </p:spPr>
      </p:pic>
      <p:pic>
        <p:nvPicPr>
          <p:cNvPr id="8" name="Picture 4" descr="http://www.uga.edu/strata/cincy/fauna/bivalvia/MUGM1point1N3.jpg">
            <a:extLst>
              <a:ext uri="{FF2B5EF4-FFF2-40B4-BE49-F238E27FC236}">
                <a16:creationId xmlns:a16="http://schemas.microsoft.com/office/drawing/2014/main" id="{18379762-3CBC-1F4E-AC8F-1DC6D551F1C3}"/>
              </a:ext>
            </a:extLst>
          </p:cNvPr>
          <p:cNvPicPr>
            <a:picLocks noChangeAspect="1" noChangeArrowheads="1"/>
          </p:cNvPicPr>
          <p:nvPr/>
        </p:nvPicPr>
        <p:blipFill>
          <a:blip r:embed="rId5"/>
          <a:srcRect/>
          <a:stretch>
            <a:fillRect/>
          </a:stretch>
        </p:blipFill>
        <p:spPr bwMode="auto">
          <a:xfrm>
            <a:off x="4114367" y="140212"/>
            <a:ext cx="1273393" cy="1100418"/>
          </a:xfrm>
          <a:prstGeom prst="rect">
            <a:avLst/>
          </a:prstGeom>
          <a:noFill/>
        </p:spPr>
      </p:pic>
      <p:pic>
        <p:nvPicPr>
          <p:cNvPr id="9" name="Picture 4" descr="http://www.uga.edu/strata/cincy/fauna/asteroidea/1066Promopalaeaster.jpg">
            <a:extLst>
              <a:ext uri="{FF2B5EF4-FFF2-40B4-BE49-F238E27FC236}">
                <a16:creationId xmlns:a16="http://schemas.microsoft.com/office/drawing/2014/main" id="{E73A525D-A9D5-99BC-2300-1B632FD57A6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50694" y="149312"/>
            <a:ext cx="1554878" cy="1100419"/>
          </a:xfrm>
          <a:prstGeom prst="rect">
            <a:avLst/>
          </a:prstGeom>
          <a:noFill/>
        </p:spPr>
      </p:pic>
      <p:graphicFrame>
        <p:nvGraphicFramePr>
          <p:cNvPr id="13" name="Object 1">
            <a:extLst>
              <a:ext uri="{FF2B5EF4-FFF2-40B4-BE49-F238E27FC236}">
                <a16:creationId xmlns:a16="http://schemas.microsoft.com/office/drawing/2014/main" id="{68C298F2-3379-440D-C3AE-9B3105CBA2DC}"/>
              </a:ext>
            </a:extLst>
          </p:cNvPr>
          <p:cNvGraphicFramePr>
            <a:graphicFrameLocks noChangeAspect="1"/>
          </p:cNvGraphicFramePr>
          <p:nvPr/>
        </p:nvGraphicFramePr>
        <p:xfrm>
          <a:off x="2276333" y="154232"/>
          <a:ext cx="1375525" cy="1100420"/>
        </p:xfrm>
        <a:graphic>
          <a:graphicData uri="http://schemas.openxmlformats.org/presentationml/2006/ole">
            <mc:AlternateContent xmlns:mc="http://schemas.openxmlformats.org/markup-compatibility/2006">
              <mc:Choice xmlns:v="urn:schemas-microsoft-com:vml" Requires="v">
                <p:oleObj name="Image" r:id="rId7" imgW="4952381" imgH="3961905" progId="">
                  <p:embed/>
                </p:oleObj>
              </mc:Choice>
              <mc:Fallback>
                <p:oleObj name="Image" r:id="rId7" imgW="4952381" imgH="3961905" progId="">
                  <p:embed/>
                  <p:pic>
                    <p:nvPicPr>
                      <p:cNvPr id="13" name="Object 1">
                        <a:extLst>
                          <a:ext uri="{FF2B5EF4-FFF2-40B4-BE49-F238E27FC236}">
                            <a16:creationId xmlns:a16="http://schemas.microsoft.com/office/drawing/2014/main" id="{68C298F2-3379-440D-C3AE-9B3105CBA2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6333" y="154232"/>
                        <a:ext cx="1375525" cy="11004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3318" name="Picture 6" descr="Specimen Photo">
            <a:extLst>
              <a:ext uri="{FF2B5EF4-FFF2-40B4-BE49-F238E27FC236}">
                <a16:creationId xmlns:a16="http://schemas.microsoft.com/office/drawing/2014/main" id="{C5A0C386-E51E-1FE1-2463-8319E17925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5572" y="158413"/>
            <a:ext cx="687935" cy="109586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Specimen Photo">
            <a:extLst>
              <a:ext uri="{FF2B5EF4-FFF2-40B4-BE49-F238E27FC236}">
                <a16:creationId xmlns:a16="http://schemas.microsoft.com/office/drawing/2014/main" id="{9CE36EBA-D5F2-9F7B-CDB3-2CF08158D7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4703" y="154231"/>
            <a:ext cx="1139108" cy="1100789"/>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Specimen Photo">
            <a:extLst>
              <a:ext uri="{FF2B5EF4-FFF2-40B4-BE49-F238E27FC236}">
                <a16:creationId xmlns:a16="http://schemas.microsoft.com/office/drawing/2014/main" id="{CA86671E-4EAF-3215-51A5-AF0E2DB21A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3323702" y="466041"/>
            <a:ext cx="1102230" cy="478796"/>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Specimen Photo">
            <a:extLst>
              <a:ext uri="{FF2B5EF4-FFF2-40B4-BE49-F238E27FC236}">
                <a16:creationId xmlns:a16="http://schemas.microsoft.com/office/drawing/2014/main" id="{26B5485E-0852-C66B-6F00-CA978DC46A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3507" y="153863"/>
            <a:ext cx="851207" cy="1100419"/>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Specimen Photo">
            <a:extLst>
              <a:ext uri="{FF2B5EF4-FFF2-40B4-BE49-F238E27FC236}">
                <a16:creationId xmlns:a16="http://schemas.microsoft.com/office/drawing/2014/main" id="{9A38F330-C25A-266B-50B8-9872CC2C32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5124489" y="408032"/>
            <a:ext cx="1095869" cy="5693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6FA2AF6-6D0E-89B4-3A63-15F9D39769BF}"/>
              </a:ext>
            </a:extLst>
          </p:cNvPr>
          <p:cNvSpPr txBox="1"/>
          <p:nvPr/>
        </p:nvSpPr>
        <p:spPr>
          <a:xfrm>
            <a:off x="-13642" y="1295938"/>
            <a:ext cx="4579950" cy="200055"/>
          </a:xfrm>
          <a:prstGeom prst="rect">
            <a:avLst/>
          </a:prstGeom>
          <a:noFill/>
        </p:spPr>
        <p:txBody>
          <a:bodyPr wrap="square">
            <a:spAutoFit/>
          </a:bodyPr>
          <a:lstStyle/>
          <a:p>
            <a:r>
              <a:rPr lang="en-US" sz="700" dirty="0">
                <a:solidFill>
                  <a:schemeClr val="bg2"/>
                </a:solidFill>
              </a:rPr>
              <a:t>http://stratigrafia.org/cincy/index.html</a:t>
            </a:r>
          </a:p>
        </p:txBody>
      </p:sp>
    </p:spTree>
    <p:extLst>
      <p:ext uri="{BB962C8B-B14F-4D97-AF65-F5344CB8AC3E}">
        <p14:creationId xmlns:p14="http://schemas.microsoft.com/office/powerpoint/2010/main" val="591320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sp>
        <p:nvSpPr>
          <p:cNvPr id="2" name="TextBox 1">
            <a:extLst>
              <a:ext uri="{FF2B5EF4-FFF2-40B4-BE49-F238E27FC236}">
                <a16:creationId xmlns:a16="http://schemas.microsoft.com/office/drawing/2014/main" id="{54FC357E-7382-443B-A565-8A913A08EADD}"/>
              </a:ext>
            </a:extLst>
          </p:cNvPr>
          <p:cNvSpPr txBox="1"/>
          <p:nvPr/>
        </p:nvSpPr>
        <p:spPr>
          <a:xfrm>
            <a:off x="989272" y="70731"/>
            <a:ext cx="6819496" cy="461665"/>
          </a:xfrm>
          <a:prstGeom prst="rect">
            <a:avLst/>
          </a:prstGeom>
          <a:noFill/>
        </p:spPr>
        <p:txBody>
          <a:bodyPr wrap="none" rtlCol="0">
            <a:spAutoFit/>
          </a:bodyPr>
          <a:lstStyle/>
          <a:p>
            <a:r>
              <a:rPr lang="en-US" sz="2400" dirty="0">
                <a:latin typeface="Biome" panose="020B0503030204020804" pitchFamily="34" charset="0"/>
                <a:cs typeface="Biome" panose="020B0503030204020804" pitchFamily="34" charset="0"/>
              </a:rPr>
              <a:t>Big Five #1: The Ordovician Mass Extinction</a:t>
            </a:r>
          </a:p>
        </p:txBody>
      </p:sp>
      <p:cxnSp>
        <p:nvCxnSpPr>
          <p:cNvPr id="7" name="Straight Arrow Connector 6">
            <a:extLst>
              <a:ext uri="{FF2B5EF4-FFF2-40B4-BE49-F238E27FC236}">
                <a16:creationId xmlns:a16="http://schemas.microsoft.com/office/drawing/2014/main" id="{80A46042-0D0F-EEA3-B1A0-B1B751184246}"/>
              </a:ext>
            </a:extLst>
          </p:cNvPr>
          <p:cNvCxnSpPr>
            <a:cxnSpLocks/>
          </p:cNvCxnSpPr>
          <p:nvPr/>
        </p:nvCxnSpPr>
        <p:spPr>
          <a:xfrm flipV="1">
            <a:off x="7705372" y="5656846"/>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The Late Ordovician Mass Extinction (LOME). Art by Mark Witton. :  r/Naturewasmetal">
            <a:extLst>
              <a:ext uri="{FF2B5EF4-FFF2-40B4-BE49-F238E27FC236}">
                <a16:creationId xmlns:a16="http://schemas.microsoft.com/office/drawing/2014/main" id="{1ECEC36B-D3CA-712B-69E9-557E145833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558" y="532396"/>
            <a:ext cx="5306474" cy="46432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F752A6-4DC3-6E5D-7111-B8D07A4E70FD}"/>
              </a:ext>
            </a:extLst>
          </p:cNvPr>
          <p:cNvSpPr txBox="1"/>
          <p:nvPr/>
        </p:nvSpPr>
        <p:spPr>
          <a:xfrm>
            <a:off x="1965558" y="532396"/>
            <a:ext cx="4572000" cy="215444"/>
          </a:xfrm>
          <a:prstGeom prst="rect">
            <a:avLst/>
          </a:prstGeom>
          <a:noFill/>
        </p:spPr>
        <p:txBody>
          <a:bodyPr wrap="square">
            <a:spAutoFit/>
          </a:bodyPr>
          <a:lstStyle/>
          <a:p>
            <a:pPr algn="l" fontAlgn="base"/>
            <a:r>
              <a:rPr lang="en-US" sz="800" b="1" i="0" dirty="0">
                <a:solidFill>
                  <a:schemeClr val="bg2"/>
                </a:solidFill>
                <a:effectLst/>
                <a:latin typeface="Catamaran"/>
              </a:rPr>
              <a:t>Credit  </a:t>
            </a:r>
            <a:r>
              <a:rPr lang="en-US" sz="800" b="0" i="0" u="none" strike="noStrike" dirty="0">
                <a:solidFill>
                  <a:schemeClr val="bg2"/>
                </a:solidFill>
                <a:effectLst/>
                <a:latin typeface="Catamaran"/>
                <a:hlinkClick r:id="rId4">
                  <a:extLst>
                    <a:ext uri="{A12FA001-AC4F-418D-AE19-62706E023703}">
                      <ahyp:hlinkClr xmlns:ahyp="http://schemas.microsoft.com/office/drawing/2018/hyperlinkcolor" val="tx"/>
                    </a:ext>
                  </a:extLst>
                </a:hlinkClick>
              </a:rPr>
              <a:t>MARK P. WITTON / SCIENCE PHOTO LIBRARY</a:t>
            </a:r>
            <a:endParaRPr lang="en-US" sz="800" b="0" i="0" dirty="0">
              <a:solidFill>
                <a:schemeClr val="bg2"/>
              </a:solidFill>
              <a:effectLst/>
              <a:latin typeface="Catamaran"/>
            </a:endParaRPr>
          </a:p>
        </p:txBody>
      </p:sp>
    </p:spTree>
    <p:extLst>
      <p:ext uri="{BB962C8B-B14F-4D97-AF65-F5344CB8AC3E}">
        <p14:creationId xmlns:p14="http://schemas.microsoft.com/office/powerpoint/2010/main" val="3461400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sp>
        <p:nvSpPr>
          <p:cNvPr id="2" name="TextBox 1">
            <a:extLst>
              <a:ext uri="{FF2B5EF4-FFF2-40B4-BE49-F238E27FC236}">
                <a16:creationId xmlns:a16="http://schemas.microsoft.com/office/drawing/2014/main" id="{54FC357E-7382-443B-A565-8A913A08EADD}"/>
              </a:ext>
            </a:extLst>
          </p:cNvPr>
          <p:cNvSpPr txBox="1"/>
          <p:nvPr/>
        </p:nvSpPr>
        <p:spPr>
          <a:xfrm>
            <a:off x="71562" y="0"/>
            <a:ext cx="6700873" cy="461665"/>
          </a:xfrm>
          <a:prstGeom prst="rect">
            <a:avLst/>
          </a:prstGeom>
          <a:noFill/>
        </p:spPr>
        <p:txBody>
          <a:bodyPr wrap="none" rtlCol="0">
            <a:spAutoFit/>
          </a:bodyPr>
          <a:lstStyle/>
          <a:p>
            <a:r>
              <a:rPr lang="en-US" sz="2400" dirty="0">
                <a:latin typeface="Biome" panose="020B0503030204020804" pitchFamily="34" charset="0"/>
                <a:cs typeface="Biome" panose="020B0503030204020804" pitchFamily="34" charset="0"/>
              </a:rPr>
              <a:t>Silurian and Devonian Ecosystem Changes</a:t>
            </a:r>
          </a:p>
        </p:txBody>
      </p:sp>
      <p:pic>
        <p:nvPicPr>
          <p:cNvPr id="9" name="Picture 7" descr="lebensbild devon">
            <a:extLst>
              <a:ext uri="{FF2B5EF4-FFF2-40B4-BE49-F238E27FC236}">
                <a16:creationId xmlns:a16="http://schemas.microsoft.com/office/drawing/2014/main" id="{FE8665B6-96BB-3D98-CD92-0362AFFA1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2" y="461665"/>
            <a:ext cx="4333461" cy="267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5F6F49E-0735-CFB2-9866-59AB83AA18D0}"/>
              </a:ext>
            </a:extLst>
          </p:cNvPr>
          <p:cNvSpPr txBox="1"/>
          <p:nvPr/>
        </p:nvSpPr>
        <p:spPr>
          <a:xfrm>
            <a:off x="71562" y="2882054"/>
            <a:ext cx="880369" cy="261610"/>
          </a:xfrm>
          <a:prstGeom prst="rect">
            <a:avLst/>
          </a:prstGeom>
          <a:noFill/>
        </p:spPr>
        <p:txBody>
          <a:bodyPr wrap="none" rtlCol="0">
            <a:spAutoFit/>
          </a:bodyPr>
          <a:lstStyle/>
          <a:p>
            <a:r>
              <a:rPr lang="en-US" sz="1050" dirty="0">
                <a:solidFill>
                  <a:schemeClr val="bg2"/>
                </a:solidFill>
              </a:rPr>
              <a:t>Steve White</a:t>
            </a:r>
          </a:p>
        </p:txBody>
      </p:sp>
      <p:pic>
        <p:nvPicPr>
          <p:cNvPr id="16388" name="Picture 4" descr="EDevonianSNM">
            <a:extLst>
              <a:ext uri="{FF2B5EF4-FFF2-40B4-BE49-F238E27FC236}">
                <a16:creationId xmlns:a16="http://schemas.microsoft.com/office/drawing/2014/main" id="{93D29150-DA88-6935-2983-2E264C5A63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08"/>
          <a:stretch/>
        </p:blipFill>
        <p:spPr bwMode="auto">
          <a:xfrm>
            <a:off x="4832606" y="440978"/>
            <a:ext cx="3823821" cy="26992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02E147B-DB57-A283-A2AB-BAB7E5939FFC}"/>
              </a:ext>
            </a:extLst>
          </p:cNvPr>
          <p:cNvSpPr txBox="1"/>
          <p:nvPr/>
        </p:nvSpPr>
        <p:spPr>
          <a:xfrm>
            <a:off x="4889840" y="447827"/>
            <a:ext cx="4591878" cy="169277"/>
          </a:xfrm>
          <a:prstGeom prst="rect">
            <a:avLst/>
          </a:prstGeom>
          <a:noFill/>
        </p:spPr>
        <p:txBody>
          <a:bodyPr wrap="square">
            <a:spAutoFit/>
          </a:bodyPr>
          <a:lstStyle/>
          <a:p>
            <a:r>
              <a:rPr lang="en-US" sz="500" dirty="0">
                <a:solidFill>
                  <a:schemeClr val="bg2"/>
                </a:solidFill>
              </a:rPr>
              <a:t>https://samnoblemuseum.ou.edu/common-fossils-of-oklahoma/paleocommunities/terrestrial-communities/silurian-early-devonian/</a:t>
            </a:r>
          </a:p>
        </p:txBody>
      </p:sp>
      <p:pic>
        <p:nvPicPr>
          <p:cNvPr id="16390" name="Picture 6" descr="Tiktaalik roseae, the extinct limbed fish that flopped its way onto land one day 375 million years ago. We&amp;rsquo;ve been flopping ever since.">
            <a:extLst>
              <a:ext uri="{FF2B5EF4-FFF2-40B4-BE49-F238E27FC236}">
                <a16:creationId xmlns:a16="http://schemas.microsoft.com/office/drawing/2014/main" id="{72F0B984-9429-1880-0B4D-B22F095B0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201" y="3196626"/>
            <a:ext cx="3147890" cy="20985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F83D8E-403A-1C85-3883-51FF6A3EA6A9}"/>
              </a:ext>
            </a:extLst>
          </p:cNvPr>
          <p:cNvSpPr txBox="1"/>
          <p:nvPr/>
        </p:nvSpPr>
        <p:spPr>
          <a:xfrm>
            <a:off x="4369064" y="3209657"/>
            <a:ext cx="4750904" cy="200055"/>
          </a:xfrm>
          <a:prstGeom prst="rect">
            <a:avLst/>
          </a:prstGeom>
          <a:noFill/>
        </p:spPr>
        <p:txBody>
          <a:bodyPr wrap="square">
            <a:spAutoFit/>
          </a:bodyPr>
          <a:lstStyle/>
          <a:p>
            <a:r>
              <a:rPr lang="en-US" sz="700" b="0" i="0" dirty="0">
                <a:solidFill>
                  <a:srgbClr val="727272"/>
                </a:solidFill>
                <a:effectLst/>
                <a:latin typeface="nyt-imperial"/>
              </a:rPr>
              <a:t>Zina </a:t>
            </a:r>
            <a:r>
              <a:rPr lang="en-US" sz="700" b="0" i="0" dirty="0" err="1">
                <a:solidFill>
                  <a:srgbClr val="727272"/>
                </a:solidFill>
                <a:effectLst/>
                <a:latin typeface="nyt-imperial"/>
              </a:rPr>
              <a:t>Deretsky</a:t>
            </a:r>
            <a:r>
              <a:rPr lang="en-US" sz="700" b="0" i="0" dirty="0">
                <a:solidFill>
                  <a:srgbClr val="727272"/>
                </a:solidFill>
                <a:effectLst/>
                <a:latin typeface="nyt-imperial"/>
              </a:rPr>
              <a:t>, National Science Foundation</a:t>
            </a:r>
            <a:endParaRPr lang="en-US" sz="700" dirty="0"/>
          </a:p>
        </p:txBody>
      </p:sp>
      <p:cxnSp>
        <p:nvCxnSpPr>
          <p:cNvPr id="18" name="Straight Arrow Connector 17">
            <a:extLst>
              <a:ext uri="{FF2B5EF4-FFF2-40B4-BE49-F238E27FC236}">
                <a16:creationId xmlns:a16="http://schemas.microsoft.com/office/drawing/2014/main" id="{EC246416-4160-A6CE-A123-5063BA3C8EA6}"/>
              </a:ext>
            </a:extLst>
          </p:cNvPr>
          <p:cNvCxnSpPr>
            <a:cxnSpLocks/>
          </p:cNvCxnSpPr>
          <p:nvPr/>
        </p:nvCxnSpPr>
        <p:spPr>
          <a:xfrm flipV="1">
            <a:off x="7866422" y="5704514"/>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400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pic>
        <p:nvPicPr>
          <p:cNvPr id="2" name="Picture 10" descr="Image result for new albany shale">
            <a:extLst>
              <a:ext uri="{FF2B5EF4-FFF2-40B4-BE49-F238E27FC236}">
                <a16:creationId xmlns:a16="http://schemas.microsoft.com/office/drawing/2014/main" id="{6B79F6B6-CB69-D3FA-DCC7-E007DC17B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10" y="2258825"/>
            <a:ext cx="5123391" cy="302778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17BF722F-EA4D-565F-EA20-D67D7F821E07}"/>
              </a:ext>
            </a:extLst>
          </p:cNvPr>
          <p:cNvCxnSpPr>
            <a:cxnSpLocks/>
          </p:cNvCxnSpPr>
          <p:nvPr/>
        </p:nvCxnSpPr>
        <p:spPr>
          <a:xfrm flipV="1">
            <a:off x="7885472" y="5704514"/>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A9936BB-7260-0F60-0353-45FE606421CA}"/>
              </a:ext>
            </a:extLst>
          </p:cNvPr>
          <p:cNvSpPr txBox="1"/>
          <p:nvPr/>
        </p:nvSpPr>
        <p:spPr>
          <a:xfrm>
            <a:off x="788159" y="5006701"/>
            <a:ext cx="4572000" cy="200055"/>
          </a:xfrm>
          <a:prstGeom prst="rect">
            <a:avLst/>
          </a:prstGeom>
          <a:noFill/>
        </p:spPr>
        <p:txBody>
          <a:bodyPr wrap="square">
            <a:spAutoFit/>
          </a:bodyPr>
          <a:lstStyle/>
          <a:p>
            <a:r>
              <a:rPr lang="en-US" sz="700" dirty="0"/>
              <a:t>https://mudstone.sitehost.iu.edu/field-photos-1.htm</a:t>
            </a:r>
          </a:p>
        </p:txBody>
      </p:sp>
      <p:sp>
        <p:nvSpPr>
          <p:cNvPr id="11" name="TextBox 10">
            <a:extLst>
              <a:ext uri="{FF2B5EF4-FFF2-40B4-BE49-F238E27FC236}">
                <a16:creationId xmlns:a16="http://schemas.microsoft.com/office/drawing/2014/main" id="{898F668A-DD2B-D36A-53BF-9D28B0230E4C}"/>
              </a:ext>
            </a:extLst>
          </p:cNvPr>
          <p:cNvSpPr txBox="1"/>
          <p:nvPr/>
        </p:nvSpPr>
        <p:spPr>
          <a:xfrm>
            <a:off x="62049" y="164640"/>
            <a:ext cx="4572000" cy="1077218"/>
          </a:xfrm>
          <a:prstGeom prst="rect">
            <a:avLst/>
          </a:prstGeom>
          <a:noFill/>
        </p:spPr>
        <p:txBody>
          <a:bodyPr wrap="square">
            <a:spAutoFit/>
          </a:bodyPr>
          <a:lstStyle/>
          <a:p>
            <a:r>
              <a:rPr lang="en-US" sz="3200" dirty="0"/>
              <a:t>Big Five #2: </a:t>
            </a:r>
          </a:p>
          <a:p>
            <a:r>
              <a:rPr lang="en-US" sz="3200" dirty="0"/>
              <a:t>The Devonian Extinction</a:t>
            </a:r>
          </a:p>
        </p:txBody>
      </p:sp>
      <p:pic>
        <p:nvPicPr>
          <p:cNvPr id="12" name="Picture 2" descr="The Late Devonian Extinction Event | Extinction, Paleontology, Animals">
            <a:extLst>
              <a:ext uri="{FF2B5EF4-FFF2-40B4-BE49-F238E27FC236}">
                <a16:creationId xmlns:a16="http://schemas.microsoft.com/office/drawing/2014/main" id="{539D9612-694F-AD7A-0DB1-7FD354E5C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465" y="0"/>
            <a:ext cx="4738169" cy="29438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F6BB5A-3D6A-C12E-A3E2-10EF21675EBF}"/>
              </a:ext>
            </a:extLst>
          </p:cNvPr>
          <p:cNvSpPr txBox="1"/>
          <p:nvPr/>
        </p:nvSpPr>
        <p:spPr>
          <a:xfrm>
            <a:off x="8058409" y="2682223"/>
            <a:ext cx="4652962" cy="261610"/>
          </a:xfrm>
          <a:prstGeom prst="rect">
            <a:avLst/>
          </a:prstGeom>
          <a:noFill/>
        </p:spPr>
        <p:txBody>
          <a:bodyPr wrap="square">
            <a:spAutoFit/>
          </a:bodyPr>
          <a:lstStyle/>
          <a:p>
            <a:r>
              <a:rPr lang="en-US" sz="1100" dirty="0"/>
              <a:t>Léonard </a:t>
            </a:r>
            <a:r>
              <a:rPr lang="en-US" sz="1100" dirty="0" err="1"/>
              <a:t>Dupond</a:t>
            </a:r>
            <a:endParaRPr lang="en-US" sz="1100" dirty="0"/>
          </a:p>
        </p:txBody>
      </p:sp>
    </p:spTree>
    <p:extLst>
      <p:ext uri="{BB962C8B-B14F-4D97-AF65-F5344CB8AC3E}">
        <p14:creationId xmlns:p14="http://schemas.microsoft.com/office/powerpoint/2010/main" val="808447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3" name="Straight Arrow Connector 2">
            <a:extLst>
              <a:ext uri="{FF2B5EF4-FFF2-40B4-BE49-F238E27FC236}">
                <a16:creationId xmlns:a16="http://schemas.microsoft.com/office/drawing/2014/main" id="{17BF722F-EA4D-565F-EA20-D67D7F821E07}"/>
              </a:ext>
            </a:extLst>
          </p:cNvPr>
          <p:cNvCxnSpPr>
            <a:cxnSpLocks/>
          </p:cNvCxnSpPr>
          <p:nvPr/>
        </p:nvCxnSpPr>
        <p:spPr>
          <a:xfrm flipV="1">
            <a:off x="7923572" y="5704514"/>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8F668A-DD2B-D36A-53BF-9D28B0230E4C}"/>
              </a:ext>
            </a:extLst>
          </p:cNvPr>
          <p:cNvSpPr txBox="1"/>
          <p:nvPr/>
        </p:nvSpPr>
        <p:spPr>
          <a:xfrm>
            <a:off x="62049" y="331504"/>
            <a:ext cx="9143999" cy="954107"/>
          </a:xfrm>
          <a:prstGeom prst="rect">
            <a:avLst/>
          </a:prstGeom>
          <a:noFill/>
        </p:spPr>
        <p:txBody>
          <a:bodyPr wrap="square">
            <a:spAutoFit/>
          </a:bodyPr>
          <a:lstStyle/>
          <a:p>
            <a:pPr algn="ctr"/>
            <a:r>
              <a:rPr lang="en-US" sz="2800" dirty="0">
                <a:latin typeface="Biome" panose="020B0503030204020804" pitchFamily="34" charset="0"/>
                <a:cs typeface="Biome" panose="020B0503030204020804" pitchFamily="34" charset="0"/>
              </a:rPr>
              <a:t>The Giant “Bugs” and Coal Swamps </a:t>
            </a:r>
          </a:p>
          <a:p>
            <a:pPr algn="ctr"/>
            <a:r>
              <a:rPr lang="en-US" sz="2800" dirty="0">
                <a:latin typeface="Biome" panose="020B0503030204020804" pitchFamily="34" charset="0"/>
                <a:cs typeface="Biome" panose="020B0503030204020804" pitchFamily="34" charset="0"/>
              </a:rPr>
              <a:t>of the Carboniferous</a:t>
            </a:r>
          </a:p>
        </p:txBody>
      </p:sp>
      <p:pic>
        <p:nvPicPr>
          <p:cNvPr id="5" name="Picture 4">
            <a:extLst>
              <a:ext uri="{FF2B5EF4-FFF2-40B4-BE49-F238E27FC236}">
                <a16:creationId xmlns:a16="http://schemas.microsoft.com/office/drawing/2014/main" id="{F7D3B29A-B5D8-BC17-5EE6-BDD604BB9480}"/>
              </a:ext>
            </a:extLst>
          </p:cNvPr>
          <p:cNvPicPr>
            <a:picLocks noChangeAspect="1"/>
          </p:cNvPicPr>
          <p:nvPr/>
        </p:nvPicPr>
        <p:blipFill>
          <a:blip r:embed="rId3"/>
          <a:stretch>
            <a:fillRect/>
          </a:stretch>
        </p:blipFill>
        <p:spPr>
          <a:xfrm>
            <a:off x="788159" y="1552382"/>
            <a:ext cx="4052495" cy="3315105"/>
          </a:xfrm>
          <a:prstGeom prst="rect">
            <a:avLst/>
          </a:prstGeom>
        </p:spPr>
      </p:pic>
      <p:sp>
        <p:nvSpPr>
          <p:cNvPr id="10" name="TextBox 9">
            <a:extLst>
              <a:ext uri="{FF2B5EF4-FFF2-40B4-BE49-F238E27FC236}">
                <a16:creationId xmlns:a16="http://schemas.microsoft.com/office/drawing/2014/main" id="{8C787866-7106-1E93-317F-B20CC6FF458C}"/>
              </a:ext>
            </a:extLst>
          </p:cNvPr>
          <p:cNvSpPr txBox="1"/>
          <p:nvPr/>
        </p:nvSpPr>
        <p:spPr>
          <a:xfrm>
            <a:off x="788159" y="4371389"/>
            <a:ext cx="4619624" cy="261610"/>
          </a:xfrm>
          <a:prstGeom prst="rect">
            <a:avLst/>
          </a:prstGeom>
          <a:noFill/>
        </p:spPr>
        <p:txBody>
          <a:bodyPr wrap="square">
            <a:spAutoFit/>
          </a:bodyPr>
          <a:lstStyle/>
          <a:p>
            <a:r>
              <a:rPr lang="en-US" sz="1050" b="0" i="1" dirty="0">
                <a:solidFill>
                  <a:srgbClr val="333333"/>
                </a:solidFill>
                <a:effectLst/>
                <a:latin typeface="hero-new"/>
              </a:rPr>
              <a:t>dinopedia.fandom.com</a:t>
            </a:r>
            <a:endParaRPr lang="en-US" sz="1050" dirty="0"/>
          </a:p>
        </p:txBody>
      </p:sp>
      <p:pic>
        <p:nvPicPr>
          <p:cNvPr id="17410" name="Picture 2" descr="Carboniferous rain forest">
            <a:extLst>
              <a:ext uri="{FF2B5EF4-FFF2-40B4-BE49-F238E27FC236}">
                <a16:creationId xmlns:a16="http://schemas.microsoft.com/office/drawing/2014/main" id="{548A50DE-4B91-3622-BFAE-C9625D9DB5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994"/>
          <a:stretch/>
        </p:blipFill>
        <p:spPr bwMode="auto">
          <a:xfrm>
            <a:off x="4572000" y="1552382"/>
            <a:ext cx="4572000" cy="31164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0D50898-115A-7FDF-C3EE-87360D1E8B15}"/>
              </a:ext>
            </a:extLst>
          </p:cNvPr>
          <p:cNvSpPr txBox="1"/>
          <p:nvPr/>
        </p:nvSpPr>
        <p:spPr>
          <a:xfrm>
            <a:off x="7802691" y="1552382"/>
            <a:ext cx="1376362" cy="261610"/>
          </a:xfrm>
          <a:prstGeom prst="rect">
            <a:avLst/>
          </a:prstGeom>
          <a:noFill/>
        </p:spPr>
        <p:txBody>
          <a:bodyPr wrap="square">
            <a:spAutoFit/>
          </a:bodyPr>
          <a:lstStyle/>
          <a:p>
            <a:r>
              <a:rPr lang="en-US" sz="1100" b="0" i="0" dirty="0">
                <a:solidFill>
                  <a:srgbClr val="909090"/>
                </a:solidFill>
                <a:effectLst/>
                <a:latin typeface="Roboto" panose="02000000000000000000" pitchFamily="2" charset="0"/>
              </a:rPr>
              <a:t>John Weinstein</a:t>
            </a:r>
            <a:endParaRPr lang="en-US" sz="1100" dirty="0"/>
          </a:p>
        </p:txBody>
      </p:sp>
    </p:spTree>
    <p:extLst>
      <p:ext uri="{BB962C8B-B14F-4D97-AF65-F5344CB8AC3E}">
        <p14:creationId xmlns:p14="http://schemas.microsoft.com/office/powerpoint/2010/main" val="2092025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2" name="Straight Arrow Connector 1">
            <a:extLst>
              <a:ext uri="{FF2B5EF4-FFF2-40B4-BE49-F238E27FC236}">
                <a16:creationId xmlns:a16="http://schemas.microsoft.com/office/drawing/2014/main" id="{7A9648C0-4801-78F9-6FA4-901B419E2870}"/>
              </a:ext>
            </a:extLst>
          </p:cNvPr>
          <p:cNvCxnSpPr>
            <a:cxnSpLocks/>
          </p:cNvCxnSpPr>
          <p:nvPr/>
        </p:nvCxnSpPr>
        <p:spPr>
          <a:xfrm flipV="1">
            <a:off x="8009297" y="5704514"/>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006B48-2C69-1AAF-0EDC-3095893460A3}"/>
              </a:ext>
            </a:extLst>
          </p:cNvPr>
          <p:cNvSpPr txBox="1"/>
          <p:nvPr/>
        </p:nvSpPr>
        <p:spPr>
          <a:xfrm>
            <a:off x="27016" y="156576"/>
            <a:ext cx="8879355" cy="1077218"/>
          </a:xfrm>
          <a:prstGeom prst="rect">
            <a:avLst/>
          </a:prstGeom>
          <a:noFill/>
        </p:spPr>
        <p:txBody>
          <a:bodyPr wrap="none" rtlCol="0">
            <a:spAutoFit/>
          </a:bodyPr>
          <a:lstStyle/>
          <a:p>
            <a:pPr algn="ctr"/>
            <a:r>
              <a:rPr lang="en-US" sz="3200" dirty="0">
                <a:latin typeface="Biome" panose="020B0503030204020804" pitchFamily="34" charset="0"/>
                <a:cs typeface="Biome" panose="020B0503030204020804" pitchFamily="34" charset="0"/>
              </a:rPr>
              <a:t>Big Five #3: </a:t>
            </a:r>
          </a:p>
          <a:p>
            <a:pPr algn="ctr"/>
            <a:r>
              <a:rPr lang="en-US" sz="3200" dirty="0">
                <a:latin typeface="Biome" panose="020B0503030204020804" pitchFamily="34" charset="0"/>
                <a:cs typeface="Biome" panose="020B0503030204020804" pitchFamily="34" charset="0"/>
              </a:rPr>
              <a:t>The Permian Extinction:  The “Great Dying”</a:t>
            </a:r>
          </a:p>
        </p:txBody>
      </p:sp>
      <p:pic>
        <p:nvPicPr>
          <p:cNvPr id="5" name="Picture 6">
            <a:extLst>
              <a:ext uri="{FF2B5EF4-FFF2-40B4-BE49-F238E27FC236}">
                <a16:creationId xmlns:a16="http://schemas.microsoft.com/office/drawing/2014/main" id="{CE29348E-34FE-41C6-CF28-4BCBBD9C67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249" y="1336770"/>
            <a:ext cx="7467600" cy="3733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EB4A92-952C-65B6-F359-5EE2C4D6ABA6}"/>
              </a:ext>
            </a:extLst>
          </p:cNvPr>
          <p:cNvSpPr txBox="1"/>
          <p:nvPr/>
        </p:nvSpPr>
        <p:spPr>
          <a:xfrm>
            <a:off x="1115520" y="4568686"/>
            <a:ext cx="4572000" cy="184666"/>
          </a:xfrm>
          <a:prstGeom prst="rect">
            <a:avLst/>
          </a:prstGeom>
          <a:noFill/>
        </p:spPr>
        <p:txBody>
          <a:bodyPr wrap="square">
            <a:spAutoFit/>
          </a:bodyPr>
          <a:lstStyle/>
          <a:p>
            <a:r>
              <a:rPr lang="en-US" sz="600" dirty="0"/>
              <a:t>https://newcastlemuseum.com.au/NewcastleMuseum/media/Museum/Images/Exhibitions/PM_PermianExtinction.jpg</a:t>
            </a:r>
          </a:p>
        </p:txBody>
      </p:sp>
    </p:spTree>
    <p:extLst>
      <p:ext uri="{BB962C8B-B14F-4D97-AF65-F5344CB8AC3E}">
        <p14:creationId xmlns:p14="http://schemas.microsoft.com/office/powerpoint/2010/main" val="3479656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id="{E64C370F-1F2B-6301-A07A-A1B5D489BD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20" t="6914" r="13189" b="10154"/>
          <a:stretch/>
        </p:blipFill>
        <p:spPr bwMode="auto">
          <a:xfrm>
            <a:off x="6373487" y="101886"/>
            <a:ext cx="2381250" cy="24645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2" name="Straight Arrow Connector 1">
            <a:extLst>
              <a:ext uri="{FF2B5EF4-FFF2-40B4-BE49-F238E27FC236}">
                <a16:creationId xmlns:a16="http://schemas.microsoft.com/office/drawing/2014/main" id="{7A9648C0-4801-78F9-6FA4-901B419E2870}"/>
              </a:ext>
            </a:extLst>
          </p:cNvPr>
          <p:cNvCxnSpPr>
            <a:cxnSpLocks/>
          </p:cNvCxnSpPr>
          <p:nvPr/>
        </p:nvCxnSpPr>
        <p:spPr>
          <a:xfrm flipV="1">
            <a:off x="8066447" y="5704514"/>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006B48-2C69-1AAF-0EDC-3095893460A3}"/>
              </a:ext>
            </a:extLst>
          </p:cNvPr>
          <p:cNvSpPr txBox="1"/>
          <p:nvPr/>
        </p:nvSpPr>
        <p:spPr>
          <a:xfrm>
            <a:off x="237630" y="137526"/>
            <a:ext cx="7170553" cy="584775"/>
          </a:xfrm>
          <a:prstGeom prst="rect">
            <a:avLst/>
          </a:prstGeom>
          <a:noFill/>
        </p:spPr>
        <p:txBody>
          <a:bodyPr wrap="none" rtlCol="0">
            <a:spAutoFit/>
          </a:bodyPr>
          <a:lstStyle/>
          <a:p>
            <a:r>
              <a:rPr lang="en-US" sz="3200" dirty="0">
                <a:latin typeface="Biome" panose="020B0503030204020804" pitchFamily="34" charset="0"/>
                <a:cs typeface="Biome" panose="020B0503030204020804" pitchFamily="34" charset="0"/>
              </a:rPr>
              <a:t>Big Five #4: The Triassic Extinction</a:t>
            </a:r>
          </a:p>
        </p:txBody>
      </p:sp>
      <p:sp>
        <p:nvSpPr>
          <p:cNvPr id="11" name="TextBox 10">
            <a:extLst>
              <a:ext uri="{FF2B5EF4-FFF2-40B4-BE49-F238E27FC236}">
                <a16:creationId xmlns:a16="http://schemas.microsoft.com/office/drawing/2014/main" id="{39C863CF-D6C8-91EE-BEB1-C1135F6B8310}"/>
              </a:ext>
            </a:extLst>
          </p:cNvPr>
          <p:cNvSpPr txBox="1"/>
          <p:nvPr/>
        </p:nvSpPr>
        <p:spPr>
          <a:xfrm>
            <a:off x="6786227" y="1869040"/>
            <a:ext cx="4605336" cy="261610"/>
          </a:xfrm>
          <a:prstGeom prst="rect">
            <a:avLst/>
          </a:prstGeom>
          <a:noFill/>
        </p:spPr>
        <p:txBody>
          <a:bodyPr wrap="square">
            <a:spAutoFit/>
          </a:bodyPr>
          <a:lstStyle/>
          <a:p>
            <a:r>
              <a:rPr lang="en-US" sz="1100" b="0" i="0" dirty="0">
                <a:solidFill>
                  <a:srgbClr val="A7A9AC"/>
                </a:solidFill>
                <a:effectLst/>
                <a:latin typeface="roboto" panose="02000000000000000000" pitchFamily="2" charset="0"/>
              </a:rPr>
              <a:t>© AMNH</a:t>
            </a:r>
            <a:endParaRPr lang="en-US" sz="1100" dirty="0"/>
          </a:p>
        </p:txBody>
      </p:sp>
      <p:pic>
        <p:nvPicPr>
          <p:cNvPr id="23558" name="Picture 6" descr="Coelophysis | Coelophysis Facts | DK Find Out">
            <a:extLst>
              <a:ext uri="{FF2B5EF4-FFF2-40B4-BE49-F238E27FC236}">
                <a16:creationId xmlns:a16="http://schemas.microsoft.com/office/drawing/2014/main" id="{DD95BB53-EDD2-513E-C215-B2F1CE8E2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5" y="722302"/>
            <a:ext cx="3021470" cy="17609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22BE84B-6FC4-C9DA-A4FB-01B2697E7B74}"/>
              </a:ext>
            </a:extLst>
          </p:cNvPr>
          <p:cNvSpPr txBox="1"/>
          <p:nvPr/>
        </p:nvSpPr>
        <p:spPr>
          <a:xfrm>
            <a:off x="1019559" y="805505"/>
            <a:ext cx="4572000" cy="169277"/>
          </a:xfrm>
          <a:prstGeom prst="rect">
            <a:avLst/>
          </a:prstGeom>
          <a:noFill/>
        </p:spPr>
        <p:txBody>
          <a:bodyPr wrap="square">
            <a:spAutoFit/>
          </a:bodyPr>
          <a:lstStyle/>
          <a:p>
            <a:r>
              <a:rPr lang="en-US" sz="500" dirty="0">
                <a:solidFill>
                  <a:schemeClr val="bg2"/>
                </a:solidFill>
              </a:rPr>
              <a:t>https://www.dkfindout.com/us/dinosaurs-and-prehistoric-life/dinosaurs/coelophysis/</a:t>
            </a:r>
          </a:p>
        </p:txBody>
      </p:sp>
      <p:pic>
        <p:nvPicPr>
          <p:cNvPr id="23560" name="Picture 8" descr="Triassic Volcanic Eruptions Helped Dinosaurs Take Over Earth | Sci.News">
            <a:extLst>
              <a:ext uri="{FF2B5EF4-FFF2-40B4-BE49-F238E27FC236}">
                <a16:creationId xmlns:a16="http://schemas.microsoft.com/office/drawing/2014/main" id="{100D8905-CF3F-E2F4-B480-2DDE3BFCCB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313" y="2214226"/>
            <a:ext cx="5306711" cy="29971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3B14714-3192-EC01-7C8F-136226463593}"/>
              </a:ext>
            </a:extLst>
          </p:cNvPr>
          <p:cNvSpPr txBox="1"/>
          <p:nvPr/>
        </p:nvSpPr>
        <p:spPr>
          <a:xfrm>
            <a:off x="2770514" y="2247112"/>
            <a:ext cx="5695950" cy="169277"/>
          </a:xfrm>
          <a:prstGeom prst="rect">
            <a:avLst/>
          </a:prstGeom>
          <a:noFill/>
        </p:spPr>
        <p:txBody>
          <a:bodyPr wrap="square">
            <a:spAutoFit/>
          </a:bodyPr>
          <a:lstStyle/>
          <a:p>
            <a:r>
              <a:rPr lang="en-US" sz="500" b="0" i="0" dirty="0">
                <a:solidFill>
                  <a:srgbClr val="474747"/>
                </a:solidFill>
                <a:effectLst/>
                <a:latin typeface="Lora" pitchFamily="2" charset="0"/>
              </a:rPr>
              <a:t>Image credit: </a:t>
            </a:r>
            <a:r>
              <a:rPr lang="en-US" sz="500" b="0" i="0" dirty="0" err="1">
                <a:solidFill>
                  <a:srgbClr val="474747"/>
                </a:solidFill>
                <a:effectLst/>
                <a:latin typeface="Lora" pitchFamily="2" charset="0"/>
              </a:rPr>
              <a:t>Dawid</a:t>
            </a:r>
            <a:r>
              <a:rPr lang="en-US" sz="500" b="0" i="0" dirty="0">
                <a:solidFill>
                  <a:srgbClr val="474747"/>
                </a:solidFill>
                <a:effectLst/>
                <a:latin typeface="Lora" pitchFamily="2" charset="0"/>
              </a:rPr>
              <a:t> Adam </a:t>
            </a:r>
            <a:r>
              <a:rPr lang="en-US" sz="500" b="0" i="0" dirty="0" err="1">
                <a:solidFill>
                  <a:srgbClr val="474747"/>
                </a:solidFill>
                <a:effectLst/>
                <a:latin typeface="Lora" pitchFamily="2" charset="0"/>
              </a:rPr>
              <a:t>Iurino</a:t>
            </a:r>
            <a:r>
              <a:rPr lang="en-US" sz="500" b="0" i="0" dirty="0">
                <a:solidFill>
                  <a:srgbClr val="474747"/>
                </a:solidFill>
                <a:effectLst/>
                <a:latin typeface="Lora" pitchFamily="2" charset="0"/>
              </a:rPr>
              <a:t> / </a:t>
            </a:r>
            <a:r>
              <a:rPr lang="en-US" sz="500" b="0" i="0" dirty="0" err="1">
                <a:solidFill>
                  <a:srgbClr val="474747"/>
                </a:solidFill>
                <a:effectLst/>
                <a:latin typeface="Lora" pitchFamily="2" charset="0"/>
              </a:rPr>
              <a:t>PaleoFactory</a:t>
            </a:r>
            <a:r>
              <a:rPr lang="en-US" sz="500" b="0" i="0" dirty="0">
                <a:solidFill>
                  <a:srgbClr val="474747"/>
                </a:solidFill>
                <a:effectLst/>
                <a:latin typeface="Lora" pitchFamily="2" charset="0"/>
              </a:rPr>
              <a:t>, Sapienza University of Rome / </a:t>
            </a:r>
            <a:r>
              <a:rPr lang="en-US" sz="500" b="0" i="0" dirty="0" err="1">
                <a:solidFill>
                  <a:srgbClr val="474747"/>
                </a:solidFill>
                <a:effectLst/>
                <a:latin typeface="Lora" pitchFamily="2" charset="0"/>
              </a:rPr>
              <a:t>Jurikova</a:t>
            </a:r>
            <a:r>
              <a:rPr lang="en-US" sz="500" b="0" i="0" dirty="0">
                <a:solidFill>
                  <a:srgbClr val="474747"/>
                </a:solidFill>
                <a:effectLst/>
                <a:latin typeface="Lora" pitchFamily="2" charset="0"/>
              </a:rPr>
              <a:t> </a:t>
            </a:r>
            <a:r>
              <a:rPr lang="en-US" sz="500" b="0" i="1" dirty="0">
                <a:solidFill>
                  <a:srgbClr val="474747"/>
                </a:solidFill>
                <a:effectLst/>
                <a:latin typeface="Lora" pitchFamily="2" charset="0"/>
              </a:rPr>
              <a:t>et al</a:t>
            </a:r>
            <a:r>
              <a:rPr lang="en-US" sz="500" b="0" i="0" dirty="0">
                <a:solidFill>
                  <a:srgbClr val="474747"/>
                </a:solidFill>
                <a:effectLst/>
                <a:latin typeface="Lora" pitchFamily="2" charset="0"/>
              </a:rPr>
              <a:t>, </a:t>
            </a:r>
            <a:r>
              <a:rPr lang="en-US" sz="500" b="0" i="0" dirty="0" err="1">
                <a:solidFill>
                  <a:srgbClr val="474747"/>
                </a:solidFill>
                <a:effectLst/>
                <a:latin typeface="Lora" pitchFamily="2" charset="0"/>
              </a:rPr>
              <a:t>doi</a:t>
            </a:r>
            <a:r>
              <a:rPr lang="en-US" sz="500" b="0" i="0" dirty="0">
                <a:solidFill>
                  <a:srgbClr val="474747"/>
                </a:solidFill>
                <a:effectLst/>
                <a:latin typeface="Lora" pitchFamily="2" charset="0"/>
              </a:rPr>
              <a:t>: 10.1038/s41561-020-00646-4.</a:t>
            </a:r>
            <a:endParaRPr lang="en-US" sz="500" dirty="0"/>
          </a:p>
        </p:txBody>
      </p:sp>
    </p:spTree>
    <p:extLst>
      <p:ext uri="{BB962C8B-B14F-4D97-AF65-F5344CB8AC3E}">
        <p14:creationId xmlns:p14="http://schemas.microsoft.com/office/powerpoint/2010/main" val="3918904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2" name="Straight Arrow Connector 1">
            <a:extLst>
              <a:ext uri="{FF2B5EF4-FFF2-40B4-BE49-F238E27FC236}">
                <a16:creationId xmlns:a16="http://schemas.microsoft.com/office/drawing/2014/main" id="{7A9648C0-4801-78F9-6FA4-901B419E2870}"/>
              </a:ext>
            </a:extLst>
          </p:cNvPr>
          <p:cNvCxnSpPr>
            <a:cxnSpLocks/>
          </p:cNvCxnSpPr>
          <p:nvPr/>
        </p:nvCxnSpPr>
        <p:spPr>
          <a:xfrm flipV="1">
            <a:off x="8104547" y="5704514"/>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006B48-2C69-1AAF-0EDC-3095893460A3}"/>
              </a:ext>
            </a:extLst>
          </p:cNvPr>
          <p:cNvSpPr txBox="1"/>
          <p:nvPr/>
        </p:nvSpPr>
        <p:spPr>
          <a:xfrm>
            <a:off x="134757" y="156576"/>
            <a:ext cx="4161717" cy="584775"/>
          </a:xfrm>
          <a:prstGeom prst="rect">
            <a:avLst/>
          </a:prstGeom>
          <a:noFill/>
        </p:spPr>
        <p:txBody>
          <a:bodyPr wrap="none" rtlCol="0">
            <a:spAutoFit/>
          </a:bodyPr>
          <a:lstStyle/>
          <a:p>
            <a:r>
              <a:rPr lang="en-US" sz="3200" dirty="0">
                <a:latin typeface="Biome" panose="020B0503030204020804" pitchFamily="34" charset="0"/>
                <a:cs typeface="Biome" panose="020B0503030204020804" pitchFamily="34" charset="0"/>
              </a:rPr>
              <a:t>The Jurassic Period</a:t>
            </a:r>
          </a:p>
        </p:txBody>
      </p:sp>
      <p:pic>
        <p:nvPicPr>
          <p:cNvPr id="22530" name="Picture 2" descr="Archaeopteryx, The &quot;Feathered&quot; Dinosaur Of The Late Jurassic Period, Is Considered The First Known Bird. ">
            <a:extLst>
              <a:ext uri="{FF2B5EF4-FFF2-40B4-BE49-F238E27FC236}">
                <a16:creationId xmlns:a16="http://schemas.microsoft.com/office/drawing/2014/main" id="{8E476436-966A-2526-FA4F-D59907BBE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235" y="2776356"/>
            <a:ext cx="2641765" cy="2081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cience.nationalgeographic.com/staticfiles/NGS/Shared/StaticFiles/Science/Images/Content/jurassic-landscape-be5062-sw.jpg">
            <a:extLst>
              <a:ext uri="{FF2B5EF4-FFF2-40B4-BE49-F238E27FC236}">
                <a16:creationId xmlns:a16="http://schemas.microsoft.com/office/drawing/2014/main" id="{70069E62-8FF2-FA50-0105-2631A978F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435" y="881992"/>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a fossil of the birdlike dinosaur Archaeopteryx.">
            <a:extLst>
              <a:ext uri="{FF2B5EF4-FFF2-40B4-BE49-F238E27FC236}">
                <a16:creationId xmlns:a16="http://schemas.microsoft.com/office/drawing/2014/main" id="{7FBA5ED5-1A35-766A-5019-4D36FA77F2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542" y="117253"/>
            <a:ext cx="2283704" cy="26262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F94F156-C370-9CA3-1CE7-AFF6BE08DB19}"/>
              </a:ext>
            </a:extLst>
          </p:cNvPr>
          <p:cNvSpPr txBox="1"/>
          <p:nvPr/>
        </p:nvSpPr>
        <p:spPr>
          <a:xfrm>
            <a:off x="6712542" y="2542714"/>
            <a:ext cx="4581524" cy="184666"/>
          </a:xfrm>
          <a:prstGeom prst="rect">
            <a:avLst/>
          </a:prstGeom>
          <a:noFill/>
        </p:spPr>
        <p:txBody>
          <a:bodyPr wrap="square">
            <a:spAutoFit/>
          </a:bodyPr>
          <a:lstStyle/>
          <a:p>
            <a:r>
              <a:rPr lang="en-US" sz="600" dirty="0"/>
              <a:t>https://www.livescience.com/24745-archaeopteryx.html</a:t>
            </a:r>
          </a:p>
        </p:txBody>
      </p:sp>
    </p:spTree>
    <p:extLst>
      <p:ext uri="{BB962C8B-B14F-4D97-AF65-F5344CB8AC3E}">
        <p14:creationId xmlns:p14="http://schemas.microsoft.com/office/powerpoint/2010/main" val="2009397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Tyrannosaurus rex">
            <a:extLst>
              <a:ext uri="{FF2B5EF4-FFF2-40B4-BE49-F238E27FC236}">
                <a16:creationId xmlns:a16="http://schemas.microsoft.com/office/drawing/2014/main" id="{286481D8-49FC-34D2-504D-AF2D35537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095" y="578386"/>
            <a:ext cx="2846880" cy="21366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2" name="Straight Arrow Connector 1">
            <a:extLst>
              <a:ext uri="{FF2B5EF4-FFF2-40B4-BE49-F238E27FC236}">
                <a16:creationId xmlns:a16="http://schemas.microsoft.com/office/drawing/2014/main" id="{7A9648C0-4801-78F9-6FA4-901B419E2870}"/>
              </a:ext>
            </a:extLst>
          </p:cNvPr>
          <p:cNvCxnSpPr>
            <a:cxnSpLocks/>
          </p:cNvCxnSpPr>
          <p:nvPr/>
        </p:nvCxnSpPr>
        <p:spPr>
          <a:xfrm flipV="1">
            <a:off x="8152172" y="5704514"/>
            <a:ext cx="0" cy="9395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006B48-2C69-1AAF-0EDC-3095893460A3}"/>
              </a:ext>
            </a:extLst>
          </p:cNvPr>
          <p:cNvSpPr txBox="1"/>
          <p:nvPr/>
        </p:nvSpPr>
        <p:spPr>
          <a:xfrm>
            <a:off x="439631" y="146706"/>
            <a:ext cx="8388835" cy="584775"/>
          </a:xfrm>
          <a:prstGeom prst="rect">
            <a:avLst/>
          </a:prstGeom>
          <a:noFill/>
        </p:spPr>
        <p:txBody>
          <a:bodyPr wrap="none" rtlCol="0">
            <a:spAutoFit/>
          </a:bodyPr>
          <a:lstStyle/>
          <a:p>
            <a:r>
              <a:rPr lang="en-US" sz="3200" dirty="0">
                <a:latin typeface="Biome" panose="020B0503030204020804" pitchFamily="34" charset="0"/>
                <a:cs typeface="Biome" panose="020B0503030204020804" pitchFamily="34" charset="0"/>
              </a:rPr>
              <a:t>Big Five #5: Cretaceous (K-Pg) Extinction</a:t>
            </a:r>
          </a:p>
        </p:txBody>
      </p:sp>
      <p:pic>
        <p:nvPicPr>
          <p:cNvPr id="21506" name="Picture 2" descr="Tropidogyne pentaptera, paratypes. Scale bars ~1 mm. Image credit: George O. Poinar, Jr. / Kenton L. Chambers.">
            <a:extLst>
              <a:ext uri="{FF2B5EF4-FFF2-40B4-BE49-F238E27FC236}">
                <a16:creationId xmlns:a16="http://schemas.microsoft.com/office/drawing/2014/main" id="{1E435D76-133B-87AD-CA47-96BD72086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827" y="758462"/>
            <a:ext cx="2606950" cy="42386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720E65B-03D7-FE98-4324-A43C933DB3B0}"/>
              </a:ext>
            </a:extLst>
          </p:cNvPr>
          <p:cNvSpPr txBox="1"/>
          <p:nvPr/>
        </p:nvSpPr>
        <p:spPr>
          <a:xfrm>
            <a:off x="1115520" y="4794197"/>
            <a:ext cx="4572000" cy="184666"/>
          </a:xfrm>
          <a:prstGeom prst="rect">
            <a:avLst/>
          </a:prstGeom>
          <a:noFill/>
        </p:spPr>
        <p:txBody>
          <a:bodyPr wrap="square">
            <a:spAutoFit/>
          </a:bodyPr>
          <a:lstStyle/>
          <a:p>
            <a:r>
              <a:rPr lang="en-US" sz="600" b="0" i="0" dirty="0">
                <a:solidFill>
                  <a:srgbClr val="474747"/>
                </a:solidFill>
                <a:effectLst/>
                <a:latin typeface="Lora" pitchFamily="2" charset="0"/>
              </a:rPr>
              <a:t>Image credit: George O. </a:t>
            </a:r>
            <a:r>
              <a:rPr lang="en-US" sz="600" b="0" i="0" dirty="0" err="1">
                <a:solidFill>
                  <a:srgbClr val="474747"/>
                </a:solidFill>
                <a:effectLst/>
                <a:latin typeface="Lora" pitchFamily="2" charset="0"/>
              </a:rPr>
              <a:t>Poinar</a:t>
            </a:r>
            <a:r>
              <a:rPr lang="en-US" sz="600" b="0" i="0" dirty="0">
                <a:solidFill>
                  <a:srgbClr val="474747"/>
                </a:solidFill>
                <a:effectLst/>
                <a:latin typeface="Lora" pitchFamily="2" charset="0"/>
              </a:rPr>
              <a:t>, Jr. / Kenton L. Chambers.</a:t>
            </a:r>
            <a:endParaRPr lang="en-US" sz="600" dirty="0"/>
          </a:p>
        </p:txBody>
      </p:sp>
      <p:pic>
        <p:nvPicPr>
          <p:cNvPr id="21508" name="Picture 4">
            <a:extLst>
              <a:ext uri="{FF2B5EF4-FFF2-40B4-BE49-F238E27FC236}">
                <a16:creationId xmlns:a16="http://schemas.microsoft.com/office/drawing/2014/main" id="{F5B1C917-0A18-5594-176F-524EB0CEB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522" y="2643729"/>
            <a:ext cx="4537588" cy="26242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164A060-C025-9F69-BB6A-5FDD91E1D4C9}"/>
              </a:ext>
            </a:extLst>
          </p:cNvPr>
          <p:cNvSpPr txBox="1"/>
          <p:nvPr/>
        </p:nvSpPr>
        <p:spPr>
          <a:xfrm>
            <a:off x="3749522" y="5085691"/>
            <a:ext cx="4537588" cy="184666"/>
          </a:xfrm>
          <a:prstGeom prst="rect">
            <a:avLst/>
          </a:prstGeom>
          <a:noFill/>
        </p:spPr>
        <p:txBody>
          <a:bodyPr wrap="square">
            <a:spAutoFit/>
          </a:bodyPr>
          <a:lstStyle/>
          <a:p>
            <a:r>
              <a:rPr lang="en-US" sz="600" dirty="0"/>
              <a:t>https://www.theyucatantimes.com/2016/07/chicxulub-residents-hope-for-more-exposure-for-meteorite-crater/</a:t>
            </a:r>
          </a:p>
        </p:txBody>
      </p:sp>
      <p:sp>
        <p:nvSpPr>
          <p:cNvPr id="16" name="TextBox 15">
            <a:extLst>
              <a:ext uri="{FF2B5EF4-FFF2-40B4-BE49-F238E27FC236}">
                <a16:creationId xmlns:a16="http://schemas.microsoft.com/office/drawing/2014/main" id="{370DE465-F1DA-F442-E744-55FF658731B5}"/>
              </a:ext>
            </a:extLst>
          </p:cNvPr>
          <p:cNvSpPr txBox="1"/>
          <p:nvPr/>
        </p:nvSpPr>
        <p:spPr>
          <a:xfrm>
            <a:off x="5207829" y="658434"/>
            <a:ext cx="4572000" cy="200055"/>
          </a:xfrm>
          <a:prstGeom prst="rect">
            <a:avLst/>
          </a:prstGeom>
          <a:noFill/>
        </p:spPr>
        <p:txBody>
          <a:bodyPr wrap="square">
            <a:spAutoFit/>
          </a:bodyPr>
          <a:lstStyle/>
          <a:p>
            <a:r>
              <a:rPr lang="en-US" sz="700" b="0" i="0" dirty="0">
                <a:solidFill>
                  <a:schemeClr val="bg2"/>
                </a:solidFill>
                <a:effectLst/>
                <a:latin typeface="GuardianTextSans"/>
              </a:rPr>
              <a:t> Illustration: Eye Risk/</a:t>
            </a:r>
            <a:r>
              <a:rPr lang="en-US" sz="700" b="0" i="0" dirty="0" err="1">
                <a:solidFill>
                  <a:schemeClr val="bg2"/>
                </a:solidFill>
                <a:effectLst/>
                <a:latin typeface="GuardianTextSans"/>
              </a:rPr>
              <a:t>Alamy</a:t>
            </a:r>
            <a:endParaRPr lang="en-US" sz="700" dirty="0">
              <a:solidFill>
                <a:schemeClr val="bg2"/>
              </a:solidFill>
            </a:endParaRPr>
          </a:p>
        </p:txBody>
      </p:sp>
    </p:spTree>
    <p:extLst>
      <p:ext uri="{BB962C8B-B14F-4D97-AF65-F5344CB8AC3E}">
        <p14:creationId xmlns:p14="http://schemas.microsoft.com/office/powerpoint/2010/main" val="115501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Blue Whale">
            <a:extLst>
              <a:ext uri="{FF2B5EF4-FFF2-40B4-BE49-F238E27FC236}">
                <a16:creationId xmlns:a16="http://schemas.microsoft.com/office/drawing/2014/main" id="{148A8E50-4BB5-4C7E-BEA4-7ED60F33C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063" y="857250"/>
            <a:ext cx="3615937" cy="2408214"/>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Baby platypus">
            <a:extLst>
              <a:ext uri="{FF2B5EF4-FFF2-40B4-BE49-F238E27FC236}">
                <a16:creationId xmlns:a16="http://schemas.microsoft.com/office/drawing/2014/main" id="{BD63081E-2814-4C51-8A53-CAE154B51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231" y="3258309"/>
            <a:ext cx="2714935" cy="2063351"/>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anging fruit bat II">
            <a:extLst>
              <a:ext uri="{FF2B5EF4-FFF2-40B4-BE49-F238E27FC236}">
                <a16:creationId xmlns:a16="http://schemas.microsoft.com/office/drawing/2014/main" id="{E7C41BCE-6659-4AEA-B9E1-49A2E58542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50" r="24333" b="14970"/>
          <a:stretch/>
        </p:blipFill>
        <p:spPr bwMode="auto">
          <a:xfrm>
            <a:off x="3421055" y="860169"/>
            <a:ext cx="2323994" cy="24052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8" name="Straight Arrow Connector 7">
            <a:extLst>
              <a:ext uri="{FF2B5EF4-FFF2-40B4-BE49-F238E27FC236}">
                <a16:creationId xmlns:a16="http://schemas.microsoft.com/office/drawing/2014/main" id="{1C008C1A-4812-41D4-8EC1-F30B225C5AC4}"/>
              </a:ext>
            </a:extLst>
          </p:cNvPr>
          <p:cNvCxnSpPr>
            <a:cxnSpLocks/>
          </p:cNvCxnSpPr>
          <p:nvPr/>
        </p:nvCxnSpPr>
        <p:spPr>
          <a:xfrm flipH="1">
            <a:off x="8339579" y="4099323"/>
            <a:ext cx="1" cy="12976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458" name="Picture 2" descr="Giant Ground Sloth">
            <a:extLst>
              <a:ext uri="{FF2B5EF4-FFF2-40B4-BE49-F238E27FC236}">
                <a16:creationId xmlns:a16="http://schemas.microsoft.com/office/drawing/2014/main" id="{07EC67E5-D245-458D-BF3D-FE67824AD9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87" t="5277" r="12396" b="7569"/>
          <a:stretch/>
        </p:blipFill>
        <p:spPr bwMode="auto">
          <a:xfrm>
            <a:off x="1" y="838689"/>
            <a:ext cx="3581567" cy="2426775"/>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a:extLst>
              <a:ext uri="{FF2B5EF4-FFF2-40B4-BE49-F238E27FC236}">
                <a16:creationId xmlns:a16="http://schemas.microsoft.com/office/drawing/2014/main" id="{EE5F70E8-7F8C-40E7-9769-0A39D53575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07" t="2815" r="3002" b="6073"/>
          <a:stretch/>
        </p:blipFill>
        <p:spPr bwMode="auto">
          <a:xfrm>
            <a:off x="1728250" y="3265464"/>
            <a:ext cx="3085981" cy="20113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A166AE-AD77-F37E-67DB-229C76A38AB9}"/>
              </a:ext>
            </a:extLst>
          </p:cNvPr>
          <p:cNvSpPr txBox="1"/>
          <p:nvPr/>
        </p:nvSpPr>
        <p:spPr>
          <a:xfrm>
            <a:off x="1115520" y="156576"/>
            <a:ext cx="2895344" cy="584775"/>
          </a:xfrm>
          <a:prstGeom prst="rect">
            <a:avLst/>
          </a:prstGeom>
          <a:noFill/>
        </p:spPr>
        <p:txBody>
          <a:bodyPr wrap="none" rtlCol="0">
            <a:spAutoFit/>
          </a:bodyPr>
          <a:lstStyle/>
          <a:p>
            <a:r>
              <a:rPr lang="en-US" sz="3200" dirty="0">
                <a:latin typeface="Biome" panose="020B0503030204020804" pitchFamily="34" charset="0"/>
                <a:cs typeface="Biome" panose="020B0503030204020804" pitchFamily="34" charset="0"/>
              </a:rPr>
              <a:t>The Cenozoic</a:t>
            </a:r>
          </a:p>
        </p:txBody>
      </p:sp>
    </p:spTree>
    <p:extLst>
      <p:ext uri="{BB962C8B-B14F-4D97-AF65-F5344CB8AC3E}">
        <p14:creationId xmlns:p14="http://schemas.microsoft.com/office/powerpoint/2010/main" val="202919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89B96A99-A30C-437A-AD9E-5ED8E5EF4C95}"/>
              </a:ext>
            </a:extLst>
          </p:cNvPr>
          <p:cNvSpPr txBox="1">
            <a:spLocks noChangeArrowheads="1"/>
          </p:cNvSpPr>
          <p:nvPr/>
        </p:nvSpPr>
        <p:spPr bwMode="auto">
          <a:xfrm>
            <a:off x="201337" y="685800"/>
            <a:ext cx="874971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 The average </a:t>
            </a:r>
            <a:r>
              <a:rPr lang="ja-JP" altLang="en-US" sz="2000" dirty="0">
                <a:latin typeface="Biome" panose="020B0503030204020804" pitchFamily="34" charset="0"/>
                <a:cs typeface="Biome" panose="020B0503030204020804" pitchFamily="34" charset="0"/>
              </a:rPr>
              <a:t>“</a:t>
            </a:r>
            <a:r>
              <a:rPr lang="en-US" altLang="ja-JP" sz="2000" dirty="0">
                <a:latin typeface="Biome" panose="020B0503030204020804" pitchFamily="34" charset="0"/>
                <a:cs typeface="Biome" panose="020B0503030204020804" pitchFamily="34" charset="0"/>
              </a:rPr>
              <a:t>life-span</a:t>
            </a:r>
            <a:r>
              <a:rPr lang="ja-JP" altLang="en-US" sz="2000" dirty="0">
                <a:latin typeface="Biome" panose="020B0503030204020804" pitchFamily="34" charset="0"/>
                <a:cs typeface="Biome" panose="020B0503030204020804" pitchFamily="34" charset="0"/>
              </a:rPr>
              <a:t>”</a:t>
            </a:r>
            <a:r>
              <a:rPr lang="en-US" altLang="ja-JP" sz="2000" dirty="0">
                <a:latin typeface="Biome" panose="020B0503030204020804" pitchFamily="34" charset="0"/>
                <a:cs typeface="Biome" panose="020B0503030204020804" pitchFamily="34" charset="0"/>
              </a:rPr>
              <a:t> of species with a fossil record is about 5 million years. It is longer for some groups (e.g., clams) and shorter for others (e.g., mammals).</a:t>
            </a:r>
          </a:p>
          <a:p>
            <a:pPr>
              <a:spcBef>
                <a:spcPct val="50000"/>
              </a:spcBef>
              <a:buFont typeface="Arial" panose="020B0604020202020204" pitchFamily="34" charset="0"/>
              <a:buChar char="•"/>
            </a:pPr>
            <a:endParaRPr lang="en-US" altLang="ja-JP" sz="2000" dirty="0">
              <a:latin typeface="Biome" panose="020B0503030204020804" pitchFamily="34" charset="0"/>
              <a:cs typeface="Biome" panose="020B0503030204020804" pitchFamily="34" charset="0"/>
            </a:endParaRPr>
          </a:p>
          <a:p>
            <a:pPr>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 It is frequently impossible to determine </a:t>
            </a:r>
            <a:r>
              <a:rPr lang="ja-JP" altLang="en-US" sz="2000" dirty="0">
                <a:latin typeface="Biome" panose="020B0503030204020804" pitchFamily="34" charset="0"/>
                <a:cs typeface="Biome" panose="020B0503030204020804" pitchFamily="34" charset="0"/>
              </a:rPr>
              <a:t>“</a:t>
            </a:r>
            <a:r>
              <a:rPr lang="en-US" altLang="ja-JP" sz="2000" dirty="0">
                <a:latin typeface="Biome" panose="020B0503030204020804" pitchFamily="34" charset="0"/>
                <a:cs typeface="Biome" panose="020B0503030204020804" pitchFamily="34" charset="0"/>
              </a:rPr>
              <a:t>why</a:t>
            </a:r>
            <a:r>
              <a:rPr lang="ja-JP" altLang="en-US" sz="2000" dirty="0">
                <a:latin typeface="Biome" panose="020B0503030204020804" pitchFamily="34" charset="0"/>
                <a:cs typeface="Biome" panose="020B0503030204020804" pitchFamily="34" charset="0"/>
              </a:rPr>
              <a:t>”</a:t>
            </a:r>
            <a:r>
              <a:rPr lang="en-US" altLang="ja-JP" sz="2000" dirty="0">
                <a:latin typeface="Biome" panose="020B0503030204020804" pitchFamily="34" charset="0"/>
                <a:cs typeface="Biome" panose="020B0503030204020804" pitchFamily="34" charset="0"/>
              </a:rPr>
              <a:t> a particular fossil species went extinct. </a:t>
            </a:r>
          </a:p>
          <a:p>
            <a:pPr>
              <a:spcBef>
                <a:spcPct val="50000"/>
              </a:spcBef>
            </a:pPr>
            <a:endParaRPr lang="en-US" altLang="ja-JP" sz="2000" dirty="0">
              <a:latin typeface="Biome" panose="020B0503030204020804" pitchFamily="34" charset="0"/>
              <a:cs typeface="Biome" panose="020B0503030204020804" pitchFamily="34" charset="0"/>
            </a:endParaRPr>
          </a:p>
          <a:p>
            <a:pPr>
              <a:spcBef>
                <a:spcPct val="50000"/>
              </a:spcBef>
              <a:buFont typeface="Arial" panose="020B0604020202020204" pitchFamily="34" charset="0"/>
              <a:buChar char="•"/>
            </a:pPr>
            <a:r>
              <a:rPr lang="en-US" altLang="ja-JP" sz="2000" dirty="0">
                <a:latin typeface="Biome" panose="020B0503030204020804" pitchFamily="34" charset="0"/>
                <a:cs typeface="Biome" panose="020B0503030204020804" pitchFamily="34" charset="0"/>
              </a:rPr>
              <a:t>10% species extinction per million years is “normal” extinction</a:t>
            </a:r>
            <a:endParaRPr lang="en-US" altLang="en-US" sz="2000" dirty="0">
              <a:latin typeface="Biome" panose="020B0503030204020804" pitchFamily="34" charset="0"/>
              <a:cs typeface="Biome" panose="020B0503030204020804" pitchFamily="34" charset="0"/>
            </a:endParaRPr>
          </a:p>
        </p:txBody>
      </p:sp>
      <p:sp>
        <p:nvSpPr>
          <p:cNvPr id="6147" name="Text Box 4">
            <a:extLst>
              <a:ext uri="{FF2B5EF4-FFF2-40B4-BE49-F238E27FC236}">
                <a16:creationId xmlns:a16="http://schemas.microsoft.com/office/drawing/2014/main" id="{A4D507D6-CD43-4BED-8200-88805AFE04DE}"/>
              </a:ext>
            </a:extLst>
          </p:cNvPr>
          <p:cNvSpPr txBox="1">
            <a:spLocks noChangeArrowheads="1"/>
          </p:cNvSpPr>
          <p:nvPr/>
        </p:nvSpPr>
        <p:spPr bwMode="auto">
          <a:xfrm>
            <a:off x="1485900" y="157317"/>
            <a:ext cx="632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ja-JP" altLang="en-US" sz="3200" dirty="0">
                <a:latin typeface="Biome" panose="020B0503030204020804" pitchFamily="34" charset="0"/>
                <a:cs typeface="Biome" panose="020B0503030204020804" pitchFamily="34" charset="0"/>
              </a:rPr>
              <a:t>“</a:t>
            </a:r>
            <a:r>
              <a:rPr lang="en-US" altLang="ja-JP" sz="3200" dirty="0">
                <a:latin typeface="Biome" panose="020B0503030204020804" pitchFamily="34" charset="0"/>
                <a:cs typeface="Biome" panose="020B0503030204020804" pitchFamily="34" charset="0"/>
              </a:rPr>
              <a:t>Normal</a:t>
            </a:r>
            <a:r>
              <a:rPr lang="ja-JP" altLang="en-US" sz="3200" dirty="0">
                <a:latin typeface="Biome" panose="020B0503030204020804" pitchFamily="34" charset="0"/>
                <a:cs typeface="Biome" panose="020B0503030204020804" pitchFamily="34" charset="0"/>
              </a:rPr>
              <a:t>”</a:t>
            </a:r>
            <a:r>
              <a:rPr lang="en-US" altLang="ja-JP" sz="3200" dirty="0">
                <a:latin typeface="Biome" panose="020B0503030204020804" pitchFamily="34" charset="0"/>
                <a:cs typeface="Biome" panose="020B0503030204020804" pitchFamily="34" charset="0"/>
              </a:rPr>
              <a:t> Extinction</a:t>
            </a:r>
            <a:endParaRPr lang="en-US" altLang="en-US" sz="3200" dirty="0">
              <a:latin typeface="Biome" panose="020B0503030204020804" pitchFamily="34" charset="0"/>
              <a:cs typeface="Biome" panose="020B0503030204020804" pitchFamily="34" charset="0"/>
            </a:endParaRPr>
          </a:p>
        </p:txBody>
      </p:sp>
      <p:sp>
        <p:nvSpPr>
          <p:cNvPr id="6148" name="Rectangle 5">
            <a:extLst>
              <a:ext uri="{FF2B5EF4-FFF2-40B4-BE49-F238E27FC236}">
                <a16:creationId xmlns:a16="http://schemas.microsoft.com/office/drawing/2014/main" id="{7AD65D08-726E-434D-B48C-81A06FBC1FAF}"/>
              </a:ext>
            </a:extLst>
          </p:cNvPr>
          <p:cNvSpPr>
            <a:spLocks noChangeArrowheads="1"/>
          </p:cNvSpPr>
          <p:nvPr/>
        </p:nvSpPr>
        <p:spPr bwMode="auto">
          <a:xfrm>
            <a:off x="2487613" y="6583363"/>
            <a:ext cx="41703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i="1"/>
              <a:t>http://www.delawaretribeofindians.nsn.us/extinct_birds.html</a:t>
            </a:r>
          </a:p>
        </p:txBody>
      </p:sp>
      <p:pic>
        <p:nvPicPr>
          <p:cNvPr id="6149" name="Picture 6" descr="carolina_parakeet">
            <a:extLst>
              <a:ext uri="{FF2B5EF4-FFF2-40B4-BE49-F238E27FC236}">
                <a16:creationId xmlns:a16="http://schemas.microsoft.com/office/drawing/2014/main" id="{6357D99F-B5CE-4C1B-B0B3-47A4FC0DA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17950"/>
            <a:ext cx="4267200" cy="26574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50" name="Text Box 7">
            <a:extLst>
              <a:ext uri="{FF2B5EF4-FFF2-40B4-BE49-F238E27FC236}">
                <a16:creationId xmlns:a16="http://schemas.microsoft.com/office/drawing/2014/main" id="{783B3D51-7CEE-42A2-8AE8-3E79E99CBD51}"/>
              </a:ext>
            </a:extLst>
          </p:cNvPr>
          <p:cNvSpPr txBox="1">
            <a:spLocks noChangeArrowheads="1"/>
          </p:cNvSpPr>
          <p:nvPr/>
        </p:nvSpPr>
        <p:spPr bwMode="auto">
          <a:xfrm>
            <a:off x="2667000" y="3962400"/>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a:spcBef>
                <a:spcPct val="50000"/>
              </a:spcBef>
            </a:pPr>
            <a:r>
              <a:rPr lang="en-US" altLang="en-US" sz="1800" b="1"/>
              <a:t>Carolina Parakeet</a:t>
            </a:r>
          </a:p>
        </p:txBody>
      </p:sp>
      <p:sp>
        <p:nvSpPr>
          <p:cNvPr id="6152" name="Text Box 14">
            <a:extLst>
              <a:ext uri="{FF2B5EF4-FFF2-40B4-BE49-F238E27FC236}">
                <a16:creationId xmlns:a16="http://schemas.microsoft.com/office/drawing/2014/main" id="{FE345E53-2D79-48FE-BBE4-24665D4DF1B3}"/>
              </a:ext>
            </a:extLst>
          </p:cNvPr>
          <p:cNvSpPr txBox="1">
            <a:spLocks noChangeArrowheads="1"/>
          </p:cNvSpPr>
          <p:nvPr/>
        </p:nvSpPr>
        <p:spPr bwMode="auto">
          <a:xfrm>
            <a:off x="4876800" y="3962400"/>
            <a:ext cx="3810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b="1" dirty="0"/>
              <a:t>Edrioasteroid </a:t>
            </a:r>
          </a:p>
          <a:p>
            <a:pPr>
              <a:spcBef>
                <a:spcPct val="50000"/>
              </a:spcBef>
            </a:pPr>
            <a:r>
              <a:rPr lang="en-US" altLang="en-US" sz="1800" b="1" i="1" dirty="0" err="1"/>
              <a:t>Isorophus</a:t>
            </a:r>
            <a:r>
              <a:rPr lang="en-US" altLang="en-US" sz="1800" b="1" i="1" dirty="0"/>
              <a:t> </a:t>
            </a:r>
            <a:r>
              <a:rPr lang="en-US" altLang="en-US" sz="1800" b="1" i="1" dirty="0" err="1"/>
              <a:t>cincinnatiensis</a:t>
            </a:r>
            <a:endParaRPr lang="en-US" altLang="en-US" sz="1800" b="1" dirty="0"/>
          </a:p>
        </p:txBody>
      </p:sp>
      <p:pic>
        <p:nvPicPr>
          <p:cNvPr id="2054" name="Picture 6">
            <a:extLst>
              <a:ext uri="{FF2B5EF4-FFF2-40B4-BE49-F238E27FC236}">
                <a16:creationId xmlns:a16="http://schemas.microsoft.com/office/drawing/2014/main" id="{49D360ED-E283-8EDE-0B8C-0219B86F2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477" y="4781739"/>
            <a:ext cx="1581326" cy="16236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a:extLst>
              <a:ext uri="{FF2B5EF4-FFF2-40B4-BE49-F238E27FC236}">
                <a16:creationId xmlns:a16="http://schemas.microsoft.com/office/drawing/2014/main" id="{07C6C52C-69AB-B924-5F24-F72A8C638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975" y="4755168"/>
            <a:ext cx="1914225" cy="1801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A0DD-7672-32DE-E47B-13E84BAF7ED1}"/>
              </a:ext>
            </a:extLst>
          </p:cNvPr>
          <p:cNvSpPr>
            <a:spLocks noGrp="1"/>
          </p:cNvSpPr>
          <p:nvPr>
            <p:ph type="title"/>
          </p:nvPr>
        </p:nvSpPr>
        <p:spPr>
          <a:xfrm>
            <a:off x="267923" y="155401"/>
            <a:ext cx="8456627" cy="1325563"/>
          </a:xfrm>
        </p:spPr>
        <p:txBody>
          <a:bodyPr>
            <a:normAutofit/>
          </a:bodyPr>
          <a:lstStyle/>
          <a:p>
            <a:r>
              <a:rPr lang="en-US" sz="3200" dirty="0">
                <a:latin typeface="Biome" panose="020B0503030204020804" pitchFamily="34" charset="0"/>
                <a:cs typeface="Biome" panose="020B0503030204020804" pitchFamily="34" charset="0"/>
              </a:rPr>
              <a:t>Ice Age Extinction </a:t>
            </a:r>
            <a:br>
              <a:rPr lang="en-US" sz="3200" dirty="0">
                <a:latin typeface="Biome" panose="020B0503030204020804" pitchFamily="34" charset="0"/>
                <a:cs typeface="Biome" panose="020B0503030204020804" pitchFamily="34" charset="0"/>
              </a:rPr>
            </a:br>
            <a:r>
              <a:rPr lang="en-US" sz="3200" dirty="0">
                <a:latin typeface="Biome" panose="020B0503030204020804" pitchFamily="34" charset="0"/>
                <a:cs typeface="Biome" panose="020B0503030204020804" pitchFamily="34" charset="0"/>
              </a:rPr>
              <a:t>(</a:t>
            </a:r>
            <a:r>
              <a:rPr lang="en-US" sz="3200" i="1" dirty="0">
                <a:latin typeface="Biome" panose="020B0503030204020804" pitchFamily="34" charset="0"/>
                <a:cs typeface="Biome" panose="020B0503030204020804" pitchFamily="34" charset="0"/>
              </a:rPr>
              <a:t>Minor</a:t>
            </a:r>
            <a:r>
              <a:rPr lang="en-US" sz="3200" dirty="0">
                <a:latin typeface="Biome" panose="020B0503030204020804" pitchFamily="34" charset="0"/>
                <a:cs typeface="Biome" panose="020B0503030204020804" pitchFamily="34" charset="0"/>
              </a:rPr>
              <a:t> Extinction)</a:t>
            </a:r>
          </a:p>
        </p:txBody>
      </p:sp>
      <p:sp>
        <p:nvSpPr>
          <p:cNvPr id="3" name="Content Placeholder 2">
            <a:extLst>
              <a:ext uri="{FF2B5EF4-FFF2-40B4-BE49-F238E27FC236}">
                <a16:creationId xmlns:a16="http://schemas.microsoft.com/office/drawing/2014/main" id="{0E1126DB-9A50-6704-6AAB-404F9E50EF33}"/>
              </a:ext>
            </a:extLst>
          </p:cNvPr>
          <p:cNvSpPr>
            <a:spLocks noGrp="1"/>
          </p:cNvSpPr>
          <p:nvPr>
            <p:ph idx="1"/>
          </p:nvPr>
        </p:nvSpPr>
        <p:spPr/>
        <p:txBody>
          <a:bodyPr/>
          <a:lstStyle/>
          <a:p>
            <a:endParaRPr lang="en-US" dirty="0"/>
          </a:p>
        </p:txBody>
      </p:sp>
      <p:pic>
        <p:nvPicPr>
          <p:cNvPr id="2052" name="Picture 4" descr="Pleistocene Overkill! - by David B Lauterwasser">
            <a:extLst>
              <a:ext uri="{FF2B5EF4-FFF2-40B4-BE49-F238E27FC236}">
                <a16:creationId xmlns:a16="http://schemas.microsoft.com/office/drawing/2014/main" id="{893DC634-D86C-2A5F-57E4-71BD8296C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281" y="64789"/>
            <a:ext cx="4328719" cy="31338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EAE9153-D652-B46E-1C3B-CF9C6C112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3" y="2632357"/>
            <a:ext cx="6358855" cy="416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282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city scapes">
            <a:extLst>
              <a:ext uri="{FF2B5EF4-FFF2-40B4-BE49-F238E27FC236}">
                <a16:creationId xmlns:a16="http://schemas.microsoft.com/office/drawing/2014/main" id="{16EED271-E248-4DAA-9598-2705E74299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40"/>
          <a:stretch/>
        </p:blipFill>
        <p:spPr bwMode="auto">
          <a:xfrm>
            <a:off x="3994464" y="857250"/>
            <a:ext cx="5149537" cy="297649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Pennsylvania farmland">
            <a:extLst>
              <a:ext uri="{FF2B5EF4-FFF2-40B4-BE49-F238E27FC236}">
                <a16:creationId xmlns:a16="http://schemas.microsoft.com/office/drawing/2014/main" id="{5C0C0766-CC67-43AE-BC24-27F66BA957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70" b="10838"/>
          <a:stretch/>
        </p:blipFill>
        <p:spPr bwMode="auto">
          <a:xfrm>
            <a:off x="0" y="840494"/>
            <a:ext cx="4729605" cy="29367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with no description">
            <a:extLst>
              <a:ext uri="{FF2B5EF4-FFF2-40B4-BE49-F238E27FC236}">
                <a16:creationId xmlns:a16="http://schemas.microsoft.com/office/drawing/2014/main" id="{87DCFC63-3086-4432-B072-20C2066AEB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515" b="32975"/>
          <a:stretch/>
        </p:blipFill>
        <p:spPr bwMode="auto">
          <a:xfrm>
            <a:off x="788159" y="5366468"/>
            <a:ext cx="7691780" cy="23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03FCCD-E80C-4671-98B1-709133E6DAB8}"/>
              </a:ext>
            </a:extLst>
          </p:cNvPr>
          <p:cNvSpPr txBox="1"/>
          <p:nvPr/>
        </p:nvSpPr>
        <p:spPr>
          <a:xfrm rot="16200000">
            <a:off x="8190309" y="5158719"/>
            <a:ext cx="1016625"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Today</a:t>
            </a:r>
          </a:p>
        </p:txBody>
      </p:sp>
      <p:sp>
        <p:nvSpPr>
          <p:cNvPr id="6" name="TextBox 5">
            <a:extLst>
              <a:ext uri="{FF2B5EF4-FFF2-40B4-BE49-F238E27FC236}">
                <a16:creationId xmlns:a16="http://schemas.microsoft.com/office/drawing/2014/main" id="{A576EFB7-9273-4D81-851E-E4326C2143F2}"/>
              </a:ext>
            </a:extLst>
          </p:cNvPr>
          <p:cNvSpPr txBox="1"/>
          <p:nvPr/>
        </p:nvSpPr>
        <p:spPr>
          <a:xfrm rot="16200000">
            <a:off x="-636007" y="4586448"/>
            <a:ext cx="2162772" cy="415498"/>
          </a:xfrm>
          <a:prstGeom prst="rect">
            <a:avLst/>
          </a:prstGeom>
          <a:noFill/>
        </p:spPr>
        <p:txBody>
          <a:bodyPr wrap="none" rtlCol="0">
            <a:spAutoFit/>
          </a:bodyPr>
          <a:lstStyle/>
          <a:p>
            <a:r>
              <a:rPr lang="en-US" sz="2100" dirty="0">
                <a:latin typeface="Biome" panose="020B0503030204020804" pitchFamily="34" charset="0"/>
                <a:cs typeface="Biome" panose="020B0503030204020804" pitchFamily="34" charset="0"/>
              </a:rPr>
              <a:t>Origin of Earth</a:t>
            </a:r>
          </a:p>
        </p:txBody>
      </p:sp>
      <p:cxnSp>
        <p:nvCxnSpPr>
          <p:cNvPr id="8" name="Straight Arrow Connector 7">
            <a:extLst>
              <a:ext uri="{FF2B5EF4-FFF2-40B4-BE49-F238E27FC236}">
                <a16:creationId xmlns:a16="http://schemas.microsoft.com/office/drawing/2014/main" id="{1C008C1A-4812-41D4-8EC1-F30B225C5AC4}"/>
              </a:ext>
            </a:extLst>
          </p:cNvPr>
          <p:cNvCxnSpPr>
            <a:cxnSpLocks/>
          </p:cNvCxnSpPr>
          <p:nvPr/>
        </p:nvCxnSpPr>
        <p:spPr>
          <a:xfrm flipH="1">
            <a:off x="8401562" y="4068815"/>
            <a:ext cx="1" cy="12976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434" name="Picture 2" descr="Harvard Museum of Natural History: Skulls &amp; the evolution of homo sapiens: Homo sapiens">
            <a:extLst>
              <a:ext uri="{FF2B5EF4-FFF2-40B4-BE49-F238E27FC236}">
                <a16:creationId xmlns:a16="http://schemas.microsoft.com/office/drawing/2014/main" id="{FAE83319-C0DC-4888-A23A-0A808C85A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0471" y="1398234"/>
            <a:ext cx="3676646" cy="367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556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7E76-CA18-1CCF-66A4-E4066410049C}"/>
              </a:ext>
            </a:extLst>
          </p:cNvPr>
          <p:cNvSpPr>
            <a:spLocks noGrp="1"/>
          </p:cNvSpPr>
          <p:nvPr>
            <p:ph type="title"/>
          </p:nvPr>
        </p:nvSpPr>
        <p:spPr>
          <a:xfrm>
            <a:off x="293090" y="5984"/>
            <a:ext cx="7886700" cy="1325563"/>
          </a:xfrm>
        </p:spPr>
        <p:txBody>
          <a:bodyPr/>
          <a:lstStyle/>
          <a:p>
            <a:r>
              <a:rPr lang="en-US" dirty="0">
                <a:latin typeface="Biome" panose="020B0503030204020804" pitchFamily="34" charset="0"/>
                <a:cs typeface="Biome" panose="020B0503030204020804" pitchFamily="34" charset="0"/>
              </a:rPr>
              <a:t>The Sixth Extinction??</a:t>
            </a:r>
          </a:p>
        </p:txBody>
      </p:sp>
      <p:sp>
        <p:nvSpPr>
          <p:cNvPr id="3" name="Content Placeholder 2">
            <a:extLst>
              <a:ext uri="{FF2B5EF4-FFF2-40B4-BE49-F238E27FC236}">
                <a16:creationId xmlns:a16="http://schemas.microsoft.com/office/drawing/2014/main" id="{DE5EDB21-DDEA-613F-A113-DD2DA23A01AE}"/>
              </a:ext>
            </a:extLst>
          </p:cNvPr>
          <p:cNvSpPr>
            <a:spLocks noGrp="1"/>
          </p:cNvSpPr>
          <p:nvPr>
            <p:ph idx="1"/>
          </p:nvPr>
        </p:nvSpPr>
        <p:spPr>
          <a:xfrm>
            <a:off x="402147" y="1253331"/>
            <a:ext cx="7886700" cy="4351338"/>
          </a:xfrm>
        </p:spPr>
        <p:txBody>
          <a:bodyPr/>
          <a:lstStyle/>
          <a:p>
            <a:r>
              <a:rPr lang="en-US" dirty="0">
                <a:latin typeface="Biome" panose="020B0503030204020804" pitchFamily="34" charset="0"/>
                <a:cs typeface="Biome" panose="020B0503030204020804" pitchFamily="34" charset="0"/>
              </a:rPr>
              <a:t>Climate changes</a:t>
            </a:r>
          </a:p>
          <a:p>
            <a:r>
              <a:rPr lang="en-US" dirty="0">
                <a:latin typeface="Biome" panose="020B0503030204020804" pitchFamily="34" charset="0"/>
                <a:cs typeface="Biome" panose="020B0503030204020804" pitchFamily="34" charset="0"/>
              </a:rPr>
              <a:t>Habitat loss</a:t>
            </a:r>
          </a:p>
          <a:p>
            <a:r>
              <a:rPr lang="en-US" dirty="0">
                <a:latin typeface="Biome" panose="020B0503030204020804" pitchFamily="34" charset="0"/>
                <a:cs typeface="Biome" panose="020B0503030204020804" pitchFamily="34" charset="0"/>
              </a:rPr>
              <a:t>Invasive species</a:t>
            </a:r>
          </a:p>
          <a:p>
            <a:r>
              <a:rPr lang="en-US" dirty="0">
                <a:latin typeface="Biome" panose="020B0503030204020804" pitchFamily="34" charset="0"/>
                <a:cs typeface="Biome" panose="020B0503030204020804" pitchFamily="34" charset="0"/>
              </a:rPr>
              <a:t>Overexploitation</a:t>
            </a:r>
          </a:p>
        </p:txBody>
      </p:sp>
      <p:pic>
        <p:nvPicPr>
          <p:cNvPr id="4" name="Picture 3">
            <a:extLst>
              <a:ext uri="{FF2B5EF4-FFF2-40B4-BE49-F238E27FC236}">
                <a16:creationId xmlns:a16="http://schemas.microsoft.com/office/drawing/2014/main" id="{F664CF6A-217F-0B4E-3D15-C7CDEC670915}"/>
              </a:ext>
            </a:extLst>
          </p:cNvPr>
          <p:cNvPicPr>
            <a:picLocks noChangeAspect="1"/>
          </p:cNvPicPr>
          <p:nvPr/>
        </p:nvPicPr>
        <p:blipFill rotWithShape="1">
          <a:blip r:embed="rId2"/>
          <a:srcRect t="2288"/>
          <a:stretch/>
        </p:blipFill>
        <p:spPr>
          <a:xfrm>
            <a:off x="4093827" y="2171388"/>
            <a:ext cx="4957894" cy="3339236"/>
          </a:xfrm>
          <a:prstGeom prst="rect">
            <a:avLst/>
          </a:prstGeom>
        </p:spPr>
      </p:pic>
      <p:pic>
        <p:nvPicPr>
          <p:cNvPr id="1026" name="Picture 2" descr="Details are in the caption following the image">
            <a:extLst>
              <a:ext uri="{FF2B5EF4-FFF2-40B4-BE49-F238E27FC236}">
                <a16:creationId xmlns:a16="http://schemas.microsoft.com/office/drawing/2014/main" id="{31EC6FA5-45BB-B1FB-4DC0-9898BEDA5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26" y="3301545"/>
            <a:ext cx="3356120" cy="29802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16FF13-769F-AF5A-107E-EE5558203393}"/>
              </a:ext>
            </a:extLst>
          </p:cNvPr>
          <p:cNvSpPr txBox="1"/>
          <p:nvPr/>
        </p:nvSpPr>
        <p:spPr>
          <a:xfrm>
            <a:off x="293090" y="6350466"/>
            <a:ext cx="1824923" cy="369332"/>
          </a:xfrm>
          <a:prstGeom prst="rect">
            <a:avLst/>
          </a:prstGeom>
          <a:noFill/>
        </p:spPr>
        <p:txBody>
          <a:bodyPr wrap="none" rtlCol="0">
            <a:spAutoFit/>
          </a:bodyPr>
          <a:lstStyle/>
          <a:p>
            <a:r>
              <a:rPr lang="en-US" dirty="0"/>
              <a:t>(Finn et al., 2023)</a:t>
            </a:r>
          </a:p>
        </p:txBody>
      </p:sp>
    </p:spTree>
    <p:extLst>
      <p:ext uri="{BB962C8B-B14F-4D97-AF65-F5344CB8AC3E}">
        <p14:creationId xmlns:p14="http://schemas.microsoft.com/office/powerpoint/2010/main" val="1788107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03677DE-8F5E-C414-3081-2914A9BA52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317500"/>
            <a:ext cx="65405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528BB2-B4FF-443F-37A0-56F5B23F6D17}"/>
              </a:ext>
            </a:extLst>
          </p:cNvPr>
          <p:cNvSpPr>
            <a:spLocks noGrp="1"/>
          </p:cNvSpPr>
          <p:nvPr>
            <p:ph type="title"/>
          </p:nvPr>
        </p:nvSpPr>
        <p:spPr>
          <a:xfrm>
            <a:off x="435704" y="317500"/>
            <a:ext cx="7886700" cy="1325563"/>
          </a:xfrm>
        </p:spPr>
        <p:txBody>
          <a:bodyPr/>
          <a:lstStyle/>
          <a:p>
            <a:r>
              <a:rPr lang="en-US" dirty="0">
                <a:latin typeface="Biome" panose="020B0503030204020804" pitchFamily="34" charset="0"/>
                <a:cs typeface="Biome" panose="020B0503030204020804" pitchFamily="34" charset="0"/>
              </a:rPr>
              <a:t>Questions? </a:t>
            </a:r>
          </a:p>
        </p:txBody>
      </p:sp>
    </p:spTree>
    <p:extLst>
      <p:ext uri="{BB962C8B-B14F-4D97-AF65-F5344CB8AC3E}">
        <p14:creationId xmlns:p14="http://schemas.microsoft.com/office/powerpoint/2010/main" val="2653343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3B9B-2F38-8422-F2E7-6E67DC675BEE}"/>
              </a:ext>
            </a:extLst>
          </p:cNvPr>
          <p:cNvSpPr>
            <a:spLocks noGrp="1"/>
          </p:cNvSpPr>
          <p:nvPr>
            <p:ph type="title"/>
          </p:nvPr>
        </p:nvSpPr>
        <p:spPr>
          <a:xfrm>
            <a:off x="628650" y="-171769"/>
            <a:ext cx="7886700" cy="1325563"/>
          </a:xfrm>
        </p:spPr>
        <p:txBody>
          <a:bodyPr>
            <a:normAutofit/>
          </a:bodyPr>
          <a:lstStyle/>
          <a:p>
            <a:r>
              <a:rPr lang="en-US" sz="4000" dirty="0">
                <a:latin typeface="Biome" panose="020B0503030204020804" pitchFamily="34" charset="0"/>
                <a:cs typeface="Biome" panose="020B0503030204020804" pitchFamily="34" charset="0"/>
              </a:rPr>
              <a:t>What are MASS Extinctions? </a:t>
            </a:r>
          </a:p>
        </p:txBody>
      </p:sp>
      <p:sp>
        <p:nvSpPr>
          <p:cNvPr id="3" name="Content Placeholder 2">
            <a:extLst>
              <a:ext uri="{FF2B5EF4-FFF2-40B4-BE49-F238E27FC236}">
                <a16:creationId xmlns:a16="http://schemas.microsoft.com/office/drawing/2014/main" id="{B36CBBF2-362D-C67A-4136-D870391F1D64}"/>
              </a:ext>
            </a:extLst>
          </p:cNvPr>
          <p:cNvSpPr>
            <a:spLocks noGrp="1"/>
          </p:cNvSpPr>
          <p:nvPr>
            <p:ph idx="1"/>
          </p:nvPr>
        </p:nvSpPr>
        <p:spPr>
          <a:xfrm>
            <a:off x="427313" y="953170"/>
            <a:ext cx="8523739" cy="4351338"/>
          </a:xfrm>
        </p:spPr>
        <p:txBody>
          <a:bodyPr>
            <a:normAutofit/>
          </a:bodyPr>
          <a:lstStyle/>
          <a:p>
            <a:pPr>
              <a:spcBef>
                <a:spcPct val="50000"/>
              </a:spcBef>
              <a:buFont typeface="Arial" panose="020B0604020202020204" pitchFamily="34" charset="0"/>
              <a:buChar char="•"/>
            </a:pPr>
            <a:r>
              <a:rPr lang="en-US" altLang="ja-JP" sz="2000" dirty="0">
                <a:latin typeface="Biome" panose="020B0503030204020804" pitchFamily="34" charset="0"/>
                <a:cs typeface="Biome" panose="020B0503030204020804" pitchFamily="34" charset="0"/>
              </a:rPr>
              <a:t>75% or more species lost to extinction=Mass Extinction </a:t>
            </a:r>
          </a:p>
          <a:p>
            <a:pPr>
              <a:spcBef>
                <a:spcPct val="50000"/>
              </a:spcBef>
              <a:buFont typeface="Arial" panose="020B0604020202020204" pitchFamily="34" charset="0"/>
              <a:buChar char="•"/>
            </a:pPr>
            <a:endParaRPr lang="en-US" altLang="ja-JP" sz="2000" dirty="0">
              <a:latin typeface="Biome" panose="020B0503030204020804" pitchFamily="34" charset="0"/>
              <a:cs typeface="Biome" panose="020B0503030204020804" pitchFamily="34" charset="0"/>
            </a:endParaRPr>
          </a:p>
          <a:p>
            <a:pPr>
              <a:spcBef>
                <a:spcPct val="50000"/>
              </a:spcBef>
              <a:buFont typeface="Arial" panose="020B0604020202020204" pitchFamily="34" charset="0"/>
              <a:buChar char="•"/>
            </a:pPr>
            <a:r>
              <a:rPr lang="en-US" altLang="en-US" sz="2000" dirty="0">
                <a:latin typeface="Biome" panose="020B0503030204020804" pitchFamily="34" charset="0"/>
                <a:cs typeface="Biome" panose="020B0503030204020804" pitchFamily="34" charset="0"/>
              </a:rPr>
              <a:t>Mass extinctions are considered </a:t>
            </a:r>
            <a:r>
              <a:rPr lang="ja-JP" altLang="en-US" sz="2000" dirty="0">
                <a:latin typeface="Biome" panose="020B0503030204020804" pitchFamily="34" charset="0"/>
                <a:cs typeface="Biome" panose="020B0503030204020804" pitchFamily="34" charset="0"/>
              </a:rPr>
              <a:t>“</a:t>
            </a:r>
            <a:r>
              <a:rPr lang="en-US" altLang="ja-JP" sz="2000" dirty="0">
                <a:latin typeface="Biome" panose="020B0503030204020804" pitchFamily="34" charset="0"/>
                <a:cs typeface="Biome" panose="020B0503030204020804" pitchFamily="34" charset="0"/>
              </a:rPr>
              <a:t>events</a:t>
            </a:r>
            <a:r>
              <a:rPr lang="ja-JP" altLang="en-US" sz="2000" dirty="0">
                <a:latin typeface="Biome" panose="020B0503030204020804" pitchFamily="34" charset="0"/>
                <a:cs typeface="Biome" panose="020B0503030204020804" pitchFamily="34" charset="0"/>
              </a:rPr>
              <a:t>”</a:t>
            </a:r>
            <a:r>
              <a:rPr lang="en-US" altLang="ja-JP" sz="2000" dirty="0">
                <a:latin typeface="Biome" panose="020B0503030204020804" pitchFamily="34" charset="0"/>
                <a:cs typeface="Biome" panose="020B0503030204020804" pitchFamily="34" charset="0"/>
              </a:rPr>
              <a:t> as extinctions are concentrated in a relatively short period of (geologic) time &lt;2 million years</a:t>
            </a:r>
          </a:p>
          <a:p>
            <a:pPr>
              <a:spcBef>
                <a:spcPct val="50000"/>
              </a:spcBef>
              <a:buFont typeface="Arial" panose="020B0604020202020204" pitchFamily="34" charset="0"/>
              <a:buChar char="•"/>
            </a:pPr>
            <a:endParaRPr lang="en-US" altLang="ja-JP" sz="2000" dirty="0">
              <a:latin typeface="Biome" panose="020B0503030204020804" pitchFamily="34" charset="0"/>
              <a:cs typeface="Biome" panose="020B0503030204020804" pitchFamily="34" charset="0"/>
            </a:endParaRPr>
          </a:p>
          <a:p>
            <a:pPr>
              <a:spcBef>
                <a:spcPct val="50000"/>
              </a:spcBef>
            </a:pPr>
            <a:r>
              <a:rPr lang="en-US" altLang="en-US" sz="2000" dirty="0">
                <a:latin typeface="Biome" panose="020B0503030204020804" pitchFamily="34" charset="0"/>
                <a:cs typeface="Biome" panose="020B0503030204020804" pitchFamily="34" charset="0"/>
              </a:rPr>
              <a:t> Results in the extinctions higher taxonomic groups:    genera, family, orders, classes and phyla. </a:t>
            </a:r>
          </a:p>
          <a:p>
            <a:pPr>
              <a:spcBef>
                <a:spcPct val="50000"/>
              </a:spcBef>
              <a:buFont typeface="Arial" panose="020B0604020202020204" pitchFamily="34" charset="0"/>
              <a:buChar char="•"/>
            </a:pPr>
            <a:endParaRPr lang="en-US" altLang="ja-JP" sz="2000" dirty="0">
              <a:latin typeface="Biome" panose="020B0503030204020804" pitchFamily="34" charset="0"/>
              <a:cs typeface="Biome" panose="020B0503030204020804" pitchFamily="34" charset="0"/>
            </a:endParaRPr>
          </a:p>
          <a:p>
            <a:endParaRPr lang="en-US" sz="2000" dirty="0">
              <a:latin typeface="Biome" panose="020B0503030204020804" pitchFamily="34" charset="0"/>
              <a:cs typeface="Biome" panose="020B0503030204020804" pitchFamily="34" charset="0"/>
            </a:endParaRPr>
          </a:p>
        </p:txBody>
      </p:sp>
      <p:pic>
        <p:nvPicPr>
          <p:cNvPr id="7" name="Picture 5" descr="Earth's Major 'Mass Extinction' Events">
            <a:extLst>
              <a:ext uri="{FF2B5EF4-FFF2-40B4-BE49-F238E27FC236}">
                <a16:creationId xmlns:a16="http://schemas.microsoft.com/office/drawing/2014/main" id="{F45E012F-5F8C-C488-F44F-C65C02D86AB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893"/>
          <a:stretch/>
        </p:blipFill>
        <p:spPr bwMode="auto">
          <a:xfrm>
            <a:off x="2385878" y="4042807"/>
            <a:ext cx="4372244" cy="264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47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colorful text&#10;&#10;Description automatically generated">
            <a:extLst>
              <a:ext uri="{FF2B5EF4-FFF2-40B4-BE49-F238E27FC236}">
                <a16:creationId xmlns:a16="http://schemas.microsoft.com/office/drawing/2014/main" id="{91B91BAD-B763-ED22-3763-7E729BCBF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40" y="598540"/>
            <a:ext cx="8863720" cy="5660919"/>
          </a:xfrm>
          <a:prstGeom prst="rect">
            <a:avLst/>
          </a:prstGeom>
        </p:spPr>
      </p:pic>
    </p:spTree>
    <p:extLst>
      <p:ext uri="{BB962C8B-B14F-4D97-AF65-F5344CB8AC3E}">
        <p14:creationId xmlns:p14="http://schemas.microsoft.com/office/powerpoint/2010/main" val="1282300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937C-43F7-8314-2E5E-A5D5C12CFF55}"/>
              </a:ext>
            </a:extLst>
          </p:cNvPr>
          <p:cNvSpPr>
            <a:spLocks noGrp="1"/>
          </p:cNvSpPr>
          <p:nvPr>
            <p:ph type="title"/>
          </p:nvPr>
        </p:nvSpPr>
        <p:spPr>
          <a:xfrm>
            <a:off x="373135" y="-69057"/>
            <a:ext cx="7886700" cy="1325563"/>
          </a:xfrm>
        </p:spPr>
        <p:txBody>
          <a:bodyPr/>
          <a:lstStyle/>
          <a:p>
            <a:r>
              <a:rPr lang="en-US" dirty="0">
                <a:latin typeface="Biome" panose="020B0503030204020804" pitchFamily="34" charset="0"/>
                <a:cs typeface="Biome" panose="020B0503030204020804" pitchFamily="34" charset="0"/>
              </a:rPr>
              <a:t>Major Extinctions</a:t>
            </a:r>
          </a:p>
        </p:txBody>
      </p:sp>
      <p:pic>
        <p:nvPicPr>
          <p:cNvPr id="4" name="Picture 62">
            <a:extLst>
              <a:ext uri="{FF2B5EF4-FFF2-40B4-BE49-F238E27FC236}">
                <a16:creationId xmlns:a16="http://schemas.microsoft.com/office/drawing/2014/main" id="{DC9DB10B-C6CD-8F53-B84C-7877A2899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 t="42033" r="37" b="-46"/>
          <a:stretch>
            <a:fillRect/>
          </a:stretch>
        </p:blipFill>
        <p:spPr bwMode="auto">
          <a:xfrm>
            <a:off x="263554" y="2497822"/>
            <a:ext cx="84582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3">
            <a:extLst>
              <a:ext uri="{FF2B5EF4-FFF2-40B4-BE49-F238E27FC236}">
                <a16:creationId xmlns:a16="http://schemas.microsoft.com/office/drawing/2014/main" id="{215B87CA-D34F-C67F-BEB4-B7585E2EC024}"/>
              </a:ext>
            </a:extLst>
          </p:cNvPr>
          <p:cNvSpPr txBox="1">
            <a:spLocks noChangeArrowheads="1"/>
          </p:cNvSpPr>
          <p:nvPr/>
        </p:nvSpPr>
        <p:spPr bwMode="auto">
          <a:xfrm>
            <a:off x="571500" y="965637"/>
            <a:ext cx="82677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ja-JP" sz="2000" dirty="0">
                <a:latin typeface="Biome" panose="020B0503030204020804" pitchFamily="34" charset="0"/>
                <a:cs typeface="Biome" panose="020B0503030204020804" pitchFamily="34" charset="0"/>
              </a:rPr>
              <a:t>There are 12 </a:t>
            </a:r>
            <a:r>
              <a:rPr lang="ja-JP" altLang="en-US" sz="2000" dirty="0">
                <a:latin typeface="Biome" panose="020B0503030204020804" pitchFamily="34" charset="0"/>
                <a:cs typeface="Biome" panose="020B0503030204020804" pitchFamily="34" charset="0"/>
              </a:rPr>
              <a:t>“</a:t>
            </a:r>
            <a:r>
              <a:rPr lang="en-US" altLang="ja-JP" sz="2000" dirty="0">
                <a:latin typeface="Biome" panose="020B0503030204020804" pitchFamily="34" charset="0"/>
                <a:cs typeface="Biome" panose="020B0503030204020804" pitchFamily="34" charset="0"/>
              </a:rPr>
              <a:t>major</a:t>
            </a:r>
            <a:r>
              <a:rPr lang="ja-JP" altLang="en-US" sz="2000" dirty="0">
                <a:latin typeface="Biome" panose="020B0503030204020804" pitchFamily="34" charset="0"/>
                <a:cs typeface="Biome" panose="020B0503030204020804" pitchFamily="34" charset="0"/>
              </a:rPr>
              <a:t>”</a:t>
            </a:r>
            <a:r>
              <a:rPr lang="en-US" altLang="ja-JP" sz="2000" dirty="0">
                <a:latin typeface="Biome" panose="020B0503030204020804" pitchFamily="34" charset="0"/>
                <a:cs typeface="Biome" panose="020B0503030204020804" pitchFamily="34" charset="0"/>
              </a:rPr>
              <a:t> extinctions recognized in the fossil record. </a:t>
            </a:r>
          </a:p>
          <a:p>
            <a:pPr>
              <a:spcBef>
                <a:spcPct val="50000"/>
              </a:spcBef>
            </a:pPr>
            <a:r>
              <a:rPr lang="en-US" altLang="ja-JP" sz="2000" dirty="0">
                <a:latin typeface="Biome" panose="020B0503030204020804" pitchFamily="34" charset="0"/>
                <a:cs typeface="Biome" panose="020B0503030204020804" pitchFamily="34" charset="0"/>
              </a:rPr>
              <a:t>The extinction intensity was higher than normal during these stages, although extinctions were not always widespread.</a:t>
            </a:r>
            <a:endParaRPr lang="en-US" altLang="en-US" sz="2000" dirty="0">
              <a:latin typeface="Biome" panose="020B0503030204020804" pitchFamily="34" charset="0"/>
              <a:cs typeface="Biome" panose="020B0503030204020804" pitchFamily="34" charset="0"/>
            </a:endParaRPr>
          </a:p>
        </p:txBody>
      </p:sp>
    </p:spTree>
    <p:extLst>
      <p:ext uri="{BB962C8B-B14F-4D97-AF65-F5344CB8AC3E}">
        <p14:creationId xmlns:p14="http://schemas.microsoft.com/office/powerpoint/2010/main" val="228360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a:extLst>
              <a:ext uri="{FF2B5EF4-FFF2-40B4-BE49-F238E27FC236}">
                <a16:creationId xmlns:a16="http://schemas.microsoft.com/office/drawing/2014/main" id="{739E2337-1497-4832-9071-7B3E8FC2B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 t="42033" r="37" b="-46"/>
          <a:stretch>
            <a:fillRect/>
          </a:stretch>
        </p:blipFill>
        <p:spPr bwMode="auto">
          <a:xfrm>
            <a:off x="381000" y="2514600"/>
            <a:ext cx="84582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5">
            <a:extLst>
              <a:ext uri="{FF2B5EF4-FFF2-40B4-BE49-F238E27FC236}">
                <a16:creationId xmlns:a16="http://schemas.microsoft.com/office/drawing/2014/main" id="{2C0D1419-DDED-4A86-BCD7-9C23EBC5A719}"/>
              </a:ext>
            </a:extLst>
          </p:cNvPr>
          <p:cNvSpPr>
            <a:spLocks noChangeArrowheads="1"/>
          </p:cNvSpPr>
          <p:nvPr/>
        </p:nvSpPr>
        <p:spPr bwMode="auto">
          <a:xfrm>
            <a:off x="4772025" y="3005138"/>
            <a:ext cx="74613" cy="2447925"/>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13" name="Rectangle 6">
            <a:extLst>
              <a:ext uri="{FF2B5EF4-FFF2-40B4-BE49-F238E27FC236}">
                <a16:creationId xmlns:a16="http://schemas.microsoft.com/office/drawing/2014/main" id="{C2713BD9-5B38-4E3C-90B1-66A1329E5829}"/>
              </a:ext>
            </a:extLst>
          </p:cNvPr>
          <p:cNvSpPr>
            <a:spLocks noChangeArrowheads="1"/>
          </p:cNvSpPr>
          <p:nvPr/>
        </p:nvSpPr>
        <p:spPr bwMode="auto">
          <a:xfrm>
            <a:off x="5329238" y="3833813"/>
            <a:ext cx="79375" cy="1628775"/>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14" name="Rectangle 7">
            <a:extLst>
              <a:ext uri="{FF2B5EF4-FFF2-40B4-BE49-F238E27FC236}">
                <a16:creationId xmlns:a16="http://schemas.microsoft.com/office/drawing/2014/main" id="{F6849FFF-A376-4A8B-B5E8-D55713DA671D}"/>
              </a:ext>
            </a:extLst>
          </p:cNvPr>
          <p:cNvSpPr>
            <a:spLocks noChangeArrowheads="1"/>
          </p:cNvSpPr>
          <p:nvPr/>
        </p:nvSpPr>
        <p:spPr bwMode="auto">
          <a:xfrm>
            <a:off x="7410450" y="3919538"/>
            <a:ext cx="79375" cy="1538287"/>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15" name="Rectangle 8">
            <a:extLst>
              <a:ext uri="{FF2B5EF4-FFF2-40B4-BE49-F238E27FC236}">
                <a16:creationId xmlns:a16="http://schemas.microsoft.com/office/drawing/2014/main" id="{17B6B465-6137-477D-988E-CDCF0AC7B58D}"/>
              </a:ext>
            </a:extLst>
          </p:cNvPr>
          <p:cNvSpPr>
            <a:spLocks noChangeArrowheads="1"/>
          </p:cNvSpPr>
          <p:nvPr/>
        </p:nvSpPr>
        <p:spPr bwMode="auto">
          <a:xfrm>
            <a:off x="2649538" y="3581400"/>
            <a:ext cx="74612" cy="188118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16" name="Rectangle 9">
            <a:extLst>
              <a:ext uri="{FF2B5EF4-FFF2-40B4-BE49-F238E27FC236}">
                <a16:creationId xmlns:a16="http://schemas.microsoft.com/office/drawing/2014/main" id="{01313F80-C56A-4120-BF22-410DFC665827}"/>
              </a:ext>
            </a:extLst>
          </p:cNvPr>
          <p:cNvSpPr>
            <a:spLocks noChangeArrowheads="1"/>
          </p:cNvSpPr>
          <p:nvPr/>
        </p:nvSpPr>
        <p:spPr bwMode="auto">
          <a:xfrm>
            <a:off x="3567113" y="4019550"/>
            <a:ext cx="74612" cy="144303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17" name="Rectangle 10">
            <a:extLst>
              <a:ext uri="{FF2B5EF4-FFF2-40B4-BE49-F238E27FC236}">
                <a16:creationId xmlns:a16="http://schemas.microsoft.com/office/drawing/2014/main" id="{E48F9318-2EDD-4BFB-881F-2CAABBD603FC}"/>
              </a:ext>
            </a:extLst>
          </p:cNvPr>
          <p:cNvSpPr>
            <a:spLocks noChangeArrowheads="1"/>
          </p:cNvSpPr>
          <p:nvPr/>
        </p:nvSpPr>
        <p:spPr bwMode="auto">
          <a:xfrm>
            <a:off x="5327650" y="3833813"/>
            <a:ext cx="80963" cy="1627187"/>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18" name="Rectangle 11">
            <a:extLst>
              <a:ext uri="{FF2B5EF4-FFF2-40B4-BE49-F238E27FC236}">
                <a16:creationId xmlns:a16="http://schemas.microsoft.com/office/drawing/2014/main" id="{86798343-0EDE-4B00-B934-AB12BA1FAD00}"/>
              </a:ext>
            </a:extLst>
          </p:cNvPr>
          <p:cNvSpPr>
            <a:spLocks noChangeArrowheads="1"/>
          </p:cNvSpPr>
          <p:nvPr/>
        </p:nvSpPr>
        <p:spPr bwMode="auto">
          <a:xfrm>
            <a:off x="5594350" y="4775200"/>
            <a:ext cx="93663" cy="681038"/>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19" name="Rectangle 12">
            <a:extLst>
              <a:ext uri="{FF2B5EF4-FFF2-40B4-BE49-F238E27FC236}">
                <a16:creationId xmlns:a16="http://schemas.microsoft.com/office/drawing/2014/main" id="{D1CF006A-13E1-47C1-B2E2-5E36A9607C16}"/>
              </a:ext>
            </a:extLst>
          </p:cNvPr>
          <p:cNvSpPr>
            <a:spLocks noChangeArrowheads="1"/>
          </p:cNvSpPr>
          <p:nvPr/>
        </p:nvSpPr>
        <p:spPr bwMode="auto">
          <a:xfrm>
            <a:off x="6045200" y="4845050"/>
            <a:ext cx="87313" cy="604838"/>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0" name="Rectangle 13">
            <a:extLst>
              <a:ext uri="{FF2B5EF4-FFF2-40B4-BE49-F238E27FC236}">
                <a16:creationId xmlns:a16="http://schemas.microsoft.com/office/drawing/2014/main" id="{200A3951-3991-4EA6-881A-346C5825EE24}"/>
              </a:ext>
            </a:extLst>
          </p:cNvPr>
          <p:cNvSpPr>
            <a:spLocks noChangeArrowheads="1"/>
          </p:cNvSpPr>
          <p:nvPr/>
        </p:nvSpPr>
        <p:spPr bwMode="auto">
          <a:xfrm>
            <a:off x="6324600" y="4754563"/>
            <a:ext cx="80963" cy="712787"/>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1" name="Rectangle 14">
            <a:extLst>
              <a:ext uri="{FF2B5EF4-FFF2-40B4-BE49-F238E27FC236}">
                <a16:creationId xmlns:a16="http://schemas.microsoft.com/office/drawing/2014/main" id="{81474FEA-DD92-4BE5-8A73-5F72578068D0}"/>
              </a:ext>
            </a:extLst>
          </p:cNvPr>
          <p:cNvSpPr>
            <a:spLocks noChangeArrowheads="1"/>
          </p:cNvSpPr>
          <p:nvPr/>
        </p:nvSpPr>
        <p:spPr bwMode="auto">
          <a:xfrm>
            <a:off x="6781800" y="5003800"/>
            <a:ext cx="74613" cy="452438"/>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2" name="Rectangle 15">
            <a:extLst>
              <a:ext uri="{FF2B5EF4-FFF2-40B4-BE49-F238E27FC236}">
                <a16:creationId xmlns:a16="http://schemas.microsoft.com/office/drawing/2014/main" id="{3076E60C-1F78-4622-B848-45BB1159E5DB}"/>
              </a:ext>
            </a:extLst>
          </p:cNvPr>
          <p:cNvSpPr>
            <a:spLocks noChangeArrowheads="1"/>
          </p:cNvSpPr>
          <p:nvPr/>
        </p:nvSpPr>
        <p:spPr bwMode="auto">
          <a:xfrm>
            <a:off x="6953250" y="4845050"/>
            <a:ext cx="80963" cy="617538"/>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3" name="Rectangle 16">
            <a:extLst>
              <a:ext uri="{FF2B5EF4-FFF2-40B4-BE49-F238E27FC236}">
                <a16:creationId xmlns:a16="http://schemas.microsoft.com/office/drawing/2014/main" id="{40BB4FCA-D624-4C57-97D6-131E817F6C4E}"/>
              </a:ext>
            </a:extLst>
          </p:cNvPr>
          <p:cNvSpPr>
            <a:spLocks noChangeArrowheads="1"/>
          </p:cNvSpPr>
          <p:nvPr/>
        </p:nvSpPr>
        <p:spPr bwMode="auto">
          <a:xfrm>
            <a:off x="7881938" y="5086350"/>
            <a:ext cx="74612" cy="369888"/>
          </a:xfrm>
          <a:prstGeom prst="rect">
            <a:avLst/>
          </a:prstGeom>
          <a:gradFill rotWithShape="1">
            <a:gsLst>
              <a:gs pos="0">
                <a:srgbClr val="00FFFF">
                  <a:alpha val="71001"/>
                </a:srgbClr>
              </a:gs>
              <a:gs pos="100000">
                <a:srgbClr val="00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4" name="Rectangle 17">
            <a:extLst>
              <a:ext uri="{FF2B5EF4-FFF2-40B4-BE49-F238E27FC236}">
                <a16:creationId xmlns:a16="http://schemas.microsoft.com/office/drawing/2014/main" id="{D3C36E0F-F333-48DB-B88A-48DCE9EC29DA}"/>
              </a:ext>
            </a:extLst>
          </p:cNvPr>
          <p:cNvSpPr>
            <a:spLocks noChangeArrowheads="1"/>
          </p:cNvSpPr>
          <p:nvPr/>
        </p:nvSpPr>
        <p:spPr bwMode="auto">
          <a:xfrm>
            <a:off x="8235950" y="5251450"/>
            <a:ext cx="93663" cy="211138"/>
          </a:xfrm>
          <a:prstGeom prst="rect">
            <a:avLst/>
          </a:prstGeom>
          <a:gradFill rotWithShape="1">
            <a:gsLst>
              <a:gs pos="0">
                <a:srgbClr val="00FFFF">
                  <a:alpha val="71001"/>
                </a:srgbClr>
              </a:gs>
              <a:gs pos="100000">
                <a:srgbClr val="00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5" name="Rectangle 18">
            <a:extLst>
              <a:ext uri="{FF2B5EF4-FFF2-40B4-BE49-F238E27FC236}">
                <a16:creationId xmlns:a16="http://schemas.microsoft.com/office/drawing/2014/main" id="{915D0639-EC4B-4D4A-A0C4-1CFDFBD160DE}"/>
              </a:ext>
            </a:extLst>
          </p:cNvPr>
          <p:cNvSpPr>
            <a:spLocks noChangeArrowheads="1"/>
          </p:cNvSpPr>
          <p:nvPr/>
        </p:nvSpPr>
        <p:spPr bwMode="auto">
          <a:xfrm>
            <a:off x="2279650" y="4667250"/>
            <a:ext cx="74613" cy="79533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6" name="Rectangle 19">
            <a:extLst>
              <a:ext uri="{FF2B5EF4-FFF2-40B4-BE49-F238E27FC236}">
                <a16:creationId xmlns:a16="http://schemas.microsoft.com/office/drawing/2014/main" id="{E0A26C1E-95C0-470F-BE55-565991076505}"/>
              </a:ext>
            </a:extLst>
          </p:cNvPr>
          <p:cNvSpPr>
            <a:spLocks noChangeArrowheads="1"/>
          </p:cNvSpPr>
          <p:nvPr/>
        </p:nvSpPr>
        <p:spPr bwMode="auto">
          <a:xfrm>
            <a:off x="1816100" y="3981450"/>
            <a:ext cx="74613" cy="146843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7" name="Rectangle 20">
            <a:extLst>
              <a:ext uri="{FF2B5EF4-FFF2-40B4-BE49-F238E27FC236}">
                <a16:creationId xmlns:a16="http://schemas.microsoft.com/office/drawing/2014/main" id="{2819D432-8341-44FA-B9B5-C7EA7A063AB3}"/>
              </a:ext>
            </a:extLst>
          </p:cNvPr>
          <p:cNvSpPr>
            <a:spLocks noChangeArrowheads="1"/>
          </p:cNvSpPr>
          <p:nvPr/>
        </p:nvSpPr>
        <p:spPr bwMode="auto">
          <a:xfrm>
            <a:off x="1371600" y="3905250"/>
            <a:ext cx="76200" cy="156368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8" name="Rectangle 21">
            <a:extLst>
              <a:ext uri="{FF2B5EF4-FFF2-40B4-BE49-F238E27FC236}">
                <a16:creationId xmlns:a16="http://schemas.microsoft.com/office/drawing/2014/main" id="{3F718C52-5317-4CE5-B05D-AACC03D8B207}"/>
              </a:ext>
            </a:extLst>
          </p:cNvPr>
          <p:cNvSpPr>
            <a:spLocks noChangeArrowheads="1"/>
          </p:cNvSpPr>
          <p:nvPr/>
        </p:nvSpPr>
        <p:spPr bwMode="auto">
          <a:xfrm>
            <a:off x="4032250" y="4641850"/>
            <a:ext cx="74613" cy="82708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29" name="Rectangle 22">
            <a:extLst>
              <a:ext uri="{FF2B5EF4-FFF2-40B4-BE49-F238E27FC236}">
                <a16:creationId xmlns:a16="http://schemas.microsoft.com/office/drawing/2014/main" id="{3B19481A-BD54-45AE-AA8B-2A0430884C15}"/>
              </a:ext>
            </a:extLst>
          </p:cNvPr>
          <p:cNvSpPr>
            <a:spLocks noChangeArrowheads="1"/>
          </p:cNvSpPr>
          <p:nvPr/>
        </p:nvSpPr>
        <p:spPr bwMode="auto">
          <a:xfrm>
            <a:off x="2921000" y="4457700"/>
            <a:ext cx="93663" cy="100488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30" name="Text Box 43">
            <a:extLst>
              <a:ext uri="{FF2B5EF4-FFF2-40B4-BE49-F238E27FC236}">
                <a16:creationId xmlns:a16="http://schemas.microsoft.com/office/drawing/2014/main" id="{044DEA9B-6F2F-4E1A-A9DA-E33402CE0D49}"/>
              </a:ext>
            </a:extLst>
          </p:cNvPr>
          <p:cNvSpPr txBox="1">
            <a:spLocks noChangeArrowheads="1"/>
          </p:cNvSpPr>
          <p:nvPr/>
        </p:nvSpPr>
        <p:spPr bwMode="auto">
          <a:xfrm>
            <a:off x="762000" y="533400"/>
            <a:ext cx="7620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400" dirty="0">
                <a:latin typeface="Biome" panose="020B0503030204020804" pitchFamily="34" charset="0"/>
                <a:cs typeface="Biome" panose="020B0503030204020804" pitchFamily="34" charset="0"/>
              </a:rPr>
              <a:t>It appears that extinction events actually get less intense through the Phanerozoic. </a:t>
            </a:r>
          </a:p>
          <a:p>
            <a:pPr algn="ctr">
              <a:spcBef>
                <a:spcPct val="50000"/>
              </a:spcBef>
            </a:pPr>
            <a:r>
              <a:rPr lang="en-US" altLang="en-US" sz="2400" dirty="0">
                <a:latin typeface="Biome" panose="020B0503030204020804" pitchFamily="34" charset="0"/>
                <a:cs typeface="Biome" panose="020B0503030204020804" pitchFamily="34" charset="0"/>
              </a:rPr>
              <a:t>The pattern may be a bias but could also be real.</a:t>
            </a:r>
          </a:p>
        </p:txBody>
      </p:sp>
      <p:sp>
        <p:nvSpPr>
          <p:cNvPr id="17431" name="Rectangle 44">
            <a:extLst>
              <a:ext uri="{FF2B5EF4-FFF2-40B4-BE49-F238E27FC236}">
                <a16:creationId xmlns:a16="http://schemas.microsoft.com/office/drawing/2014/main" id="{62B9DB2B-7069-49F0-A5FC-073013D9ABE1}"/>
              </a:ext>
            </a:extLst>
          </p:cNvPr>
          <p:cNvSpPr>
            <a:spLocks noChangeArrowheads="1"/>
          </p:cNvSpPr>
          <p:nvPr/>
        </p:nvSpPr>
        <p:spPr bwMode="auto">
          <a:xfrm>
            <a:off x="457200" y="2362200"/>
            <a:ext cx="8382000" cy="4038600"/>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7432" name="Group 23">
            <a:extLst>
              <a:ext uri="{FF2B5EF4-FFF2-40B4-BE49-F238E27FC236}">
                <a16:creationId xmlns:a16="http://schemas.microsoft.com/office/drawing/2014/main" id="{FE7A01C6-9579-4A0E-AB2B-0D4EFBB7D011}"/>
              </a:ext>
            </a:extLst>
          </p:cNvPr>
          <p:cNvGrpSpPr>
            <a:grpSpLocks/>
          </p:cNvGrpSpPr>
          <p:nvPr/>
        </p:nvGrpSpPr>
        <p:grpSpPr bwMode="auto">
          <a:xfrm>
            <a:off x="3025775" y="2209800"/>
            <a:ext cx="3094038" cy="3276600"/>
            <a:chOff x="2016" y="2256"/>
            <a:chExt cx="1632" cy="1728"/>
          </a:xfrm>
        </p:grpSpPr>
        <p:sp>
          <p:nvSpPr>
            <p:cNvPr id="17433" name="Rectangle 24">
              <a:extLst>
                <a:ext uri="{FF2B5EF4-FFF2-40B4-BE49-F238E27FC236}">
                  <a16:creationId xmlns:a16="http://schemas.microsoft.com/office/drawing/2014/main" id="{8A34AFAD-E445-4E08-B1E6-B4DD199248B5}"/>
                </a:ext>
              </a:extLst>
            </p:cNvPr>
            <p:cNvSpPr>
              <a:spLocks noChangeArrowheads="1"/>
            </p:cNvSpPr>
            <p:nvPr/>
          </p:nvSpPr>
          <p:spPr bwMode="auto">
            <a:xfrm>
              <a:off x="2016" y="2256"/>
              <a:ext cx="1632" cy="1728"/>
            </a:xfrm>
            <a:prstGeom prst="rect">
              <a:avLst/>
            </a:prstGeom>
            <a:solidFill>
              <a:schemeClr val="bg1"/>
            </a:solidFill>
            <a:ln w="9525">
              <a:solidFill>
                <a:schemeClr val="bg2"/>
              </a:solidFill>
              <a:miter lim="800000"/>
              <a:headEnd/>
              <a:tailEnd/>
            </a:ln>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34" name="Rectangle 25">
              <a:extLst>
                <a:ext uri="{FF2B5EF4-FFF2-40B4-BE49-F238E27FC236}">
                  <a16:creationId xmlns:a16="http://schemas.microsoft.com/office/drawing/2014/main" id="{64E69045-1586-4509-B54F-2289A1726175}"/>
                </a:ext>
              </a:extLst>
            </p:cNvPr>
            <p:cNvSpPr>
              <a:spLocks noChangeArrowheads="1"/>
            </p:cNvSpPr>
            <p:nvPr/>
          </p:nvSpPr>
          <p:spPr bwMode="auto">
            <a:xfrm>
              <a:off x="2279" y="2362"/>
              <a:ext cx="47" cy="1542"/>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35" name="Rectangle 26">
              <a:extLst>
                <a:ext uri="{FF2B5EF4-FFF2-40B4-BE49-F238E27FC236}">
                  <a16:creationId xmlns:a16="http://schemas.microsoft.com/office/drawing/2014/main" id="{F536E939-F116-4653-A615-AC8E89E27617}"/>
                </a:ext>
              </a:extLst>
            </p:cNvPr>
            <p:cNvSpPr>
              <a:spLocks noChangeArrowheads="1"/>
            </p:cNvSpPr>
            <p:nvPr/>
          </p:nvSpPr>
          <p:spPr bwMode="auto">
            <a:xfrm>
              <a:off x="2861" y="2878"/>
              <a:ext cx="50" cy="1026"/>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36" name="Rectangle 27">
              <a:extLst>
                <a:ext uri="{FF2B5EF4-FFF2-40B4-BE49-F238E27FC236}">
                  <a16:creationId xmlns:a16="http://schemas.microsoft.com/office/drawing/2014/main" id="{95CDEB2B-30E3-40A8-AE5A-CF80F0443A5E}"/>
                </a:ext>
              </a:extLst>
            </p:cNvPr>
            <p:cNvSpPr>
              <a:spLocks noChangeArrowheads="1"/>
            </p:cNvSpPr>
            <p:nvPr/>
          </p:nvSpPr>
          <p:spPr bwMode="auto">
            <a:xfrm>
              <a:off x="3316" y="2935"/>
              <a:ext cx="50" cy="969"/>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37" name="Rectangle 28">
              <a:extLst>
                <a:ext uri="{FF2B5EF4-FFF2-40B4-BE49-F238E27FC236}">
                  <a16:creationId xmlns:a16="http://schemas.microsoft.com/office/drawing/2014/main" id="{BBBF1816-14F2-4D07-9A4A-745EF2429C12}"/>
                </a:ext>
              </a:extLst>
            </p:cNvPr>
            <p:cNvSpPr>
              <a:spLocks noChangeArrowheads="1"/>
            </p:cNvSpPr>
            <p:nvPr/>
          </p:nvSpPr>
          <p:spPr bwMode="auto">
            <a:xfrm>
              <a:off x="2491" y="2719"/>
              <a:ext cx="47" cy="1185"/>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38" name="Rectangle 29">
              <a:extLst>
                <a:ext uri="{FF2B5EF4-FFF2-40B4-BE49-F238E27FC236}">
                  <a16:creationId xmlns:a16="http://schemas.microsoft.com/office/drawing/2014/main" id="{B1520A84-D25E-410B-8A1A-4389F5E4222F}"/>
                </a:ext>
              </a:extLst>
            </p:cNvPr>
            <p:cNvSpPr>
              <a:spLocks noChangeArrowheads="1"/>
            </p:cNvSpPr>
            <p:nvPr/>
          </p:nvSpPr>
          <p:spPr bwMode="auto">
            <a:xfrm>
              <a:off x="2645" y="2995"/>
              <a:ext cx="47" cy="909"/>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39" name="Rectangle 30">
              <a:extLst>
                <a:ext uri="{FF2B5EF4-FFF2-40B4-BE49-F238E27FC236}">
                  <a16:creationId xmlns:a16="http://schemas.microsoft.com/office/drawing/2014/main" id="{3D2605A9-1497-4A7A-9FDB-B9D3915C8BFA}"/>
                </a:ext>
              </a:extLst>
            </p:cNvPr>
            <p:cNvSpPr>
              <a:spLocks noChangeArrowheads="1"/>
            </p:cNvSpPr>
            <p:nvPr/>
          </p:nvSpPr>
          <p:spPr bwMode="auto">
            <a:xfrm>
              <a:off x="2786" y="2879"/>
              <a:ext cx="51" cy="1025"/>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0" name="Rectangle 31">
              <a:extLst>
                <a:ext uri="{FF2B5EF4-FFF2-40B4-BE49-F238E27FC236}">
                  <a16:creationId xmlns:a16="http://schemas.microsoft.com/office/drawing/2014/main" id="{CBD28F76-A581-4CA1-8161-5210731B0E49}"/>
                </a:ext>
              </a:extLst>
            </p:cNvPr>
            <p:cNvSpPr>
              <a:spLocks noChangeArrowheads="1"/>
            </p:cNvSpPr>
            <p:nvPr/>
          </p:nvSpPr>
          <p:spPr bwMode="auto">
            <a:xfrm>
              <a:off x="2935" y="3475"/>
              <a:ext cx="59" cy="429"/>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1" name="Rectangle 32">
              <a:extLst>
                <a:ext uri="{FF2B5EF4-FFF2-40B4-BE49-F238E27FC236}">
                  <a16:creationId xmlns:a16="http://schemas.microsoft.com/office/drawing/2014/main" id="{C0B91FD2-D29F-4950-8F8C-9F9ADEE42640}"/>
                </a:ext>
              </a:extLst>
            </p:cNvPr>
            <p:cNvSpPr>
              <a:spLocks noChangeArrowheads="1"/>
            </p:cNvSpPr>
            <p:nvPr/>
          </p:nvSpPr>
          <p:spPr bwMode="auto">
            <a:xfrm>
              <a:off x="3017" y="3523"/>
              <a:ext cx="55" cy="381"/>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2" name="Rectangle 33">
              <a:extLst>
                <a:ext uri="{FF2B5EF4-FFF2-40B4-BE49-F238E27FC236}">
                  <a16:creationId xmlns:a16="http://schemas.microsoft.com/office/drawing/2014/main" id="{C1A53D94-F4DE-4220-BEEA-D2675E399244}"/>
                </a:ext>
              </a:extLst>
            </p:cNvPr>
            <p:cNvSpPr>
              <a:spLocks noChangeArrowheads="1"/>
            </p:cNvSpPr>
            <p:nvPr/>
          </p:nvSpPr>
          <p:spPr bwMode="auto">
            <a:xfrm>
              <a:off x="3096" y="3455"/>
              <a:ext cx="51" cy="449"/>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3" name="Rectangle 34">
              <a:extLst>
                <a:ext uri="{FF2B5EF4-FFF2-40B4-BE49-F238E27FC236}">
                  <a16:creationId xmlns:a16="http://schemas.microsoft.com/office/drawing/2014/main" id="{964A6D57-6916-4632-AF67-FBB1500E043F}"/>
                </a:ext>
              </a:extLst>
            </p:cNvPr>
            <p:cNvSpPr>
              <a:spLocks noChangeArrowheads="1"/>
            </p:cNvSpPr>
            <p:nvPr/>
          </p:nvSpPr>
          <p:spPr bwMode="auto">
            <a:xfrm>
              <a:off x="3171" y="3619"/>
              <a:ext cx="47" cy="285"/>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4" name="Rectangle 35">
              <a:extLst>
                <a:ext uri="{FF2B5EF4-FFF2-40B4-BE49-F238E27FC236}">
                  <a16:creationId xmlns:a16="http://schemas.microsoft.com/office/drawing/2014/main" id="{07E7570F-B9B6-4451-B573-153C6A4BBF62}"/>
                </a:ext>
              </a:extLst>
            </p:cNvPr>
            <p:cNvSpPr>
              <a:spLocks noChangeArrowheads="1"/>
            </p:cNvSpPr>
            <p:nvPr/>
          </p:nvSpPr>
          <p:spPr bwMode="auto">
            <a:xfrm>
              <a:off x="3241" y="3515"/>
              <a:ext cx="51" cy="389"/>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5" name="Rectangle 36">
              <a:extLst>
                <a:ext uri="{FF2B5EF4-FFF2-40B4-BE49-F238E27FC236}">
                  <a16:creationId xmlns:a16="http://schemas.microsoft.com/office/drawing/2014/main" id="{3EADA4FB-90C1-4230-885E-9915772AC000}"/>
                </a:ext>
              </a:extLst>
            </p:cNvPr>
            <p:cNvSpPr>
              <a:spLocks noChangeArrowheads="1"/>
            </p:cNvSpPr>
            <p:nvPr/>
          </p:nvSpPr>
          <p:spPr bwMode="auto">
            <a:xfrm>
              <a:off x="3390" y="3671"/>
              <a:ext cx="47" cy="233"/>
            </a:xfrm>
            <a:prstGeom prst="rect">
              <a:avLst/>
            </a:prstGeom>
            <a:gradFill rotWithShape="1">
              <a:gsLst>
                <a:gs pos="0">
                  <a:srgbClr val="00FFFF">
                    <a:alpha val="71001"/>
                  </a:srgbClr>
                </a:gs>
                <a:gs pos="100000">
                  <a:srgbClr val="00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6" name="Rectangle 37">
              <a:extLst>
                <a:ext uri="{FF2B5EF4-FFF2-40B4-BE49-F238E27FC236}">
                  <a16:creationId xmlns:a16="http://schemas.microsoft.com/office/drawing/2014/main" id="{452E645D-9375-4EB5-976C-DB90D94889A1}"/>
                </a:ext>
              </a:extLst>
            </p:cNvPr>
            <p:cNvSpPr>
              <a:spLocks noChangeArrowheads="1"/>
            </p:cNvSpPr>
            <p:nvPr/>
          </p:nvSpPr>
          <p:spPr bwMode="auto">
            <a:xfrm>
              <a:off x="3461" y="3771"/>
              <a:ext cx="59" cy="133"/>
            </a:xfrm>
            <a:prstGeom prst="rect">
              <a:avLst/>
            </a:prstGeom>
            <a:gradFill rotWithShape="1">
              <a:gsLst>
                <a:gs pos="0">
                  <a:srgbClr val="00FFFF">
                    <a:alpha val="71001"/>
                  </a:srgbClr>
                </a:gs>
                <a:gs pos="100000">
                  <a:srgbClr val="00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7" name="Rectangle 38">
              <a:extLst>
                <a:ext uri="{FF2B5EF4-FFF2-40B4-BE49-F238E27FC236}">
                  <a16:creationId xmlns:a16="http://schemas.microsoft.com/office/drawing/2014/main" id="{92D6F29A-DB2F-452E-B6C4-5CB99A2618B4}"/>
                </a:ext>
              </a:extLst>
            </p:cNvPr>
            <p:cNvSpPr>
              <a:spLocks noChangeArrowheads="1"/>
            </p:cNvSpPr>
            <p:nvPr/>
          </p:nvSpPr>
          <p:spPr bwMode="auto">
            <a:xfrm>
              <a:off x="2421" y="3403"/>
              <a:ext cx="47" cy="501"/>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8" name="Rectangle 39">
              <a:extLst>
                <a:ext uri="{FF2B5EF4-FFF2-40B4-BE49-F238E27FC236}">
                  <a16:creationId xmlns:a16="http://schemas.microsoft.com/office/drawing/2014/main" id="{971B1A0E-3B68-4E3B-AA52-DE11196DA779}"/>
                </a:ext>
              </a:extLst>
            </p:cNvPr>
            <p:cNvSpPr>
              <a:spLocks noChangeArrowheads="1"/>
            </p:cNvSpPr>
            <p:nvPr/>
          </p:nvSpPr>
          <p:spPr bwMode="auto">
            <a:xfrm>
              <a:off x="2350" y="2979"/>
              <a:ext cx="47" cy="925"/>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49" name="Rectangle 40">
              <a:extLst>
                <a:ext uri="{FF2B5EF4-FFF2-40B4-BE49-F238E27FC236}">
                  <a16:creationId xmlns:a16="http://schemas.microsoft.com/office/drawing/2014/main" id="{BE3D9C0F-6FC5-42D5-A57D-F2E9273CC29B}"/>
                </a:ext>
              </a:extLst>
            </p:cNvPr>
            <p:cNvSpPr>
              <a:spLocks noChangeArrowheads="1"/>
            </p:cNvSpPr>
            <p:nvPr/>
          </p:nvSpPr>
          <p:spPr bwMode="auto">
            <a:xfrm>
              <a:off x="2208" y="2919"/>
              <a:ext cx="48" cy="985"/>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50" name="Rectangle 41">
              <a:extLst>
                <a:ext uri="{FF2B5EF4-FFF2-40B4-BE49-F238E27FC236}">
                  <a16:creationId xmlns:a16="http://schemas.microsoft.com/office/drawing/2014/main" id="{15A91803-DF2F-49FF-AE12-1CAA26F12D5A}"/>
                </a:ext>
              </a:extLst>
            </p:cNvPr>
            <p:cNvSpPr>
              <a:spLocks noChangeArrowheads="1"/>
            </p:cNvSpPr>
            <p:nvPr/>
          </p:nvSpPr>
          <p:spPr bwMode="auto">
            <a:xfrm>
              <a:off x="2715" y="3383"/>
              <a:ext cx="47" cy="521"/>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451" name="Rectangle 42">
              <a:extLst>
                <a:ext uri="{FF2B5EF4-FFF2-40B4-BE49-F238E27FC236}">
                  <a16:creationId xmlns:a16="http://schemas.microsoft.com/office/drawing/2014/main" id="{C0CC51CF-B665-43C3-812C-A93AF28DE1C0}"/>
                </a:ext>
              </a:extLst>
            </p:cNvPr>
            <p:cNvSpPr>
              <a:spLocks noChangeArrowheads="1"/>
            </p:cNvSpPr>
            <p:nvPr/>
          </p:nvSpPr>
          <p:spPr bwMode="auto">
            <a:xfrm>
              <a:off x="2562" y="3271"/>
              <a:ext cx="59" cy="633"/>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a:extLst>
              <a:ext uri="{FF2B5EF4-FFF2-40B4-BE49-F238E27FC236}">
                <a16:creationId xmlns:a16="http://schemas.microsoft.com/office/drawing/2014/main" id="{0368F299-4513-4110-9CEE-765321CEB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 t="42033" r="37" b="-46"/>
          <a:stretch>
            <a:fillRect/>
          </a:stretch>
        </p:blipFill>
        <p:spPr bwMode="auto">
          <a:xfrm>
            <a:off x="381000" y="2514600"/>
            <a:ext cx="84582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a:extLst>
              <a:ext uri="{FF2B5EF4-FFF2-40B4-BE49-F238E27FC236}">
                <a16:creationId xmlns:a16="http://schemas.microsoft.com/office/drawing/2014/main" id="{9F9EAC8E-1176-45EA-8FFB-05A335213F31}"/>
              </a:ext>
            </a:extLst>
          </p:cNvPr>
          <p:cNvSpPr>
            <a:spLocks noChangeArrowheads="1"/>
          </p:cNvSpPr>
          <p:nvPr/>
        </p:nvSpPr>
        <p:spPr bwMode="auto">
          <a:xfrm>
            <a:off x="4772025" y="3005138"/>
            <a:ext cx="74613" cy="2447925"/>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37" name="Rectangle 5">
            <a:extLst>
              <a:ext uri="{FF2B5EF4-FFF2-40B4-BE49-F238E27FC236}">
                <a16:creationId xmlns:a16="http://schemas.microsoft.com/office/drawing/2014/main" id="{8369C4E9-2B8C-4C1D-9CD6-B6E6B263A641}"/>
              </a:ext>
            </a:extLst>
          </p:cNvPr>
          <p:cNvSpPr>
            <a:spLocks noChangeArrowheads="1"/>
          </p:cNvSpPr>
          <p:nvPr/>
        </p:nvSpPr>
        <p:spPr bwMode="auto">
          <a:xfrm>
            <a:off x="5329238" y="3833813"/>
            <a:ext cx="79375" cy="1628775"/>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38" name="Rectangle 6">
            <a:extLst>
              <a:ext uri="{FF2B5EF4-FFF2-40B4-BE49-F238E27FC236}">
                <a16:creationId xmlns:a16="http://schemas.microsoft.com/office/drawing/2014/main" id="{16FDB388-F26B-48E1-8D54-087DBB6DB728}"/>
              </a:ext>
            </a:extLst>
          </p:cNvPr>
          <p:cNvSpPr>
            <a:spLocks noChangeArrowheads="1"/>
          </p:cNvSpPr>
          <p:nvPr/>
        </p:nvSpPr>
        <p:spPr bwMode="auto">
          <a:xfrm>
            <a:off x="7410450" y="3919538"/>
            <a:ext cx="79375" cy="1538287"/>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39" name="Rectangle 7">
            <a:extLst>
              <a:ext uri="{FF2B5EF4-FFF2-40B4-BE49-F238E27FC236}">
                <a16:creationId xmlns:a16="http://schemas.microsoft.com/office/drawing/2014/main" id="{5C512F6D-A00D-4880-B2EE-0D673216657F}"/>
              </a:ext>
            </a:extLst>
          </p:cNvPr>
          <p:cNvSpPr>
            <a:spLocks noChangeArrowheads="1"/>
          </p:cNvSpPr>
          <p:nvPr/>
        </p:nvSpPr>
        <p:spPr bwMode="auto">
          <a:xfrm>
            <a:off x="2649538" y="3581400"/>
            <a:ext cx="74612" cy="188118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0" name="Rectangle 8">
            <a:extLst>
              <a:ext uri="{FF2B5EF4-FFF2-40B4-BE49-F238E27FC236}">
                <a16:creationId xmlns:a16="http://schemas.microsoft.com/office/drawing/2014/main" id="{66F516E6-895D-4B17-968F-58B4C0606EDC}"/>
              </a:ext>
            </a:extLst>
          </p:cNvPr>
          <p:cNvSpPr>
            <a:spLocks noChangeArrowheads="1"/>
          </p:cNvSpPr>
          <p:nvPr/>
        </p:nvSpPr>
        <p:spPr bwMode="auto">
          <a:xfrm>
            <a:off x="3567113" y="4019550"/>
            <a:ext cx="74612" cy="144303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1" name="Rectangle 9">
            <a:extLst>
              <a:ext uri="{FF2B5EF4-FFF2-40B4-BE49-F238E27FC236}">
                <a16:creationId xmlns:a16="http://schemas.microsoft.com/office/drawing/2014/main" id="{CA76B45B-89F9-41DF-99B4-AA245AF2270E}"/>
              </a:ext>
            </a:extLst>
          </p:cNvPr>
          <p:cNvSpPr>
            <a:spLocks noChangeArrowheads="1"/>
          </p:cNvSpPr>
          <p:nvPr/>
        </p:nvSpPr>
        <p:spPr bwMode="auto">
          <a:xfrm>
            <a:off x="5327650" y="3833813"/>
            <a:ext cx="80963" cy="1627187"/>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2" name="Rectangle 10">
            <a:extLst>
              <a:ext uri="{FF2B5EF4-FFF2-40B4-BE49-F238E27FC236}">
                <a16:creationId xmlns:a16="http://schemas.microsoft.com/office/drawing/2014/main" id="{8BAC0D3B-4C9A-4A3F-9A12-B1C9054138F7}"/>
              </a:ext>
            </a:extLst>
          </p:cNvPr>
          <p:cNvSpPr>
            <a:spLocks noChangeArrowheads="1"/>
          </p:cNvSpPr>
          <p:nvPr/>
        </p:nvSpPr>
        <p:spPr bwMode="auto">
          <a:xfrm>
            <a:off x="5594350" y="4775200"/>
            <a:ext cx="93663" cy="681038"/>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3" name="Rectangle 11">
            <a:extLst>
              <a:ext uri="{FF2B5EF4-FFF2-40B4-BE49-F238E27FC236}">
                <a16:creationId xmlns:a16="http://schemas.microsoft.com/office/drawing/2014/main" id="{03CB10FB-C7C8-4E4B-8217-C45F2CF265D4}"/>
              </a:ext>
            </a:extLst>
          </p:cNvPr>
          <p:cNvSpPr>
            <a:spLocks noChangeArrowheads="1"/>
          </p:cNvSpPr>
          <p:nvPr/>
        </p:nvSpPr>
        <p:spPr bwMode="auto">
          <a:xfrm>
            <a:off x="6045200" y="4845050"/>
            <a:ext cx="87313" cy="604838"/>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4" name="Rectangle 12">
            <a:extLst>
              <a:ext uri="{FF2B5EF4-FFF2-40B4-BE49-F238E27FC236}">
                <a16:creationId xmlns:a16="http://schemas.microsoft.com/office/drawing/2014/main" id="{D4FFD2CC-3068-45AE-A0F9-A9148F176544}"/>
              </a:ext>
            </a:extLst>
          </p:cNvPr>
          <p:cNvSpPr>
            <a:spLocks noChangeArrowheads="1"/>
          </p:cNvSpPr>
          <p:nvPr/>
        </p:nvSpPr>
        <p:spPr bwMode="auto">
          <a:xfrm>
            <a:off x="6324600" y="4754563"/>
            <a:ext cx="80963" cy="712787"/>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5" name="Rectangle 13">
            <a:extLst>
              <a:ext uri="{FF2B5EF4-FFF2-40B4-BE49-F238E27FC236}">
                <a16:creationId xmlns:a16="http://schemas.microsoft.com/office/drawing/2014/main" id="{5F66AF89-1328-482D-B842-60F34776E33E}"/>
              </a:ext>
            </a:extLst>
          </p:cNvPr>
          <p:cNvSpPr>
            <a:spLocks noChangeArrowheads="1"/>
          </p:cNvSpPr>
          <p:nvPr/>
        </p:nvSpPr>
        <p:spPr bwMode="auto">
          <a:xfrm>
            <a:off x="6781800" y="5003800"/>
            <a:ext cx="74613" cy="452438"/>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6" name="Rectangle 14">
            <a:extLst>
              <a:ext uri="{FF2B5EF4-FFF2-40B4-BE49-F238E27FC236}">
                <a16:creationId xmlns:a16="http://schemas.microsoft.com/office/drawing/2014/main" id="{B7516AFA-40B0-40AB-AAC4-F400BCEA15C2}"/>
              </a:ext>
            </a:extLst>
          </p:cNvPr>
          <p:cNvSpPr>
            <a:spLocks noChangeArrowheads="1"/>
          </p:cNvSpPr>
          <p:nvPr/>
        </p:nvSpPr>
        <p:spPr bwMode="auto">
          <a:xfrm>
            <a:off x="6953250" y="4845050"/>
            <a:ext cx="80963" cy="617538"/>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7" name="Rectangle 15">
            <a:extLst>
              <a:ext uri="{FF2B5EF4-FFF2-40B4-BE49-F238E27FC236}">
                <a16:creationId xmlns:a16="http://schemas.microsoft.com/office/drawing/2014/main" id="{B5D42EDD-0829-47C9-81D8-D8E57F7C9A24}"/>
              </a:ext>
            </a:extLst>
          </p:cNvPr>
          <p:cNvSpPr>
            <a:spLocks noChangeArrowheads="1"/>
          </p:cNvSpPr>
          <p:nvPr/>
        </p:nvSpPr>
        <p:spPr bwMode="auto">
          <a:xfrm>
            <a:off x="7881938" y="5086350"/>
            <a:ext cx="74612" cy="369888"/>
          </a:xfrm>
          <a:prstGeom prst="rect">
            <a:avLst/>
          </a:prstGeom>
          <a:gradFill rotWithShape="1">
            <a:gsLst>
              <a:gs pos="0">
                <a:srgbClr val="00FFFF">
                  <a:alpha val="71001"/>
                </a:srgbClr>
              </a:gs>
              <a:gs pos="100000">
                <a:srgbClr val="00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8" name="Rectangle 16">
            <a:extLst>
              <a:ext uri="{FF2B5EF4-FFF2-40B4-BE49-F238E27FC236}">
                <a16:creationId xmlns:a16="http://schemas.microsoft.com/office/drawing/2014/main" id="{048C4E03-9004-458E-9BA7-12EA6E02CB27}"/>
              </a:ext>
            </a:extLst>
          </p:cNvPr>
          <p:cNvSpPr>
            <a:spLocks noChangeArrowheads="1"/>
          </p:cNvSpPr>
          <p:nvPr/>
        </p:nvSpPr>
        <p:spPr bwMode="auto">
          <a:xfrm>
            <a:off x="8235950" y="5251450"/>
            <a:ext cx="93663" cy="211138"/>
          </a:xfrm>
          <a:prstGeom prst="rect">
            <a:avLst/>
          </a:prstGeom>
          <a:gradFill rotWithShape="1">
            <a:gsLst>
              <a:gs pos="0">
                <a:srgbClr val="00FFFF">
                  <a:alpha val="71001"/>
                </a:srgbClr>
              </a:gs>
              <a:gs pos="100000">
                <a:srgbClr val="00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49" name="Rectangle 17">
            <a:extLst>
              <a:ext uri="{FF2B5EF4-FFF2-40B4-BE49-F238E27FC236}">
                <a16:creationId xmlns:a16="http://schemas.microsoft.com/office/drawing/2014/main" id="{CAEB507C-FCE2-4838-9264-6A8B627EE553}"/>
              </a:ext>
            </a:extLst>
          </p:cNvPr>
          <p:cNvSpPr>
            <a:spLocks noChangeArrowheads="1"/>
          </p:cNvSpPr>
          <p:nvPr/>
        </p:nvSpPr>
        <p:spPr bwMode="auto">
          <a:xfrm>
            <a:off x="2279650" y="4667250"/>
            <a:ext cx="74613" cy="79533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50" name="Rectangle 18">
            <a:extLst>
              <a:ext uri="{FF2B5EF4-FFF2-40B4-BE49-F238E27FC236}">
                <a16:creationId xmlns:a16="http://schemas.microsoft.com/office/drawing/2014/main" id="{B15B6289-5A21-4C3F-ACD5-8B0F21DF4866}"/>
              </a:ext>
            </a:extLst>
          </p:cNvPr>
          <p:cNvSpPr>
            <a:spLocks noChangeArrowheads="1"/>
          </p:cNvSpPr>
          <p:nvPr/>
        </p:nvSpPr>
        <p:spPr bwMode="auto">
          <a:xfrm>
            <a:off x="1816100" y="3981450"/>
            <a:ext cx="74613" cy="146843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51" name="Rectangle 19">
            <a:extLst>
              <a:ext uri="{FF2B5EF4-FFF2-40B4-BE49-F238E27FC236}">
                <a16:creationId xmlns:a16="http://schemas.microsoft.com/office/drawing/2014/main" id="{E588E798-CA28-4C4B-B5E5-A50BC59049B0}"/>
              </a:ext>
            </a:extLst>
          </p:cNvPr>
          <p:cNvSpPr>
            <a:spLocks noChangeArrowheads="1"/>
          </p:cNvSpPr>
          <p:nvPr/>
        </p:nvSpPr>
        <p:spPr bwMode="auto">
          <a:xfrm>
            <a:off x="1371600" y="3905250"/>
            <a:ext cx="76200" cy="156368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52" name="Rectangle 20">
            <a:extLst>
              <a:ext uri="{FF2B5EF4-FFF2-40B4-BE49-F238E27FC236}">
                <a16:creationId xmlns:a16="http://schemas.microsoft.com/office/drawing/2014/main" id="{E2A4413A-9D63-4542-AE71-4685AE0891F8}"/>
              </a:ext>
            </a:extLst>
          </p:cNvPr>
          <p:cNvSpPr>
            <a:spLocks noChangeArrowheads="1"/>
          </p:cNvSpPr>
          <p:nvPr/>
        </p:nvSpPr>
        <p:spPr bwMode="auto">
          <a:xfrm>
            <a:off x="4032250" y="4641850"/>
            <a:ext cx="74613" cy="82708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53" name="Rectangle 21">
            <a:extLst>
              <a:ext uri="{FF2B5EF4-FFF2-40B4-BE49-F238E27FC236}">
                <a16:creationId xmlns:a16="http://schemas.microsoft.com/office/drawing/2014/main" id="{641EED08-14CD-44DF-9B54-875B7E53F569}"/>
              </a:ext>
            </a:extLst>
          </p:cNvPr>
          <p:cNvSpPr>
            <a:spLocks noChangeArrowheads="1"/>
          </p:cNvSpPr>
          <p:nvPr/>
        </p:nvSpPr>
        <p:spPr bwMode="auto">
          <a:xfrm>
            <a:off x="2921000" y="4457700"/>
            <a:ext cx="93663" cy="1004888"/>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54" name="Rectangle 23">
            <a:extLst>
              <a:ext uri="{FF2B5EF4-FFF2-40B4-BE49-F238E27FC236}">
                <a16:creationId xmlns:a16="http://schemas.microsoft.com/office/drawing/2014/main" id="{BC01C3F2-7378-4725-B4BD-BC7B25095428}"/>
              </a:ext>
            </a:extLst>
          </p:cNvPr>
          <p:cNvSpPr>
            <a:spLocks noChangeArrowheads="1"/>
          </p:cNvSpPr>
          <p:nvPr/>
        </p:nvSpPr>
        <p:spPr bwMode="auto">
          <a:xfrm>
            <a:off x="457200" y="2362200"/>
            <a:ext cx="8382000" cy="4038600"/>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8455" name="Group 24">
            <a:extLst>
              <a:ext uri="{FF2B5EF4-FFF2-40B4-BE49-F238E27FC236}">
                <a16:creationId xmlns:a16="http://schemas.microsoft.com/office/drawing/2014/main" id="{30447E61-872A-4E56-95A0-980E70131640}"/>
              </a:ext>
            </a:extLst>
          </p:cNvPr>
          <p:cNvGrpSpPr>
            <a:grpSpLocks/>
          </p:cNvGrpSpPr>
          <p:nvPr/>
        </p:nvGrpSpPr>
        <p:grpSpPr bwMode="auto">
          <a:xfrm>
            <a:off x="3025775" y="2209800"/>
            <a:ext cx="3094038" cy="3276600"/>
            <a:chOff x="2016" y="2256"/>
            <a:chExt cx="1632" cy="1728"/>
          </a:xfrm>
        </p:grpSpPr>
        <p:sp>
          <p:nvSpPr>
            <p:cNvPr id="18457" name="Rectangle 25">
              <a:extLst>
                <a:ext uri="{FF2B5EF4-FFF2-40B4-BE49-F238E27FC236}">
                  <a16:creationId xmlns:a16="http://schemas.microsoft.com/office/drawing/2014/main" id="{ADF2852E-488A-47A3-9750-9CACE16E6E49}"/>
                </a:ext>
              </a:extLst>
            </p:cNvPr>
            <p:cNvSpPr>
              <a:spLocks noChangeArrowheads="1"/>
            </p:cNvSpPr>
            <p:nvPr/>
          </p:nvSpPr>
          <p:spPr bwMode="auto">
            <a:xfrm>
              <a:off x="2016" y="2256"/>
              <a:ext cx="1632" cy="1728"/>
            </a:xfrm>
            <a:prstGeom prst="rect">
              <a:avLst/>
            </a:prstGeom>
            <a:solidFill>
              <a:schemeClr val="bg1"/>
            </a:solidFill>
            <a:ln w="9525">
              <a:solidFill>
                <a:schemeClr val="bg2"/>
              </a:solidFill>
              <a:miter lim="800000"/>
              <a:headEnd/>
              <a:tailEnd/>
            </a:ln>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58" name="Rectangle 26">
              <a:extLst>
                <a:ext uri="{FF2B5EF4-FFF2-40B4-BE49-F238E27FC236}">
                  <a16:creationId xmlns:a16="http://schemas.microsoft.com/office/drawing/2014/main" id="{DF978FD7-53EC-449B-93A3-EF0ED885026A}"/>
                </a:ext>
              </a:extLst>
            </p:cNvPr>
            <p:cNvSpPr>
              <a:spLocks noChangeArrowheads="1"/>
            </p:cNvSpPr>
            <p:nvPr/>
          </p:nvSpPr>
          <p:spPr bwMode="auto">
            <a:xfrm>
              <a:off x="2279" y="2362"/>
              <a:ext cx="47" cy="1542"/>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59" name="Rectangle 27">
              <a:extLst>
                <a:ext uri="{FF2B5EF4-FFF2-40B4-BE49-F238E27FC236}">
                  <a16:creationId xmlns:a16="http://schemas.microsoft.com/office/drawing/2014/main" id="{287F515F-1B0A-4759-B544-D433A51BFB65}"/>
                </a:ext>
              </a:extLst>
            </p:cNvPr>
            <p:cNvSpPr>
              <a:spLocks noChangeArrowheads="1"/>
            </p:cNvSpPr>
            <p:nvPr/>
          </p:nvSpPr>
          <p:spPr bwMode="auto">
            <a:xfrm>
              <a:off x="2861" y="2878"/>
              <a:ext cx="50" cy="1026"/>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0" name="Rectangle 28">
              <a:extLst>
                <a:ext uri="{FF2B5EF4-FFF2-40B4-BE49-F238E27FC236}">
                  <a16:creationId xmlns:a16="http://schemas.microsoft.com/office/drawing/2014/main" id="{E74EAE33-7850-4CF3-89B8-72C55B555E26}"/>
                </a:ext>
              </a:extLst>
            </p:cNvPr>
            <p:cNvSpPr>
              <a:spLocks noChangeArrowheads="1"/>
            </p:cNvSpPr>
            <p:nvPr/>
          </p:nvSpPr>
          <p:spPr bwMode="auto">
            <a:xfrm>
              <a:off x="3316" y="2935"/>
              <a:ext cx="50" cy="969"/>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1" name="Rectangle 29">
              <a:extLst>
                <a:ext uri="{FF2B5EF4-FFF2-40B4-BE49-F238E27FC236}">
                  <a16:creationId xmlns:a16="http://schemas.microsoft.com/office/drawing/2014/main" id="{624380FA-D192-420A-8F7B-58C5D0B2A17E}"/>
                </a:ext>
              </a:extLst>
            </p:cNvPr>
            <p:cNvSpPr>
              <a:spLocks noChangeArrowheads="1"/>
            </p:cNvSpPr>
            <p:nvPr/>
          </p:nvSpPr>
          <p:spPr bwMode="auto">
            <a:xfrm>
              <a:off x="2491" y="2719"/>
              <a:ext cx="47" cy="1185"/>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2" name="Rectangle 30">
              <a:extLst>
                <a:ext uri="{FF2B5EF4-FFF2-40B4-BE49-F238E27FC236}">
                  <a16:creationId xmlns:a16="http://schemas.microsoft.com/office/drawing/2014/main" id="{6DD05C70-9275-404C-8B75-EBFADA46B0C6}"/>
                </a:ext>
              </a:extLst>
            </p:cNvPr>
            <p:cNvSpPr>
              <a:spLocks noChangeArrowheads="1"/>
            </p:cNvSpPr>
            <p:nvPr/>
          </p:nvSpPr>
          <p:spPr bwMode="auto">
            <a:xfrm>
              <a:off x="2645" y="2995"/>
              <a:ext cx="47" cy="909"/>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3" name="Rectangle 31">
              <a:extLst>
                <a:ext uri="{FF2B5EF4-FFF2-40B4-BE49-F238E27FC236}">
                  <a16:creationId xmlns:a16="http://schemas.microsoft.com/office/drawing/2014/main" id="{338563E3-7AC8-488D-80C5-EDAAA6BE45D2}"/>
                </a:ext>
              </a:extLst>
            </p:cNvPr>
            <p:cNvSpPr>
              <a:spLocks noChangeArrowheads="1"/>
            </p:cNvSpPr>
            <p:nvPr/>
          </p:nvSpPr>
          <p:spPr bwMode="auto">
            <a:xfrm>
              <a:off x="2786" y="2879"/>
              <a:ext cx="51" cy="1025"/>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4" name="Rectangle 32">
              <a:extLst>
                <a:ext uri="{FF2B5EF4-FFF2-40B4-BE49-F238E27FC236}">
                  <a16:creationId xmlns:a16="http://schemas.microsoft.com/office/drawing/2014/main" id="{A0880B8A-4B85-4A06-8A39-33D78B7F991C}"/>
                </a:ext>
              </a:extLst>
            </p:cNvPr>
            <p:cNvSpPr>
              <a:spLocks noChangeArrowheads="1"/>
            </p:cNvSpPr>
            <p:nvPr/>
          </p:nvSpPr>
          <p:spPr bwMode="auto">
            <a:xfrm>
              <a:off x="2935" y="3475"/>
              <a:ext cx="59" cy="429"/>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5" name="Rectangle 33">
              <a:extLst>
                <a:ext uri="{FF2B5EF4-FFF2-40B4-BE49-F238E27FC236}">
                  <a16:creationId xmlns:a16="http://schemas.microsoft.com/office/drawing/2014/main" id="{00985951-65F9-4ABE-8AE5-8D8212E74E7D}"/>
                </a:ext>
              </a:extLst>
            </p:cNvPr>
            <p:cNvSpPr>
              <a:spLocks noChangeArrowheads="1"/>
            </p:cNvSpPr>
            <p:nvPr/>
          </p:nvSpPr>
          <p:spPr bwMode="auto">
            <a:xfrm>
              <a:off x="3017" y="3523"/>
              <a:ext cx="55" cy="381"/>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6" name="Rectangle 34">
              <a:extLst>
                <a:ext uri="{FF2B5EF4-FFF2-40B4-BE49-F238E27FC236}">
                  <a16:creationId xmlns:a16="http://schemas.microsoft.com/office/drawing/2014/main" id="{3268B167-BC86-4598-931D-C008AD37A163}"/>
                </a:ext>
              </a:extLst>
            </p:cNvPr>
            <p:cNvSpPr>
              <a:spLocks noChangeArrowheads="1"/>
            </p:cNvSpPr>
            <p:nvPr/>
          </p:nvSpPr>
          <p:spPr bwMode="auto">
            <a:xfrm>
              <a:off x="3096" y="3455"/>
              <a:ext cx="51" cy="449"/>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7" name="Rectangle 35">
              <a:extLst>
                <a:ext uri="{FF2B5EF4-FFF2-40B4-BE49-F238E27FC236}">
                  <a16:creationId xmlns:a16="http://schemas.microsoft.com/office/drawing/2014/main" id="{4F6EA172-C0C3-40D3-A112-9F41EBD6FAB7}"/>
                </a:ext>
              </a:extLst>
            </p:cNvPr>
            <p:cNvSpPr>
              <a:spLocks noChangeArrowheads="1"/>
            </p:cNvSpPr>
            <p:nvPr/>
          </p:nvSpPr>
          <p:spPr bwMode="auto">
            <a:xfrm>
              <a:off x="3171" y="3619"/>
              <a:ext cx="47" cy="285"/>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8" name="Rectangle 36">
              <a:extLst>
                <a:ext uri="{FF2B5EF4-FFF2-40B4-BE49-F238E27FC236}">
                  <a16:creationId xmlns:a16="http://schemas.microsoft.com/office/drawing/2014/main" id="{12EAE6AC-EAEF-4F8F-B9CE-B13692A3479D}"/>
                </a:ext>
              </a:extLst>
            </p:cNvPr>
            <p:cNvSpPr>
              <a:spLocks noChangeArrowheads="1"/>
            </p:cNvSpPr>
            <p:nvPr/>
          </p:nvSpPr>
          <p:spPr bwMode="auto">
            <a:xfrm>
              <a:off x="3241" y="3515"/>
              <a:ext cx="51" cy="389"/>
            </a:xfrm>
            <a:prstGeom prst="rect">
              <a:avLst/>
            </a:prstGeom>
            <a:gradFill rotWithShape="1">
              <a:gsLst>
                <a:gs pos="0">
                  <a:srgbClr val="008000">
                    <a:alpha val="71001"/>
                  </a:srgbClr>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69" name="Rectangle 37">
              <a:extLst>
                <a:ext uri="{FF2B5EF4-FFF2-40B4-BE49-F238E27FC236}">
                  <a16:creationId xmlns:a16="http://schemas.microsoft.com/office/drawing/2014/main" id="{9FBBBF3A-2FC3-4A3F-A96F-8E3EE263327E}"/>
                </a:ext>
              </a:extLst>
            </p:cNvPr>
            <p:cNvSpPr>
              <a:spLocks noChangeArrowheads="1"/>
            </p:cNvSpPr>
            <p:nvPr/>
          </p:nvSpPr>
          <p:spPr bwMode="auto">
            <a:xfrm>
              <a:off x="3390" y="3671"/>
              <a:ext cx="47" cy="233"/>
            </a:xfrm>
            <a:prstGeom prst="rect">
              <a:avLst/>
            </a:prstGeom>
            <a:gradFill rotWithShape="1">
              <a:gsLst>
                <a:gs pos="0">
                  <a:srgbClr val="00FFFF">
                    <a:alpha val="71001"/>
                  </a:srgbClr>
                </a:gs>
                <a:gs pos="100000">
                  <a:srgbClr val="00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70" name="Rectangle 38">
              <a:extLst>
                <a:ext uri="{FF2B5EF4-FFF2-40B4-BE49-F238E27FC236}">
                  <a16:creationId xmlns:a16="http://schemas.microsoft.com/office/drawing/2014/main" id="{FE42F7DD-BFE5-42BC-9EFE-1AA0A68DFD12}"/>
                </a:ext>
              </a:extLst>
            </p:cNvPr>
            <p:cNvSpPr>
              <a:spLocks noChangeArrowheads="1"/>
            </p:cNvSpPr>
            <p:nvPr/>
          </p:nvSpPr>
          <p:spPr bwMode="auto">
            <a:xfrm>
              <a:off x="3461" y="3771"/>
              <a:ext cx="59" cy="133"/>
            </a:xfrm>
            <a:prstGeom prst="rect">
              <a:avLst/>
            </a:prstGeom>
            <a:gradFill rotWithShape="1">
              <a:gsLst>
                <a:gs pos="0">
                  <a:srgbClr val="00FFFF">
                    <a:alpha val="71001"/>
                  </a:srgbClr>
                </a:gs>
                <a:gs pos="100000">
                  <a:srgbClr val="00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71" name="Rectangle 39">
              <a:extLst>
                <a:ext uri="{FF2B5EF4-FFF2-40B4-BE49-F238E27FC236}">
                  <a16:creationId xmlns:a16="http://schemas.microsoft.com/office/drawing/2014/main" id="{28B30DDD-900B-4138-96A4-E05C3C85B9A0}"/>
                </a:ext>
              </a:extLst>
            </p:cNvPr>
            <p:cNvSpPr>
              <a:spLocks noChangeArrowheads="1"/>
            </p:cNvSpPr>
            <p:nvPr/>
          </p:nvSpPr>
          <p:spPr bwMode="auto">
            <a:xfrm>
              <a:off x="2421" y="3403"/>
              <a:ext cx="47" cy="501"/>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72" name="Rectangle 40">
              <a:extLst>
                <a:ext uri="{FF2B5EF4-FFF2-40B4-BE49-F238E27FC236}">
                  <a16:creationId xmlns:a16="http://schemas.microsoft.com/office/drawing/2014/main" id="{122E598E-E5AA-4238-AE0C-1FE101145C1D}"/>
                </a:ext>
              </a:extLst>
            </p:cNvPr>
            <p:cNvSpPr>
              <a:spLocks noChangeArrowheads="1"/>
            </p:cNvSpPr>
            <p:nvPr/>
          </p:nvSpPr>
          <p:spPr bwMode="auto">
            <a:xfrm>
              <a:off x="2350" y="2979"/>
              <a:ext cx="47" cy="925"/>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73" name="Rectangle 41">
              <a:extLst>
                <a:ext uri="{FF2B5EF4-FFF2-40B4-BE49-F238E27FC236}">
                  <a16:creationId xmlns:a16="http://schemas.microsoft.com/office/drawing/2014/main" id="{A96EBBA3-C329-4DF8-B22D-514A625D4EEA}"/>
                </a:ext>
              </a:extLst>
            </p:cNvPr>
            <p:cNvSpPr>
              <a:spLocks noChangeArrowheads="1"/>
            </p:cNvSpPr>
            <p:nvPr/>
          </p:nvSpPr>
          <p:spPr bwMode="auto">
            <a:xfrm>
              <a:off x="2208" y="2919"/>
              <a:ext cx="48" cy="985"/>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74" name="Rectangle 42">
              <a:extLst>
                <a:ext uri="{FF2B5EF4-FFF2-40B4-BE49-F238E27FC236}">
                  <a16:creationId xmlns:a16="http://schemas.microsoft.com/office/drawing/2014/main" id="{9C7ED651-3E53-4147-BABE-1B7113452C63}"/>
                </a:ext>
              </a:extLst>
            </p:cNvPr>
            <p:cNvSpPr>
              <a:spLocks noChangeArrowheads="1"/>
            </p:cNvSpPr>
            <p:nvPr/>
          </p:nvSpPr>
          <p:spPr bwMode="auto">
            <a:xfrm>
              <a:off x="2715" y="3383"/>
              <a:ext cx="47" cy="521"/>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475" name="Rectangle 43">
              <a:extLst>
                <a:ext uri="{FF2B5EF4-FFF2-40B4-BE49-F238E27FC236}">
                  <a16:creationId xmlns:a16="http://schemas.microsoft.com/office/drawing/2014/main" id="{1DADAF6B-7E6A-459D-B83F-52AA4E314011}"/>
                </a:ext>
              </a:extLst>
            </p:cNvPr>
            <p:cNvSpPr>
              <a:spLocks noChangeArrowheads="1"/>
            </p:cNvSpPr>
            <p:nvPr/>
          </p:nvSpPr>
          <p:spPr bwMode="auto">
            <a:xfrm>
              <a:off x="2562" y="3271"/>
              <a:ext cx="59" cy="633"/>
            </a:xfrm>
            <a:prstGeom prst="rect">
              <a:avLst/>
            </a:prstGeom>
            <a:gradFill rotWithShape="1">
              <a:gsLst>
                <a:gs pos="0">
                  <a:srgbClr val="FF0066">
                    <a:alpha val="71001"/>
                  </a:srgbClr>
                </a:gs>
                <a:gs pos="100000">
                  <a:srgbClr val="3F001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64556" name="Text Box 44">
            <a:extLst>
              <a:ext uri="{FF2B5EF4-FFF2-40B4-BE49-F238E27FC236}">
                <a16:creationId xmlns:a16="http://schemas.microsoft.com/office/drawing/2014/main" id="{E58EA099-FF4E-43EE-8893-F8EE222C659F}"/>
              </a:ext>
            </a:extLst>
          </p:cNvPr>
          <p:cNvSpPr txBox="1">
            <a:spLocks noChangeArrowheads="1"/>
          </p:cNvSpPr>
          <p:nvPr/>
        </p:nvSpPr>
        <p:spPr bwMode="auto">
          <a:xfrm>
            <a:off x="522391" y="280110"/>
            <a:ext cx="7926387" cy="1954381"/>
          </a:xfrm>
          <a:prstGeom prst="rect">
            <a:avLst/>
          </a:prstGeom>
          <a:noFill/>
          <a:ln w="9525">
            <a:noFill/>
            <a:miter lim="800000"/>
            <a:headEnd/>
            <a:tailEnd/>
          </a:ln>
          <a:effectLst/>
        </p:spPr>
        <p:txBody>
          <a:bodyPr wrap="square">
            <a:spAutoFit/>
          </a:bodyPr>
          <a:lstStyle>
            <a:lvl1pPr>
              <a:defRPr sz="1200">
                <a:solidFill>
                  <a:schemeClr val="tx1"/>
                </a:solidFill>
                <a:latin typeface="Arial" pitchFamily="34" charset="0"/>
                <a:ea typeface="ＭＳ Ｐゴシック" pitchFamily="34" charset="-128"/>
              </a:defRPr>
            </a:lvl1pPr>
            <a:lvl2pPr>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pitchFamily="34" charset="0"/>
                <a:ea typeface="ＭＳ Ｐゴシック" pitchFamily="34" charset="-128"/>
              </a:defRPr>
            </a:lvl9pPr>
          </a:lstStyle>
          <a:p>
            <a:pPr>
              <a:spcBef>
                <a:spcPct val="50000"/>
              </a:spcBef>
              <a:defRPr/>
            </a:pPr>
            <a:r>
              <a:rPr lang="en-US" sz="2000" dirty="0">
                <a:latin typeface="Biome" panose="020B0503030204020804" pitchFamily="34" charset="0"/>
                <a:cs typeface="Biome" panose="020B0503030204020804" pitchFamily="34" charset="0"/>
              </a:rPr>
              <a:t>If the pattern is real, the implications are profound, including:</a:t>
            </a:r>
            <a:endParaRPr lang="en-US" sz="2400" dirty="0">
              <a:latin typeface="Biome" panose="020B0503030204020804" pitchFamily="34" charset="0"/>
              <a:cs typeface="Biome" panose="020B0503030204020804" pitchFamily="34" charset="0"/>
            </a:endParaRPr>
          </a:p>
          <a:p>
            <a:pPr lvl="1">
              <a:spcBef>
                <a:spcPct val="50000"/>
              </a:spcBef>
              <a:buFont typeface="Arial" pitchFamily="34" charset="0"/>
              <a:buChar char="•"/>
              <a:defRPr/>
            </a:pPr>
            <a:r>
              <a:rPr lang="en-US" sz="1800" dirty="0">
                <a:latin typeface="Biome" panose="020B0503030204020804" pitchFamily="34" charset="0"/>
                <a:cs typeface="Biome" panose="020B0503030204020804" pitchFamily="34" charset="0"/>
              </a:rPr>
              <a:t>Living taxa might be less prone to extinction than ancient taxa</a:t>
            </a:r>
          </a:p>
          <a:p>
            <a:pPr lvl="1">
              <a:spcBef>
                <a:spcPct val="50000"/>
              </a:spcBef>
              <a:buFont typeface="Arial" pitchFamily="34" charset="0"/>
              <a:buChar char="•"/>
              <a:defRPr/>
            </a:pPr>
            <a:r>
              <a:rPr lang="en-US" sz="1800" dirty="0">
                <a:latin typeface="Biome" panose="020B0503030204020804" pitchFamily="34" charset="0"/>
                <a:cs typeface="Biome" panose="020B0503030204020804" pitchFamily="34" charset="0"/>
              </a:rPr>
              <a:t>The Earth may have become more stable for life over time</a:t>
            </a:r>
          </a:p>
          <a:p>
            <a:pPr lvl="1">
              <a:spcBef>
                <a:spcPct val="50000"/>
              </a:spcBef>
              <a:buFont typeface="Arial" pitchFamily="34" charset="0"/>
              <a:buChar char="•"/>
              <a:defRPr/>
            </a:pPr>
            <a:r>
              <a:rPr lang="en-US" sz="1800" dirty="0">
                <a:latin typeface="Biome" panose="020B0503030204020804" pitchFamily="34" charset="0"/>
                <a:cs typeface="Biome" panose="020B0503030204020804" pitchFamily="34" charset="0"/>
              </a:rPr>
              <a:t>Major perturbations may just become less common over time</a:t>
            </a:r>
            <a:endParaRPr lang="en-US" sz="2400" dirty="0">
              <a:latin typeface="Biome" panose="020B0503030204020804" pitchFamily="34" charset="0"/>
              <a:cs typeface="Biome" panose="020B05030302040208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1421</TotalTime>
  <Words>1443</Words>
  <Application>Microsoft Office PowerPoint</Application>
  <PresentationFormat>On-screen Show (4:3)</PresentationFormat>
  <Paragraphs>223</Paragraphs>
  <Slides>43</Slides>
  <Notes>2</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9" baseType="lpstr">
      <vt:lpstr>Arial</vt:lpstr>
      <vt:lpstr>Biome</vt:lpstr>
      <vt:lpstr>Calibri</vt:lpstr>
      <vt:lpstr>Calibri Light</vt:lpstr>
      <vt:lpstr>Catamaran</vt:lpstr>
      <vt:lpstr>GuardianTextSans</vt:lpstr>
      <vt:lpstr>hero-new</vt:lpstr>
      <vt:lpstr>Inter</vt:lpstr>
      <vt:lpstr>Lora</vt:lpstr>
      <vt:lpstr>nyt-imperial</vt:lpstr>
      <vt:lpstr>Open Sans</vt:lpstr>
      <vt:lpstr>Quicksand</vt:lpstr>
      <vt:lpstr>Roboto</vt:lpstr>
      <vt:lpstr>Roboto</vt:lpstr>
      <vt:lpstr>Office Theme</vt:lpstr>
      <vt:lpstr>Image</vt:lpstr>
      <vt:lpstr>PowerPoint Presentation</vt:lpstr>
      <vt:lpstr>Outline</vt:lpstr>
      <vt:lpstr>What is an extinction? </vt:lpstr>
      <vt:lpstr>PowerPoint Presentation</vt:lpstr>
      <vt:lpstr>What are MASS Extinctions? </vt:lpstr>
      <vt:lpstr>PowerPoint Presentation</vt:lpstr>
      <vt:lpstr>Major Extinctions</vt:lpstr>
      <vt:lpstr>PowerPoint Presentation</vt:lpstr>
      <vt:lpstr>PowerPoint Presentation</vt:lpstr>
      <vt:lpstr>PowerPoint Presentation</vt:lpstr>
      <vt:lpstr>PowerPoint Presentation</vt:lpstr>
      <vt:lpstr>PowerPoint Presentation</vt:lpstr>
      <vt:lpstr>PowerPoint Presentation</vt:lpstr>
      <vt:lpstr>Evidence of The Impact</vt:lpstr>
      <vt:lpstr>Drilling into the Chixulub Crater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rise of oxygen:  the great oxygenation event</vt:lpstr>
      <vt:lpstr>First multicellular fossils?</vt:lpstr>
      <vt:lpstr>First multicellular embryos?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 Age Extinction  (Minor Extinction)</vt:lpstr>
      <vt:lpstr>PowerPoint Presentation</vt:lpstr>
      <vt:lpstr>The Sixth Extinction??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Bulinski</dc:creator>
  <cp:lastModifiedBy>Kate Bulinski</cp:lastModifiedBy>
  <cp:revision>8</cp:revision>
  <dcterms:created xsi:type="dcterms:W3CDTF">2024-04-29T17:36:12Z</dcterms:created>
  <dcterms:modified xsi:type="dcterms:W3CDTF">2024-05-02T00:17:35Z</dcterms:modified>
</cp:coreProperties>
</file>