
<file path=[Content_Types].xml><?xml version="1.0" encoding="utf-8"?>
<Types xmlns="http://schemas.openxmlformats.org/package/2006/content-types">
  <Default Extension="jpeg" ContentType="image/jpeg"/>
  <Default Extension="m4v"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83" r:id="rId3"/>
    <p:sldId id="263" r:id="rId4"/>
    <p:sldId id="277" r:id="rId5"/>
    <p:sldId id="279" r:id="rId6"/>
    <p:sldId id="278" r:id="rId7"/>
    <p:sldId id="281" r:id="rId8"/>
    <p:sldId id="314" r:id="rId9"/>
    <p:sldId id="282" r:id="rId10"/>
    <p:sldId id="286" r:id="rId11"/>
    <p:sldId id="289" r:id="rId12"/>
    <p:sldId id="284" r:id="rId13"/>
    <p:sldId id="287" r:id="rId14"/>
    <p:sldId id="295" r:id="rId15"/>
    <p:sldId id="303" r:id="rId16"/>
    <p:sldId id="294" r:id="rId17"/>
    <p:sldId id="293" r:id="rId18"/>
    <p:sldId id="304" r:id="rId19"/>
    <p:sldId id="305" r:id="rId20"/>
    <p:sldId id="296" r:id="rId21"/>
    <p:sldId id="306" r:id="rId22"/>
    <p:sldId id="297" r:id="rId23"/>
    <p:sldId id="300" r:id="rId24"/>
    <p:sldId id="308" r:id="rId25"/>
    <p:sldId id="309" r:id="rId26"/>
    <p:sldId id="301" r:id="rId27"/>
    <p:sldId id="310" r:id="rId28"/>
    <p:sldId id="311" r:id="rId29"/>
    <p:sldId id="285" r:id="rId30"/>
    <p:sldId id="290" r:id="rId31"/>
    <p:sldId id="291" r:id="rId32"/>
    <p:sldId id="288" r:id="rId33"/>
    <p:sldId id="312" r:id="rId34"/>
    <p:sldId id="313" r:id="rId35"/>
    <p:sldId id="29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DBC9"/>
    <a:srgbClr val="D5C5A7"/>
    <a:srgbClr val="FFFFFF"/>
    <a:srgbClr val="CDBA96"/>
    <a:srgbClr val="F0C845"/>
    <a:srgbClr val="B4DAAA"/>
    <a:srgbClr val="EBD0D5"/>
    <a:srgbClr val="F9C0A3"/>
    <a:srgbClr val="8694FF"/>
    <a:srgbClr val="CC3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60"/>
  </p:normalViewPr>
  <p:slideViewPr>
    <p:cSldViewPr snapToGrid="0">
      <p:cViewPr varScale="1">
        <p:scale>
          <a:sx n="81" d="100"/>
          <a:sy n="81" d="100"/>
        </p:scale>
        <p:origin x="715"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BC96A-BB8D-4D47-8D9B-66198B6020D5}"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EB644-18DE-4641-AF16-093BEDEE0D44}" type="slidenum">
              <a:rPr lang="en-US" smtClean="0"/>
              <a:t>‹#›</a:t>
            </a:fld>
            <a:endParaRPr lang="en-US"/>
          </a:p>
        </p:txBody>
      </p:sp>
    </p:spTree>
    <p:extLst>
      <p:ext uri="{BB962C8B-B14F-4D97-AF65-F5344CB8AC3E}">
        <p14:creationId xmlns:p14="http://schemas.microsoft.com/office/powerpoint/2010/main" val="1879277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VO dates to work on the Gregorian Calendar in 16</a:t>
            </a:r>
            <a:r>
              <a:rPr lang="en-US" baseline="30000" dirty="0"/>
              <a:t>th</a:t>
            </a:r>
            <a:r>
              <a:rPr lang="en-US" dirty="0"/>
              <a:t> century,  J </a:t>
            </a:r>
            <a:r>
              <a:rPr lang="en-US" dirty="0" err="1"/>
              <a:t>Heilbron</a:t>
            </a:r>
            <a:r>
              <a:rPr lang="en-US" dirty="0"/>
              <a:t> – Catholic Church support of astronomy 600 years.</a:t>
            </a:r>
          </a:p>
        </p:txBody>
      </p:sp>
      <p:sp>
        <p:nvSpPr>
          <p:cNvPr id="4" name="Slide Number Placeholder 3"/>
          <p:cNvSpPr>
            <a:spLocks noGrp="1"/>
          </p:cNvSpPr>
          <p:nvPr>
            <p:ph type="sldNum" sz="quarter" idx="5"/>
          </p:nvPr>
        </p:nvSpPr>
        <p:spPr/>
        <p:txBody>
          <a:bodyPr/>
          <a:lstStyle/>
          <a:p>
            <a:fld id="{40FEB644-18DE-4641-AF16-093BEDEE0D44}" type="slidenum">
              <a:rPr lang="en-US" smtClean="0"/>
              <a:t>1</a:t>
            </a:fld>
            <a:endParaRPr lang="en-US"/>
          </a:p>
        </p:txBody>
      </p:sp>
    </p:spTree>
    <p:extLst>
      <p:ext uri="{BB962C8B-B14F-4D97-AF65-F5344CB8AC3E}">
        <p14:creationId xmlns:p14="http://schemas.microsoft.com/office/powerpoint/2010/main" val="278670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CEE818-8716-4B26-9719-98ABE06AC4A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4158106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EE818-8716-4B26-9719-98ABE06AC4A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83287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EE818-8716-4B26-9719-98ABE06AC4A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201599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EE818-8716-4B26-9719-98ABE06AC4A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15738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CEE818-8716-4B26-9719-98ABE06AC4A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106674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CEE818-8716-4B26-9719-98ABE06AC4A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33676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CEE818-8716-4B26-9719-98ABE06AC4AD}"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34301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CEE818-8716-4B26-9719-98ABE06AC4AD}"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3681169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EE818-8716-4B26-9719-98ABE06AC4AD}"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268560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EE818-8716-4B26-9719-98ABE06AC4A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291922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EE818-8716-4B26-9719-98ABE06AC4A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C328B-A512-4852-A9EB-6EBD47C28C5F}" type="slidenum">
              <a:rPr lang="en-US" smtClean="0"/>
              <a:t>‹#›</a:t>
            </a:fld>
            <a:endParaRPr lang="en-US"/>
          </a:p>
        </p:txBody>
      </p:sp>
    </p:spTree>
    <p:extLst>
      <p:ext uri="{BB962C8B-B14F-4D97-AF65-F5344CB8AC3E}">
        <p14:creationId xmlns:p14="http://schemas.microsoft.com/office/powerpoint/2010/main" val="423999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EE818-8716-4B26-9719-98ABE06AC4AD}"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328B-A512-4852-A9EB-6EBD47C28C5F}" type="slidenum">
              <a:rPr lang="en-US" smtClean="0"/>
              <a:t>‹#›</a:t>
            </a:fld>
            <a:endParaRPr lang="en-US"/>
          </a:p>
        </p:txBody>
      </p:sp>
    </p:spTree>
    <p:extLst>
      <p:ext uri="{BB962C8B-B14F-4D97-AF65-F5344CB8AC3E}">
        <p14:creationId xmlns:p14="http://schemas.microsoft.com/office/powerpoint/2010/main" val="33786890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7.pn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A34711B-D46A-432D-9534-2E202EEED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91" y="220090"/>
            <a:ext cx="8657130" cy="64928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3B8E91-D72E-443C-B0AE-A398BA41C242}"/>
              </a:ext>
            </a:extLst>
          </p:cNvPr>
          <p:cNvSpPr txBox="1"/>
          <p:nvPr/>
        </p:nvSpPr>
        <p:spPr>
          <a:xfrm>
            <a:off x="185760" y="620650"/>
            <a:ext cx="9716012" cy="5109091"/>
          </a:xfrm>
          <a:prstGeom prst="rect">
            <a:avLst/>
          </a:prstGeom>
          <a:noFill/>
          <a:effectLst>
            <a:glow rad="101600">
              <a:schemeClr val="accent2">
                <a:satMod val="175000"/>
                <a:alpha val="40000"/>
              </a:schemeClr>
            </a:glow>
          </a:effectLst>
        </p:spPr>
        <p:txBody>
          <a:bodyPr wrap="square" rtlCol="0">
            <a:spAutoFit/>
          </a:bodyPr>
          <a:lstStyle/>
          <a:p>
            <a:r>
              <a:rPr lang="en-US" sz="5400" b="1" dirty="0">
                <a:ln w="19050">
                  <a:solidFill>
                    <a:schemeClr val="bg1"/>
                  </a:solidFill>
                </a:ln>
                <a:latin typeface="Cambria" panose="02040503050406030204" pitchFamily="18" charset="0"/>
                <a:ea typeface="Cambria" panose="02040503050406030204" pitchFamily="18" charset="0"/>
              </a:rPr>
              <a:t>Sun, Moon, and Ascending: Astrology from the Perspective of an </a:t>
            </a:r>
            <a:br>
              <a:rPr lang="en-US" sz="5400" b="1" dirty="0">
                <a:ln w="19050">
                  <a:solidFill>
                    <a:schemeClr val="bg1"/>
                  </a:solidFill>
                </a:ln>
                <a:latin typeface="Cambria" panose="02040503050406030204" pitchFamily="18" charset="0"/>
                <a:ea typeface="Cambria" panose="02040503050406030204" pitchFamily="18" charset="0"/>
              </a:rPr>
            </a:br>
            <a:r>
              <a:rPr lang="en-US" sz="5400" b="1" dirty="0">
                <a:ln w="19050">
                  <a:solidFill>
                    <a:schemeClr val="bg1"/>
                  </a:solidFill>
                </a:ln>
                <a:latin typeface="Cambria" panose="02040503050406030204" pitchFamily="18" charset="0"/>
                <a:ea typeface="Cambria" panose="02040503050406030204" pitchFamily="18" charset="0"/>
              </a:rPr>
              <a:t>Astronomer. </a:t>
            </a:r>
          </a:p>
          <a:p>
            <a:endParaRPr lang="en-US" sz="5400" b="1" dirty="0">
              <a:ln w="19050">
                <a:solidFill>
                  <a:schemeClr val="bg1"/>
                </a:solidFill>
              </a:ln>
              <a:solidFill>
                <a:srgbClr val="D1BEB7"/>
              </a:solidFill>
              <a:latin typeface="Cambria" panose="02040503050406030204" pitchFamily="18" charset="0"/>
              <a:ea typeface="Cambria" panose="02040503050406030204" pitchFamily="18" charset="0"/>
            </a:endParaRPr>
          </a:p>
          <a:p>
            <a:r>
              <a:rPr lang="en-US" sz="2800" dirty="0">
                <a:solidFill>
                  <a:srgbClr val="D1BEB7"/>
                </a:solidFill>
                <a:latin typeface="Cambria" panose="02040503050406030204" pitchFamily="18" charset="0"/>
                <a:ea typeface="Cambria" panose="02040503050406030204" pitchFamily="18" charset="0"/>
              </a:rPr>
              <a:t>Christopher M. Graney, </a:t>
            </a:r>
            <a:br>
              <a:rPr lang="en-US" sz="2800" dirty="0">
                <a:solidFill>
                  <a:srgbClr val="D1BEB7"/>
                </a:solidFill>
                <a:latin typeface="Cambria" panose="02040503050406030204" pitchFamily="18" charset="0"/>
                <a:ea typeface="Cambria" panose="02040503050406030204" pitchFamily="18" charset="0"/>
              </a:rPr>
            </a:br>
            <a:r>
              <a:rPr lang="en-US" sz="2800" dirty="0">
                <a:solidFill>
                  <a:srgbClr val="D1BEB7"/>
                </a:solidFill>
                <a:latin typeface="Cambria" panose="02040503050406030204" pitchFamily="18" charset="0"/>
                <a:ea typeface="Cambria" panose="02040503050406030204" pitchFamily="18" charset="0"/>
              </a:rPr>
              <a:t>Vatican Observatory</a:t>
            </a:r>
          </a:p>
        </p:txBody>
      </p:sp>
      <p:pic>
        <p:nvPicPr>
          <p:cNvPr id="8" name="Picture 7">
            <a:extLst>
              <a:ext uri="{FF2B5EF4-FFF2-40B4-BE49-F238E27FC236}">
                <a16:creationId xmlns:a16="http://schemas.microsoft.com/office/drawing/2014/main" id="{4CAE503F-D484-4544-A3C5-74F9E74F5492}"/>
              </a:ext>
            </a:extLst>
          </p:cNvPr>
          <p:cNvPicPr>
            <a:picLocks noChangeAspect="1"/>
          </p:cNvPicPr>
          <p:nvPr/>
        </p:nvPicPr>
        <p:blipFill>
          <a:blip r:embed="rId4"/>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303071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CBC7A-1914-40CA-8BFE-B7B5EE7C09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44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F776C5-4A1B-4AFD-AED2-D25E8D08C87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31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CF59D-10C5-4225-9DFB-2E45DC45FF0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05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8554" t="9024" r="8329" b="6926"/>
          <a:stretch/>
        </p:blipFill>
        <p:spPr>
          <a:xfrm>
            <a:off x="158261" y="273961"/>
            <a:ext cx="6077589" cy="5212080"/>
          </a:xfrm>
          <a:prstGeom prst="rect">
            <a:avLst/>
          </a:prstGeom>
        </p:spPr>
      </p:pic>
      <p:pic>
        <p:nvPicPr>
          <p:cNvPr id="1026" name="Picture 2" descr="https://upload.wikimedia.org/wikipedia/commons/3/3a/Ptolemaicsystem-small.png"/>
          <p:cNvPicPr>
            <a:picLocks noChangeAspect="1" noChangeArrowheads="1"/>
          </p:cNvPicPr>
          <p:nvPr/>
        </p:nvPicPr>
        <p:blipFill rotWithShape="1">
          <a:blip r:embed="rId3">
            <a:extLst>
              <a:ext uri="{28A0092B-C50C-407E-A947-70E740481C1C}">
                <a14:useLocalDpi xmlns:a14="http://schemas.microsoft.com/office/drawing/2010/main" val="0"/>
              </a:ext>
            </a:extLst>
          </a:blip>
          <a:srcRect l="2532" t="7874" r="3134" b="381"/>
          <a:stretch/>
        </p:blipFill>
        <p:spPr bwMode="auto">
          <a:xfrm>
            <a:off x="6365630" y="273961"/>
            <a:ext cx="5669280" cy="5669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BE4244-EB4B-4624-9E90-0BDB824D1E50}"/>
              </a:ext>
            </a:extLst>
          </p:cNvPr>
          <p:cNvSpPr txBox="1"/>
          <p:nvPr/>
        </p:nvSpPr>
        <p:spPr>
          <a:xfrm>
            <a:off x="157090" y="5753042"/>
            <a:ext cx="11694278" cy="830997"/>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The Universe in the year </a:t>
            </a:r>
            <a:r>
              <a:rPr lang="en-US" sz="2400" b="1" dirty="0">
                <a:solidFill>
                  <a:srgbClr val="D49E67"/>
                </a:solidFill>
                <a:latin typeface="Cambria" panose="02040503050406030204" pitchFamily="18" charset="0"/>
                <a:ea typeface="Cambria" panose="02040503050406030204" pitchFamily="18" charset="0"/>
              </a:rPr>
              <a:t>224</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Earth is the center, made of 4 elements; heavens are “ethereal” (5</a:t>
            </a:r>
            <a:r>
              <a:rPr lang="en-US" sz="2400" b="1" baseline="30000" dirty="0">
                <a:latin typeface="Cambria" panose="02040503050406030204" pitchFamily="18" charset="0"/>
                <a:ea typeface="Cambria" panose="02040503050406030204" pitchFamily="18" charset="0"/>
              </a:rPr>
              <a:t>th</a:t>
            </a:r>
            <a:r>
              <a:rPr lang="en-US" sz="2400" b="1" dirty="0">
                <a:latin typeface="Cambria" panose="02040503050406030204" pitchFamily="18" charset="0"/>
                <a:ea typeface="Cambria" panose="02040503050406030204" pitchFamily="18" charset="0"/>
              </a:rPr>
              <a:t> element)</a:t>
            </a:r>
          </a:p>
        </p:txBody>
      </p:sp>
    </p:spTree>
    <p:extLst>
      <p:ext uri="{BB962C8B-B14F-4D97-AF65-F5344CB8AC3E}">
        <p14:creationId xmlns:p14="http://schemas.microsoft.com/office/powerpoint/2010/main" val="8661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99410-62D7-4E59-A07C-8D74419C614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1951" r="13435" b="8111"/>
          <a:stretch/>
        </p:blipFill>
        <p:spPr bwMode="auto">
          <a:xfrm>
            <a:off x="2842180" y="582667"/>
            <a:ext cx="9152023" cy="5987738"/>
          </a:xfrm>
          <a:prstGeom prst="rect">
            <a:avLst/>
          </a:prstGeom>
          <a:noFill/>
          <a:ln>
            <a:noFill/>
          </a:ln>
        </p:spPr>
      </p:pic>
      <p:pic>
        <p:nvPicPr>
          <p:cNvPr id="3" name="Picture 2">
            <a:extLst>
              <a:ext uri="{FF2B5EF4-FFF2-40B4-BE49-F238E27FC236}">
                <a16:creationId xmlns:a16="http://schemas.microsoft.com/office/drawing/2014/main" id="{CDA3C6B0-104C-4134-B3DC-2BAD1B22F6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9308" t="14125" r="6482"/>
          <a:stretch/>
        </p:blipFill>
        <p:spPr bwMode="auto">
          <a:xfrm>
            <a:off x="197797" y="116732"/>
            <a:ext cx="2309603" cy="3312268"/>
          </a:xfrm>
          <a:prstGeom prst="rect">
            <a:avLst/>
          </a:prstGeom>
          <a:noFill/>
          <a:ln>
            <a:noFill/>
          </a:ln>
          <a:effectLst>
            <a:glow rad="139700">
              <a:srgbClr val="CC3930">
                <a:alpha val="40000"/>
              </a:srgbClr>
            </a:glow>
          </a:effectLst>
        </p:spPr>
      </p:pic>
      <p:sp>
        <p:nvSpPr>
          <p:cNvPr id="4" name="TextBox 3">
            <a:extLst>
              <a:ext uri="{FF2B5EF4-FFF2-40B4-BE49-F238E27FC236}">
                <a16:creationId xmlns:a16="http://schemas.microsoft.com/office/drawing/2014/main" id="{4940DD2F-E06F-48BE-9C42-73CD19F0D69D}"/>
              </a:ext>
            </a:extLst>
          </p:cNvPr>
          <p:cNvSpPr txBox="1"/>
          <p:nvPr/>
        </p:nvSpPr>
        <p:spPr>
          <a:xfrm>
            <a:off x="5040376" y="3895059"/>
            <a:ext cx="1389608" cy="461665"/>
          </a:xfrm>
          <a:prstGeom prst="rect">
            <a:avLst/>
          </a:prstGeom>
          <a:noFill/>
        </p:spPr>
        <p:txBody>
          <a:bodyPr wrap="square" rtlCol="0">
            <a:spAutoFit/>
          </a:bodyPr>
          <a:lstStyle/>
          <a:p>
            <a:r>
              <a:rPr lang="en-US" sz="2400" b="1" dirty="0">
                <a:solidFill>
                  <a:srgbClr val="562D21"/>
                </a:solidFill>
                <a:latin typeface="Cambria" panose="02040503050406030204" pitchFamily="18" charset="0"/>
                <a:ea typeface="Cambria" panose="02040503050406030204" pitchFamily="18" charset="0"/>
              </a:rPr>
              <a:t>EARTH</a:t>
            </a:r>
          </a:p>
        </p:txBody>
      </p:sp>
      <p:sp>
        <p:nvSpPr>
          <p:cNvPr id="5" name="TextBox 4">
            <a:extLst>
              <a:ext uri="{FF2B5EF4-FFF2-40B4-BE49-F238E27FC236}">
                <a16:creationId xmlns:a16="http://schemas.microsoft.com/office/drawing/2014/main" id="{F78C7982-71FD-4BB7-812E-125AD352BA0D}"/>
              </a:ext>
            </a:extLst>
          </p:cNvPr>
          <p:cNvSpPr txBox="1"/>
          <p:nvPr/>
        </p:nvSpPr>
        <p:spPr>
          <a:xfrm>
            <a:off x="10815363" y="2792591"/>
            <a:ext cx="770279"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ea typeface="Cambria" panose="02040503050406030204" pitchFamily="18" charset="0"/>
              </a:rPr>
              <a:t>AIR</a:t>
            </a:r>
          </a:p>
        </p:txBody>
      </p:sp>
      <p:sp>
        <p:nvSpPr>
          <p:cNvPr id="6" name="TextBox 5">
            <a:extLst>
              <a:ext uri="{FF2B5EF4-FFF2-40B4-BE49-F238E27FC236}">
                <a16:creationId xmlns:a16="http://schemas.microsoft.com/office/drawing/2014/main" id="{7463A873-D493-4CCF-B204-436AD8204F23}"/>
              </a:ext>
            </a:extLst>
          </p:cNvPr>
          <p:cNvSpPr txBox="1"/>
          <p:nvPr/>
        </p:nvSpPr>
        <p:spPr>
          <a:xfrm>
            <a:off x="5040376" y="1450545"/>
            <a:ext cx="1389608" cy="461665"/>
          </a:xfrm>
          <a:prstGeom prst="rect">
            <a:avLst/>
          </a:prstGeom>
          <a:noFill/>
        </p:spPr>
        <p:txBody>
          <a:bodyPr wrap="square" rtlCol="0">
            <a:spAutoFit/>
          </a:bodyPr>
          <a:lstStyle/>
          <a:p>
            <a:r>
              <a:rPr lang="en-US" sz="2400" b="1" dirty="0">
                <a:solidFill>
                  <a:srgbClr val="2D5950"/>
                </a:solidFill>
                <a:latin typeface="Cambria" panose="02040503050406030204" pitchFamily="18" charset="0"/>
                <a:ea typeface="Cambria" panose="02040503050406030204" pitchFamily="18" charset="0"/>
              </a:rPr>
              <a:t>WATER</a:t>
            </a:r>
          </a:p>
        </p:txBody>
      </p:sp>
      <p:sp>
        <p:nvSpPr>
          <p:cNvPr id="7" name="TextBox 6">
            <a:extLst>
              <a:ext uri="{FF2B5EF4-FFF2-40B4-BE49-F238E27FC236}">
                <a16:creationId xmlns:a16="http://schemas.microsoft.com/office/drawing/2014/main" id="{D50ED4D2-57CD-446F-9504-5FBA86A955EE}"/>
              </a:ext>
            </a:extLst>
          </p:cNvPr>
          <p:cNvSpPr txBox="1"/>
          <p:nvPr/>
        </p:nvSpPr>
        <p:spPr>
          <a:xfrm>
            <a:off x="7945703" y="1678361"/>
            <a:ext cx="1110747" cy="461665"/>
          </a:xfrm>
          <a:prstGeom prst="rect">
            <a:avLst/>
          </a:prstGeom>
          <a:noFill/>
        </p:spPr>
        <p:txBody>
          <a:bodyPr wrap="square" rtlCol="0">
            <a:spAutoFit/>
          </a:bodyPr>
          <a:lstStyle/>
          <a:p>
            <a:r>
              <a:rPr lang="en-US" sz="2400" b="1" dirty="0">
                <a:solidFill>
                  <a:srgbClr val="CC3930"/>
                </a:solidFill>
                <a:latin typeface="Cambria" panose="02040503050406030204" pitchFamily="18" charset="0"/>
                <a:ea typeface="Cambria" panose="02040503050406030204" pitchFamily="18" charset="0"/>
              </a:rPr>
              <a:t>FIRE</a:t>
            </a:r>
          </a:p>
        </p:txBody>
      </p:sp>
    </p:spTree>
    <p:extLst>
      <p:ext uri="{BB962C8B-B14F-4D97-AF65-F5344CB8AC3E}">
        <p14:creationId xmlns:p14="http://schemas.microsoft.com/office/powerpoint/2010/main" val="128442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BE4244-EB4B-4624-9E90-0BDB824D1E50}"/>
              </a:ext>
            </a:extLst>
          </p:cNvPr>
          <p:cNvSpPr txBox="1"/>
          <p:nvPr/>
        </p:nvSpPr>
        <p:spPr>
          <a:xfrm>
            <a:off x="63957" y="774642"/>
            <a:ext cx="5762414" cy="2308324"/>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The Universe in the year </a:t>
            </a:r>
            <a:r>
              <a:rPr lang="en-US" sz="2400" b="1" dirty="0">
                <a:solidFill>
                  <a:srgbClr val="D49E67"/>
                </a:solidFill>
                <a:latin typeface="Cambria" panose="02040503050406030204" pitchFamily="18" charset="0"/>
                <a:ea typeface="Cambria" panose="02040503050406030204" pitchFamily="18" charset="0"/>
              </a:rPr>
              <a:t>224</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Planets &amp; stars are ethereal lights, centered on Earth. They can convey ethereal information (from the gods, or the universe, or whatever) to Earth.</a:t>
            </a:r>
          </a:p>
        </p:txBody>
      </p:sp>
      <p:pic>
        <p:nvPicPr>
          <p:cNvPr id="5" name="Picture 4">
            <a:extLst>
              <a:ext uri="{FF2B5EF4-FFF2-40B4-BE49-F238E27FC236}">
                <a16:creationId xmlns:a16="http://schemas.microsoft.com/office/drawing/2014/main" id="{68EF84FD-D48C-4A03-89F9-47A6DFFC0916}"/>
              </a:ext>
            </a:extLst>
          </p:cNvPr>
          <p:cNvPicPr>
            <a:picLocks noChangeAspect="1"/>
          </p:cNvPicPr>
          <p:nvPr/>
        </p:nvPicPr>
        <p:blipFill rotWithShape="1">
          <a:blip r:embed="rId2"/>
          <a:srcRect l="8554" t="9024" r="8329" b="6926"/>
          <a:stretch/>
        </p:blipFill>
        <p:spPr>
          <a:xfrm>
            <a:off x="5957928" y="367095"/>
            <a:ext cx="6077589" cy="5212080"/>
          </a:xfrm>
          <a:prstGeom prst="rect">
            <a:avLst/>
          </a:prstGeom>
        </p:spPr>
      </p:pic>
    </p:spTree>
    <p:extLst>
      <p:ext uri="{BB962C8B-B14F-4D97-AF65-F5344CB8AC3E}">
        <p14:creationId xmlns:p14="http://schemas.microsoft.com/office/powerpoint/2010/main" val="412289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79481-C31F-4D0D-B844-DDB4F7F46E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6702" t="9361" r="6570" b="7094"/>
          <a:stretch/>
        </p:blipFill>
        <p:spPr>
          <a:xfrm>
            <a:off x="1313234" y="184826"/>
            <a:ext cx="10573966" cy="5729591"/>
          </a:xfrm>
          <a:prstGeom prst="rect">
            <a:avLst/>
          </a:prstGeom>
        </p:spPr>
      </p:pic>
      <p:sp>
        <p:nvSpPr>
          <p:cNvPr id="4" name="TextBox 3">
            <a:extLst>
              <a:ext uri="{FF2B5EF4-FFF2-40B4-BE49-F238E27FC236}">
                <a16:creationId xmlns:a16="http://schemas.microsoft.com/office/drawing/2014/main" id="{97AC8F88-24B9-4F57-A7BB-0DB4A474A90C}"/>
              </a:ext>
            </a:extLst>
          </p:cNvPr>
          <p:cNvSpPr txBox="1"/>
          <p:nvPr/>
        </p:nvSpPr>
        <p:spPr>
          <a:xfrm>
            <a:off x="192922" y="5914417"/>
            <a:ext cx="11694278" cy="830997"/>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The </a:t>
            </a:r>
            <a:r>
              <a:rPr lang="en-US" sz="2400" b="1" strike="sngStrike" dirty="0">
                <a:latin typeface="Cambria" panose="02040503050406030204" pitchFamily="18" charset="0"/>
                <a:ea typeface="Cambria" panose="02040503050406030204" pitchFamily="18" charset="0"/>
              </a:rPr>
              <a:t>Universe</a:t>
            </a:r>
            <a:r>
              <a:rPr lang="en-US" sz="2400" b="1" dirty="0">
                <a:latin typeface="Cambria" panose="02040503050406030204" pitchFamily="18" charset="0"/>
                <a:ea typeface="Cambria" panose="02040503050406030204" pitchFamily="18" charset="0"/>
              </a:rPr>
              <a:t> Solar System in the year </a:t>
            </a:r>
            <a:r>
              <a:rPr lang="en-US" sz="2400" b="1" dirty="0">
                <a:solidFill>
                  <a:srgbClr val="F0C845"/>
                </a:solidFill>
                <a:latin typeface="Cambria" panose="02040503050406030204" pitchFamily="18" charset="0"/>
                <a:ea typeface="Cambria" panose="02040503050406030204" pitchFamily="18" charset="0"/>
              </a:rPr>
              <a:t>2024</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Where is Earth? All bodies made of same elements (H, C, O, N, Fe, Si, etc.)</a:t>
            </a:r>
          </a:p>
        </p:txBody>
      </p:sp>
    </p:spTree>
    <p:extLst>
      <p:ext uri="{BB962C8B-B14F-4D97-AF65-F5344CB8AC3E}">
        <p14:creationId xmlns:p14="http://schemas.microsoft.com/office/powerpoint/2010/main" val="382747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A18D7-B560-468D-AECD-364361B397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0745" t="6808" r="16782" b="7518"/>
          <a:stretch/>
        </p:blipFill>
        <p:spPr>
          <a:xfrm>
            <a:off x="3024495" y="16329"/>
            <a:ext cx="7616758" cy="5875506"/>
          </a:xfrm>
          <a:prstGeom prst="rect">
            <a:avLst/>
          </a:prstGeom>
        </p:spPr>
      </p:pic>
      <p:sp>
        <p:nvSpPr>
          <p:cNvPr id="3" name="TextBox 2">
            <a:extLst>
              <a:ext uri="{FF2B5EF4-FFF2-40B4-BE49-F238E27FC236}">
                <a16:creationId xmlns:a16="http://schemas.microsoft.com/office/drawing/2014/main" id="{98E05215-51A1-4143-8AD1-A5AEA2BE0681}"/>
              </a:ext>
            </a:extLst>
          </p:cNvPr>
          <p:cNvSpPr txBox="1"/>
          <p:nvPr/>
        </p:nvSpPr>
        <p:spPr>
          <a:xfrm>
            <a:off x="192922" y="5914417"/>
            <a:ext cx="11694278" cy="830997"/>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Where is Earth? All bodies made of same elements (H, C, O, N, Fe, Si, etc.)</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All obey same laws of physics &amp; chemistry.</a:t>
            </a:r>
          </a:p>
        </p:txBody>
      </p:sp>
      <p:pic>
        <p:nvPicPr>
          <p:cNvPr id="6" name="Picture 5">
            <a:extLst>
              <a:ext uri="{FF2B5EF4-FFF2-40B4-BE49-F238E27FC236}">
                <a16:creationId xmlns:a16="http://schemas.microsoft.com/office/drawing/2014/main" id="{C18682F2-F26E-41FB-AE99-37F831A76402}"/>
              </a:ext>
            </a:extLst>
          </p:cNvPr>
          <p:cNvPicPr>
            <a:picLocks noChangeAspect="1"/>
          </p:cNvPicPr>
          <p:nvPr/>
        </p:nvPicPr>
        <p:blipFill>
          <a:blip r:embed="rId4"/>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11460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A18D7-B560-468D-AECD-364361B397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0745" t="6808" r="16782" b="7518"/>
          <a:stretch/>
        </p:blipFill>
        <p:spPr>
          <a:xfrm>
            <a:off x="3024495" y="16329"/>
            <a:ext cx="7616758" cy="5875506"/>
          </a:xfrm>
          <a:prstGeom prst="rect">
            <a:avLst/>
          </a:prstGeom>
        </p:spPr>
      </p:pic>
      <p:sp>
        <p:nvSpPr>
          <p:cNvPr id="4" name="TextBox 3">
            <a:extLst>
              <a:ext uri="{FF2B5EF4-FFF2-40B4-BE49-F238E27FC236}">
                <a16:creationId xmlns:a16="http://schemas.microsoft.com/office/drawing/2014/main" id="{48AF8C0C-C482-49A4-B8B8-0B36D28B79F5}"/>
              </a:ext>
            </a:extLst>
          </p:cNvPr>
          <p:cNvSpPr txBox="1"/>
          <p:nvPr/>
        </p:nvSpPr>
        <p:spPr>
          <a:xfrm>
            <a:off x="63957" y="774641"/>
            <a:ext cx="2890910" cy="4154984"/>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The Universe in the year </a:t>
            </a:r>
            <a:r>
              <a:rPr lang="en-US" sz="2400" b="1" dirty="0">
                <a:solidFill>
                  <a:srgbClr val="CC3930"/>
                </a:solidFill>
                <a:latin typeface="Cambria" panose="02040503050406030204" pitchFamily="18" charset="0"/>
                <a:ea typeface="Cambria" panose="02040503050406030204" pitchFamily="18" charset="0"/>
              </a:rPr>
              <a:t>2024</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Planets &amp; stars are not centered on Earth, not ethereal. Just material like us.</a:t>
            </a:r>
          </a:p>
          <a:p>
            <a:endParaRPr lang="en-US" sz="2400" b="1" dirty="0">
              <a:latin typeface="Cambria" panose="02040503050406030204" pitchFamily="18" charset="0"/>
              <a:ea typeface="Cambria" panose="02040503050406030204" pitchFamily="18" charset="0"/>
            </a:endParaRPr>
          </a:p>
          <a:p>
            <a:r>
              <a:rPr lang="en-US" sz="2400" b="1" dirty="0">
                <a:solidFill>
                  <a:srgbClr val="8694FF"/>
                </a:solidFill>
                <a:latin typeface="Cambria" panose="02040503050406030204" pitchFamily="18" charset="0"/>
                <a:ea typeface="Cambria" panose="02040503050406030204" pitchFamily="18" charset="0"/>
              </a:rPr>
              <a:t>No ether. </a:t>
            </a:r>
            <a:br>
              <a:rPr lang="en-US" sz="2400" b="1" dirty="0">
                <a:solidFill>
                  <a:srgbClr val="8694FF"/>
                </a:solidFill>
                <a:latin typeface="Cambria" panose="02040503050406030204" pitchFamily="18" charset="0"/>
                <a:ea typeface="Cambria" panose="02040503050406030204" pitchFamily="18" charset="0"/>
              </a:rPr>
            </a:br>
            <a:r>
              <a:rPr lang="en-US" sz="2400" b="1" dirty="0">
                <a:solidFill>
                  <a:srgbClr val="8694FF"/>
                </a:solidFill>
                <a:latin typeface="Cambria" panose="02040503050406030204" pitchFamily="18" charset="0"/>
                <a:ea typeface="Cambria" panose="02040503050406030204" pitchFamily="18" charset="0"/>
              </a:rPr>
              <a:t>No 4 elements.</a:t>
            </a:r>
          </a:p>
        </p:txBody>
      </p:sp>
      <p:pic>
        <p:nvPicPr>
          <p:cNvPr id="5" name="Picture 4">
            <a:extLst>
              <a:ext uri="{FF2B5EF4-FFF2-40B4-BE49-F238E27FC236}">
                <a16:creationId xmlns:a16="http://schemas.microsoft.com/office/drawing/2014/main" id="{821ECEA4-4D50-4D1E-8D13-50BFDA67A7F3}"/>
              </a:ext>
            </a:extLst>
          </p:cNvPr>
          <p:cNvPicPr>
            <a:picLocks noChangeAspect="1"/>
          </p:cNvPicPr>
          <p:nvPr/>
        </p:nvPicPr>
        <p:blipFill>
          <a:blip r:embed="rId4"/>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320055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3C6B0-104C-4134-B3DC-2BAD1B22F66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9308" t="14125" r="6482"/>
          <a:stretch/>
        </p:blipFill>
        <p:spPr bwMode="auto">
          <a:xfrm>
            <a:off x="468731" y="345332"/>
            <a:ext cx="3112669" cy="4463968"/>
          </a:xfrm>
          <a:prstGeom prst="rect">
            <a:avLst/>
          </a:prstGeom>
          <a:noFill/>
          <a:ln>
            <a:noFill/>
          </a:ln>
          <a:effectLst>
            <a:glow rad="139700">
              <a:srgbClr val="CC3930">
                <a:alpha val="40000"/>
              </a:srgbClr>
            </a:glow>
          </a:effectLst>
        </p:spPr>
      </p:pic>
      <p:sp>
        <p:nvSpPr>
          <p:cNvPr id="8" name="TextBox 7">
            <a:extLst>
              <a:ext uri="{FF2B5EF4-FFF2-40B4-BE49-F238E27FC236}">
                <a16:creationId xmlns:a16="http://schemas.microsoft.com/office/drawing/2014/main" id="{0BD48744-5A51-4C26-9CBD-C0D6E52BB78D}"/>
              </a:ext>
            </a:extLst>
          </p:cNvPr>
          <p:cNvSpPr txBox="1"/>
          <p:nvPr/>
        </p:nvSpPr>
        <p:spPr>
          <a:xfrm>
            <a:off x="5008490" y="1875307"/>
            <a:ext cx="5803443" cy="1938992"/>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“we are all connected”</a:t>
            </a:r>
          </a:p>
          <a:p>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“you are part of the universe around you, and by studying the stars, it’s possible to learn more about yourself”</a:t>
            </a:r>
            <a:endParaRPr lang="en-US" sz="2400" b="1" dirty="0">
              <a:solidFill>
                <a:srgbClr val="8694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96A8747-884D-4E55-8890-B1E9C76A5413}"/>
              </a:ext>
            </a:extLst>
          </p:cNvPr>
          <p:cNvPicPr>
            <a:picLocks noChangeAspect="1"/>
          </p:cNvPicPr>
          <p:nvPr/>
        </p:nvPicPr>
        <p:blipFill>
          <a:blip r:embed="rId4"/>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15935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6044E-4B0C-4170-A7F5-047D8A172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13" y="75414"/>
            <a:ext cx="3064552" cy="6858000"/>
          </a:xfrm>
          <a:prstGeom prst="rect">
            <a:avLst/>
          </a:prstGeom>
        </p:spPr>
      </p:pic>
      <p:pic>
        <p:nvPicPr>
          <p:cNvPr id="4" name="Picture 3">
            <a:extLst>
              <a:ext uri="{FF2B5EF4-FFF2-40B4-BE49-F238E27FC236}">
                <a16:creationId xmlns:a16="http://schemas.microsoft.com/office/drawing/2014/main" id="{1FB31E2B-443B-4D58-91FC-07C741BC856E}"/>
              </a:ext>
            </a:extLst>
          </p:cNvPr>
          <p:cNvPicPr>
            <a:picLocks noChangeAspect="1"/>
          </p:cNvPicPr>
          <p:nvPr/>
        </p:nvPicPr>
        <p:blipFill rotWithShape="1">
          <a:blip r:embed="rId2">
            <a:extLst>
              <a:ext uri="{28A0092B-C50C-407E-A947-70E740481C1C}">
                <a14:useLocalDpi xmlns:a14="http://schemas.microsoft.com/office/drawing/2010/main" val="0"/>
              </a:ext>
            </a:extLst>
          </a:blip>
          <a:srcRect t="34754" b="11913"/>
          <a:stretch/>
        </p:blipFill>
        <p:spPr>
          <a:xfrm>
            <a:off x="5444191" y="246572"/>
            <a:ext cx="5332848" cy="6364855"/>
          </a:xfrm>
          <a:prstGeom prst="rect">
            <a:avLst/>
          </a:prstGeom>
        </p:spPr>
      </p:pic>
      <p:cxnSp>
        <p:nvCxnSpPr>
          <p:cNvPr id="6" name="Straight Connector 5">
            <a:extLst>
              <a:ext uri="{FF2B5EF4-FFF2-40B4-BE49-F238E27FC236}">
                <a16:creationId xmlns:a16="http://schemas.microsoft.com/office/drawing/2014/main" id="{B48765E7-C09F-471A-B0CE-4D5D90FF1245}"/>
              </a:ext>
            </a:extLst>
          </p:cNvPr>
          <p:cNvCxnSpPr>
            <a:cxnSpLocks/>
          </p:cNvCxnSpPr>
          <p:nvPr/>
        </p:nvCxnSpPr>
        <p:spPr>
          <a:xfrm flipH="1">
            <a:off x="3440784" y="246572"/>
            <a:ext cx="2003408" cy="4184026"/>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476BD43F-30A2-4FE4-BCB9-5D79BF08C579}"/>
              </a:ext>
            </a:extLst>
          </p:cNvPr>
          <p:cNvCxnSpPr>
            <a:cxnSpLocks/>
          </p:cNvCxnSpPr>
          <p:nvPr/>
        </p:nvCxnSpPr>
        <p:spPr>
          <a:xfrm flipH="1" flipV="1">
            <a:off x="3440784" y="5931816"/>
            <a:ext cx="2003406" cy="679611"/>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283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6EC8A-69B8-46F5-B3A3-809EA7244C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066" y="313266"/>
            <a:ext cx="5557608" cy="3175001"/>
          </a:xfrm>
          <a:prstGeom prst="rect">
            <a:avLst/>
          </a:prstGeom>
          <a:noFill/>
          <a:ln>
            <a:noFill/>
          </a:ln>
          <a:effectLst>
            <a:glow rad="101600">
              <a:schemeClr val="accent2">
                <a:satMod val="175000"/>
                <a:alpha val="40000"/>
              </a:schemeClr>
            </a:glow>
          </a:effectLst>
        </p:spPr>
      </p:pic>
      <p:sp>
        <p:nvSpPr>
          <p:cNvPr id="3" name="TextBox 2">
            <a:extLst>
              <a:ext uri="{FF2B5EF4-FFF2-40B4-BE49-F238E27FC236}">
                <a16:creationId xmlns:a16="http://schemas.microsoft.com/office/drawing/2014/main" id="{DDE2A595-E5F5-4AEB-830F-5D7371A977FA}"/>
              </a:ext>
            </a:extLst>
          </p:cNvPr>
          <p:cNvSpPr txBox="1"/>
          <p:nvPr/>
        </p:nvSpPr>
        <p:spPr>
          <a:xfrm>
            <a:off x="1641902" y="4118974"/>
            <a:ext cx="5803443" cy="1938992"/>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They say (citing Carl Sagan) that we are all made of “star stuff”, so we are connected to the stars, we are “part of something bigger” and we “don’t walk alone”. </a:t>
            </a:r>
            <a:endParaRPr lang="en-US" sz="2400" b="1" dirty="0">
              <a:solidFill>
                <a:srgbClr val="8694FF"/>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884E7E3-D14E-40C5-A5DF-8A2BB9B87883}"/>
              </a:ext>
            </a:extLst>
          </p:cNvPr>
          <p:cNvSpPr txBox="1"/>
          <p:nvPr/>
        </p:nvSpPr>
        <p:spPr>
          <a:xfrm>
            <a:off x="6024491" y="791574"/>
            <a:ext cx="5803443" cy="830997"/>
          </a:xfrm>
          <a:prstGeom prst="rect">
            <a:avLst/>
          </a:prstGeom>
          <a:noFill/>
        </p:spPr>
        <p:txBody>
          <a:bodyPr wrap="square" rtlCol="0">
            <a:spAutoFit/>
          </a:bodyPr>
          <a:lstStyle/>
          <a:p>
            <a:r>
              <a:rPr lang="en-US" sz="2400" b="1" dirty="0">
                <a:solidFill>
                  <a:srgbClr val="B4DAAA"/>
                </a:solidFill>
                <a:latin typeface="Cambria" panose="02040503050406030204" pitchFamily="18" charset="0"/>
                <a:ea typeface="Cambria" panose="02040503050406030204" pitchFamily="18" charset="0"/>
              </a:rPr>
              <a:t>Maria Hinojosa (award-winning journalist) &amp; Isa Nakazawa (astrologer)</a:t>
            </a:r>
          </a:p>
        </p:txBody>
      </p:sp>
      <p:pic>
        <p:nvPicPr>
          <p:cNvPr id="6" name="Picture 5">
            <a:extLst>
              <a:ext uri="{FF2B5EF4-FFF2-40B4-BE49-F238E27FC236}">
                <a16:creationId xmlns:a16="http://schemas.microsoft.com/office/drawing/2014/main" id="{765E7C20-4B54-401F-987B-C89C252C2C00}"/>
              </a:ext>
            </a:extLst>
          </p:cNvPr>
          <p:cNvPicPr>
            <a:picLocks noChangeAspect="1"/>
          </p:cNvPicPr>
          <p:nvPr/>
        </p:nvPicPr>
        <p:blipFill rotWithShape="1">
          <a:blip r:embed="rId3">
            <a:extLst>
              <a:ext uri="{28A0092B-C50C-407E-A947-70E740481C1C}">
                <a14:useLocalDpi xmlns:a14="http://schemas.microsoft.com/office/drawing/2010/main" val="0"/>
              </a:ext>
            </a:extLst>
          </a:blip>
          <a:srcRect t="10045" r="-237" b="24770"/>
          <a:stretch/>
        </p:blipFill>
        <p:spPr>
          <a:xfrm>
            <a:off x="8866198" y="1900766"/>
            <a:ext cx="3071801" cy="4470400"/>
          </a:xfrm>
          <a:prstGeom prst="rect">
            <a:avLst/>
          </a:prstGeom>
          <a:effectLst>
            <a:glow rad="101600">
              <a:schemeClr val="tx1">
                <a:lumMod val="95000"/>
                <a:alpha val="60000"/>
              </a:schemeClr>
            </a:glow>
          </a:effectLst>
        </p:spPr>
      </p:pic>
    </p:spTree>
    <p:extLst>
      <p:ext uri="{BB962C8B-B14F-4D97-AF65-F5344CB8AC3E}">
        <p14:creationId xmlns:p14="http://schemas.microsoft.com/office/powerpoint/2010/main" val="168770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3C6B0-104C-4134-B3DC-2BAD1B22F66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9308" t="14125" r="6482"/>
          <a:stretch/>
        </p:blipFill>
        <p:spPr bwMode="auto">
          <a:xfrm>
            <a:off x="468731" y="345332"/>
            <a:ext cx="1352035" cy="1938992"/>
          </a:xfrm>
          <a:prstGeom prst="rect">
            <a:avLst/>
          </a:prstGeom>
          <a:noFill/>
          <a:ln>
            <a:noFill/>
          </a:ln>
          <a:effectLst>
            <a:glow rad="139700">
              <a:srgbClr val="CC3930">
                <a:alpha val="40000"/>
              </a:srgbClr>
            </a:glow>
          </a:effectLst>
        </p:spPr>
      </p:pic>
      <p:sp>
        <p:nvSpPr>
          <p:cNvPr id="8" name="TextBox 7">
            <a:extLst>
              <a:ext uri="{FF2B5EF4-FFF2-40B4-BE49-F238E27FC236}">
                <a16:creationId xmlns:a16="http://schemas.microsoft.com/office/drawing/2014/main" id="{0BD48744-5A51-4C26-9CBD-C0D6E52BB78D}"/>
              </a:ext>
            </a:extLst>
          </p:cNvPr>
          <p:cNvSpPr txBox="1"/>
          <p:nvPr/>
        </p:nvSpPr>
        <p:spPr>
          <a:xfrm>
            <a:off x="1989505" y="115892"/>
            <a:ext cx="9884235" cy="6740307"/>
          </a:xfrm>
          <a:prstGeom prst="rect">
            <a:avLst/>
          </a:prstGeom>
          <a:noFill/>
        </p:spPr>
        <p:txBody>
          <a:bodyPr wrap="square" rtlCol="0">
            <a:spAutoFit/>
          </a:bodyPr>
          <a:lstStyle/>
          <a:p>
            <a:r>
              <a:rPr lang="en-US" sz="2400" b="1" dirty="0">
                <a:solidFill>
                  <a:srgbClr val="F9C0A3"/>
                </a:solidFill>
                <a:latin typeface="Cambria" panose="02040503050406030204" pitchFamily="18" charset="0"/>
                <a:ea typeface="Cambria" panose="02040503050406030204" pitchFamily="18" charset="0"/>
              </a:rPr>
              <a:t>BUT...</a:t>
            </a:r>
          </a:p>
          <a:p>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Why would the H, C, O, N, Fe, Si in far-away </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bodies affect us so much more than the </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same elements right here?</a:t>
            </a:r>
          </a:p>
          <a:p>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The “ascendant” can make a big difference in, for example, a “Leo”:</a:t>
            </a:r>
          </a:p>
          <a:p>
            <a:endParaRPr lang="en-US" sz="2400" b="1" dirty="0">
              <a:latin typeface="Cambria" panose="02040503050406030204" pitchFamily="18" charset="0"/>
              <a:ea typeface="Cambria" panose="02040503050406030204" pitchFamily="18" charset="0"/>
            </a:endParaRPr>
          </a:p>
          <a:p>
            <a:r>
              <a:rPr lang="en-US" sz="2400" b="1" dirty="0">
                <a:solidFill>
                  <a:srgbClr val="EBD0D5"/>
                </a:solidFill>
                <a:latin typeface="Cambria" panose="02040503050406030204" pitchFamily="18" charset="0"/>
                <a:ea typeface="Cambria" panose="02040503050406030204" pitchFamily="18" charset="0"/>
              </a:rPr>
              <a:t>The stars of Virgo “Ascendant” on the eastern horizon at a Leo’s birth will affect her in one way (so as to “temper Leo’s love of drama”, and causing her to perhaps “come across as less fun-loving than you really are” and be prone to getting “caught up in making things perfect”). The stars of Sagittarius ascendant will affect her in a dramatically different way (giving her a “sunny character” to match her “bright and breezy personality”, so she “makes friends with ease”, is a “natural leader”, full of “optimism and love of learning” with a “Sagittarius free spirit” that is “complemented by Leo’s staying power”).</a:t>
            </a:r>
            <a:r>
              <a:rPr lang="en-US" sz="2400" b="1" dirty="0">
                <a:latin typeface="Cambria" panose="02040503050406030204" pitchFamily="18" charset="0"/>
                <a:ea typeface="Cambria" panose="02040503050406030204" pitchFamily="18" charset="0"/>
              </a:rPr>
              <a:t>      HUGE DIFFERENCE!</a:t>
            </a:r>
            <a:endParaRPr lang="en-US" sz="2400" b="1" dirty="0">
              <a:solidFill>
                <a:srgbClr val="8694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782FEE6-A476-4625-B47D-F95EF03FF9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9676" y="345332"/>
            <a:ext cx="3394064" cy="1938992"/>
          </a:xfrm>
          <a:prstGeom prst="rect">
            <a:avLst/>
          </a:prstGeom>
          <a:noFill/>
          <a:ln>
            <a:noFill/>
          </a:ln>
          <a:effectLst>
            <a:glow rad="101600">
              <a:schemeClr val="accent2">
                <a:satMod val="175000"/>
                <a:alpha val="40000"/>
              </a:schemeClr>
            </a:glow>
          </a:effectLst>
        </p:spPr>
      </p:pic>
      <p:sp>
        <p:nvSpPr>
          <p:cNvPr id="2" name="Arrow: Bent-Up 1">
            <a:extLst>
              <a:ext uri="{FF2B5EF4-FFF2-40B4-BE49-F238E27FC236}">
                <a16:creationId xmlns:a16="http://schemas.microsoft.com/office/drawing/2014/main" id="{5F5D43A6-393D-4CA0-A3CE-962EEC7F6DAB}"/>
              </a:ext>
            </a:extLst>
          </p:cNvPr>
          <p:cNvSpPr/>
          <p:nvPr/>
        </p:nvSpPr>
        <p:spPr>
          <a:xfrm rot="5400000">
            <a:off x="226446" y="2880823"/>
            <a:ext cx="2033678" cy="1352035"/>
          </a:xfrm>
          <a:prstGeom prst="bentUpArrow">
            <a:avLst>
              <a:gd name="adj1" fmla="val 25000"/>
              <a:gd name="adj2" fmla="val 26392"/>
              <a:gd name="adj3" fmla="val 25000"/>
            </a:avLst>
          </a:prstGeom>
          <a:solidFill>
            <a:srgbClr val="B4DAAA"/>
          </a:solidFill>
          <a:ln>
            <a:solidFill>
              <a:srgbClr val="B4D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4D211-DCF7-43C8-856C-A1D696F8DC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08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8B09E-7FD5-4F73-86F0-2558B6F5E11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543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4D211-DCF7-43C8-856C-A1D696F8DCB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6F60A53-DE0E-4557-A41B-20BAE6FAF0D4}"/>
              </a:ext>
            </a:extLst>
          </p:cNvPr>
          <p:cNvSpPr txBox="1"/>
          <p:nvPr/>
        </p:nvSpPr>
        <p:spPr>
          <a:xfrm>
            <a:off x="1870972" y="4865693"/>
            <a:ext cx="9884235" cy="830997"/>
          </a:xfrm>
          <a:prstGeom prst="rect">
            <a:avLst/>
          </a:prstGeom>
          <a:noFill/>
        </p:spPr>
        <p:txBody>
          <a:bodyPr wrap="square" rtlCol="0">
            <a:spAutoFit/>
          </a:bodyPr>
          <a:lstStyle/>
          <a:p>
            <a:r>
              <a:rPr lang="en-US" sz="2400" b="1" dirty="0">
                <a:solidFill>
                  <a:srgbClr val="EBD0D5"/>
                </a:solidFill>
                <a:latin typeface="Cambria" panose="02040503050406030204" pitchFamily="18" charset="0"/>
                <a:ea typeface="Cambria" panose="02040503050406030204" pitchFamily="18" charset="0"/>
              </a:rPr>
              <a:t>“less fun-loving than you really are” and be prone to getting “caught up in making things perfect”</a:t>
            </a:r>
            <a:endParaRPr lang="en-US" sz="2400" b="1" dirty="0">
              <a:solidFill>
                <a:srgbClr val="8694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801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8B09E-7FD5-4F73-86F0-2558B6F5E11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008DA57-DF4A-4F4C-B55A-AC6B2165F810}"/>
              </a:ext>
            </a:extLst>
          </p:cNvPr>
          <p:cNvSpPr txBox="1"/>
          <p:nvPr/>
        </p:nvSpPr>
        <p:spPr>
          <a:xfrm>
            <a:off x="346972" y="4315359"/>
            <a:ext cx="9884235" cy="1569660"/>
          </a:xfrm>
          <a:prstGeom prst="rect">
            <a:avLst/>
          </a:prstGeom>
          <a:noFill/>
        </p:spPr>
        <p:txBody>
          <a:bodyPr wrap="square" rtlCol="0">
            <a:spAutoFit/>
          </a:bodyPr>
          <a:lstStyle/>
          <a:p>
            <a:r>
              <a:rPr lang="en-US" sz="2400" b="1" dirty="0">
                <a:solidFill>
                  <a:srgbClr val="EBD0D5"/>
                </a:solidFill>
                <a:latin typeface="Cambria" panose="02040503050406030204" pitchFamily="18" charset="0"/>
                <a:ea typeface="Cambria" panose="02040503050406030204" pitchFamily="18" charset="0"/>
              </a:rPr>
              <a:t>a “sunny character” to match her “bright and breezy personality”, so she “makes friends with ease”, is a “natural leader”, full of “optimism and love of learning” with a “Sagittarius free spirit” that is “complemented by Leo’s staying power”</a:t>
            </a:r>
            <a:endParaRPr lang="en-US" sz="2400" b="1" dirty="0">
              <a:solidFill>
                <a:srgbClr val="8694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27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15D04-2522-4996-ACD5-F63EB7BEF8D3}"/>
              </a:ext>
            </a:extLst>
          </p:cNvPr>
          <p:cNvSpPr/>
          <p:nvPr/>
        </p:nvSpPr>
        <p:spPr>
          <a:xfrm>
            <a:off x="2489199" y="987905"/>
            <a:ext cx="7459133" cy="4832092"/>
          </a:xfrm>
          <a:prstGeom prst="rect">
            <a:avLst/>
          </a:prstGeom>
        </p:spPr>
        <p:txBody>
          <a:bodyPr wrap="square">
            <a:spAutoFit/>
          </a:bodyPr>
          <a:lstStyle/>
          <a:p>
            <a:r>
              <a:rPr lang="en-US" sz="2800" b="1" dirty="0">
                <a:latin typeface="Cambria" panose="02040503050406030204" pitchFamily="18" charset="0"/>
                <a:ea typeface="Cambria" panose="02040503050406030204" pitchFamily="18" charset="0"/>
                <a:cs typeface="Times New Roman" panose="02020603050405020304" pitchFamily="18" charset="0"/>
              </a:rPr>
              <a:t>But in fact, the effect those so-distant stars could have on a child’s at birth is dwarfed by the effect of every object in the room where she was born.  The gravitational pull at Earth of a star like the sun located 10 light-years away is less than that of a mass of just </a:t>
            </a:r>
            <a:r>
              <a:rPr lang="en-US" sz="2800" b="1" i="1" dirty="0">
                <a:latin typeface="Cambria" panose="02040503050406030204" pitchFamily="18" charset="0"/>
                <a:ea typeface="Cambria" panose="02040503050406030204" pitchFamily="18" charset="0"/>
                <a:cs typeface="Times New Roman" panose="02020603050405020304" pitchFamily="18" charset="0"/>
              </a:rPr>
              <a:t>¼ gram</a:t>
            </a:r>
            <a:r>
              <a:rPr lang="en-US" sz="2800" b="1" dirty="0">
                <a:latin typeface="Cambria" panose="02040503050406030204" pitchFamily="18" charset="0"/>
                <a:ea typeface="Cambria" panose="02040503050406030204" pitchFamily="18" charset="0"/>
                <a:cs typeface="Times New Roman" panose="02020603050405020304" pitchFamily="18" charset="0"/>
              </a:rPr>
              <a:t> at a distance of 1 meter.  In other words, each bead of sweat on the head of the child’s father as he encouraged her mother through the delivery would have had as much effect as the stars of her Rising sign.</a:t>
            </a:r>
            <a:endParaRPr lang="en-US" sz="28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4341CCB-9291-488F-9313-5F5805C848B1}"/>
              </a:ext>
            </a:extLst>
          </p:cNvPr>
          <p:cNvPicPr>
            <a:picLocks noChangeAspect="1"/>
          </p:cNvPicPr>
          <p:nvPr/>
        </p:nvPicPr>
        <p:blipFill>
          <a:blip r:embed="rId2"/>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309839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D48744-5A51-4C26-9CBD-C0D6E52BB78D}"/>
              </a:ext>
            </a:extLst>
          </p:cNvPr>
          <p:cNvSpPr txBox="1"/>
          <p:nvPr/>
        </p:nvSpPr>
        <p:spPr>
          <a:xfrm>
            <a:off x="1536619" y="2962701"/>
            <a:ext cx="9118762" cy="3046988"/>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Astrology is almost 2000 years out of date.</a:t>
            </a:r>
          </a:p>
          <a:p>
            <a:pPr marL="800100" lvl="1" indent="-342900">
              <a:buFont typeface="Wingdings" panose="05000000000000000000" pitchFamily="2" charset="2"/>
              <a:buChar char="ü"/>
            </a:pPr>
            <a:r>
              <a:rPr lang="en-US" sz="2400" b="1" dirty="0">
                <a:solidFill>
                  <a:srgbClr val="F0C845"/>
                </a:solidFill>
                <a:latin typeface="Cambria" panose="02040503050406030204" pitchFamily="18" charset="0"/>
                <a:ea typeface="Cambria" panose="02040503050406030204" pitchFamily="18" charset="0"/>
              </a:rPr>
              <a:t>Signs are wrong because calculations are out of date </a:t>
            </a:r>
            <a:br>
              <a:rPr lang="en-US" sz="2400" b="1" dirty="0">
                <a:solidFill>
                  <a:srgbClr val="F0C845"/>
                </a:solidFill>
                <a:latin typeface="Cambria" panose="02040503050406030204" pitchFamily="18" charset="0"/>
                <a:ea typeface="Cambria" panose="02040503050406030204" pitchFamily="18" charset="0"/>
              </a:rPr>
            </a:br>
            <a:r>
              <a:rPr lang="en-US" sz="2400" b="1" dirty="0">
                <a:solidFill>
                  <a:srgbClr val="F0C845"/>
                </a:solidFill>
                <a:latin typeface="Cambria" panose="02040503050406030204" pitchFamily="18" charset="0"/>
                <a:ea typeface="Cambria" panose="02040503050406030204" pitchFamily="18" charset="0"/>
              </a:rPr>
              <a:t>(Born 2006-8-1? you are not a Leo, you are a Cancer!). Go see the sky for yourself!</a:t>
            </a:r>
          </a:p>
          <a:p>
            <a:pPr marL="800100" lvl="1" indent="-342900">
              <a:buFont typeface="Wingdings" panose="05000000000000000000" pitchFamily="2" charset="2"/>
              <a:buChar char="ü"/>
            </a:pPr>
            <a:r>
              <a:rPr lang="en-US" sz="2400" b="1" dirty="0">
                <a:solidFill>
                  <a:srgbClr val="F0C845"/>
                </a:solidFill>
                <a:latin typeface="Cambria" panose="02040503050406030204" pitchFamily="18" charset="0"/>
                <a:ea typeface="Cambria" panose="02040503050406030204" pitchFamily="18" charset="0"/>
              </a:rPr>
              <a:t>Earth is not the center of the universe</a:t>
            </a:r>
          </a:p>
          <a:p>
            <a:pPr marL="800100" lvl="1" indent="-342900">
              <a:buFont typeface="Wingdings" panose="05000000000000000000" pitchFamily="2" charset="2"/>
              <a:buChar char="ü"/>
            </a:pPr>
            <a:r>
              <a:rPr lang="en-US" sz="2400" b="1" dirty="0">
                <a:solidFill>
                  <a:srgbClr val="F0C845"/>
                </a:solidFill>
                <a:latin typeface="Cambria" panose="02040503050406030204" pitchFamily="18" charset="0"/>
                <a:ea typeface="Cambria" panose="02040503050406030204" pitchFamily="18" charset="0"/>
              </a:rPr>
              <a:t>Stars &amp; planets are not ethereal</a:t>
            </a:r>
          </a:p>
          <a:p>
            <a:pPr marL="1257300" lvl="2" indent="-342900">
              <a:buFont typeface="Wingdings" panose="05000000000000000000" pitchFamily="2" charset="2"/>
              <a:buChar char="ü"/>
            </a:pPr>
            <a:r>
              <a:rPr lang="en-US" sz="2400" b="1" i="1" dirty="0">
                <a:latin typeface="Cambria" panose="02040503050406030204" pitchFamily="18" charset="0"/>
                <a:ea typeface="Cambria" panose="02040503050406030204" pitchFamily="18" charset="0"/>
              </a:rPr>
              <a:t>They have same effect as all other matter and are too far away to do anything</a:t>
            </a:r>
          </a:p>
        </p:txBody>
      </p:sp>
      <p:pic>
        <p:nvPicPr>
          <p:cNvPr id="6" name="Picture 5">
            <a:extLst>
              <a:ext uri="{FF2B5EF4-FFF2-40B4-BE49-F238E27FC236}">
                <a16:creationId xmlns:a16="http://schemas.microsoft.com/office/drawing/2014/main" id="{FD03D4C8-F12F-403E-AA83-DF8AE9E541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33" y="87313"/>
            <a:ext cx="6214695" cy="2737136"/>
          </a:xfrm>
          <a:prstGeom prst="rect">
            <a:avLst/>
          </a:prstGeom>
          <a:noFill/>
          <a:ln>
            <a:noFill/>
          </a:ln>
        </p:spPr>
      </p:pic>
      <p:pic>
        <p:nvPicPr>
          <p:cNvPr id="4" name="Picture 3">
            <a:extLst>
              <a:ext uri="{FF2B5EF4-FFF2-40B4-BE49-F238E27FC236}">
                <a16:creationId xmlns:a16="http://schemas.microsoft.com/office/drawing/2014/main" id="{574D38B2-95B2-43F6-83C7-A0C54816F899}"/>
              </a:ext>
            </a:extLst>
          </p:cNvPr>
          <p:cNvPicPr>
            <a:picLocks noChangeAspect="1"/>
          </p:cNvPicPr>
          <p:nvPr/>
        </p:nvPicPr>
        <p:blipFill>
          <a:blip r:embed="rId3"/>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56255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D48744-5A51-4C26-9CBD-C0D6E52BB78D}"/>
              </a:ext>
            </a:extLst>
          </p:cNvPr>
          <p:cNvSpPr txBox="1"/>
          <p:nvPr/>
        </p:nvSpPr>
        <p:spPr>
          <a:xfrm>
            <a:off x="2940009" y="3429000"/>
            <a:ext cx="6311981" cy="1938992"/>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The idea that anything about you are determined by the stars lacks </a:t>
            </a:r>
            <a:r>
              <a:rPr lang="en-US" sz="2400" b="1" i="1" dirty="0">
                <a:solidFill>
                  <a:srgbClr val="F0C845"/>
                </a:solidFill>
                <a:latin typeface="Cambria" panose="02040503050406030204" pitchFamily="18" charset="0"/>
                <a:ea typeface="Cambria" panose="02040503050406030204" pitchFamily="18" charset="0"/>
              </a:rPr>
              <a:t>any</a:t>
            </a:r>
            <a:r>
              <a:rPr lang="en-US" sz="2400" b="1" dirty="0">
                <a:latin typeface="Cambria" panose="02040503050406030204" pitchFamily="18" charset="0"/>
                <a:ea typeface="Cambria" panose="02040503050406030204" pitchFamily="18" charset="0"/>
              </a:rPr>
              <a:t> scientific basis.</a:t>
            </a:r>
          </a:p>
          <a:p>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Astrology is like a fragment of a religion.</a:t>
            </a:r>
          </a:p>
        </p:txBody>
      </p:sp>
      <p:pic>
        <p:nvPicPr>
          <p:cNvPr id="6" name="Picture 5">
            <a:extLst>
              <a:ext uri="{FF2B5EF4-FFF2-40B4-BE49-F238E27FC236}">
                <a16:creationId xmlns:a16="http://schemas.microsoft.com/office/drawing/2014/main" id="{FD03D4C8-F12F-403E-AA83-DF8AE9E541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33" y="87313"/>
            <a:ext cx="6214695" cy="2737136"/>
          </a:xfrm>
          <a:prstGeom prst="rect">
            <a:avLst/>
          </a:prstGeom>
          <a:noFill/>
          <a:ln>
            <a:noFill/>
          </a:ln>
        </p:spPr>
      </p:pic>
      <p:pic>
        <p:nvPicPr>
          <p:cNvPr id="4" name="Picture 3">
            <a:extLst>
              <a:ext uri="{FF2B5EF4-FFF2-40B4-BE49-F238E27FC236}">
                <a16:creationId xmlns:a16="http://schemas.microsoft.com/office/drawing/2014/main" id="{5F28C3FD-4BF6-4F32-91BD-9CB4A8FDE5ED}"/>
              </a:ext>
            </a:extLst>
          </p:cNvPr>
          <p:cNvPicPr>
            <a:picLocks noChangeAspect="1"/>
          </p:cNvPicPr>
          <p:nvPr/>
        </p:nvPicPr>
        <p:blipFill>
          <a:blip r:embed="rId3"/>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396210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EB417-E221-4FE7-AB48-638E2F533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064" y="0"/>
            <a:ext cx="4507632" cy="6858000"/>
          </a:xfrm>
          <a:prstGeom prst="rect">
            <a:avLst/>
          </a:prstGeom>
        </p:spPr>
      </p:pic>
      <p:sp>
        <p:nvSpPr>
          <p:cNvPr id="5" name="TextBox 4">
            <a:extLst>
              <a:ext uri="{FF2B5EF4-FFF2-40B4-BE49-F238E27FC236}">
                <a16:creationId xmlns:a16="http://schemas.microsoft.com/office/drawing/2014/main" id="{4A9B4553-43F8-440B-89D5-2A6D9858D8FC}"/>
              </a:ext>
            </a:extLst>
          </p:cNvPr>
          <p:cNvSpPr txBox="1"/>
          <p:nvPr/>
        </p:nvSpPr>
        <p:spPr>
          <a:xfrm>
            <a:off x="424205" y="556181"/>
            <a:ext cx="6551629" cy="4062651"/>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HISTORICAL PERSPICTIVE</a:t>
            </a:r>
            <a:r>
              <a:rPr lang="en-US" sz="2400" dirty="0">
                <a:latin typeface="Cambria" panose="02040503050406030204" pitchFamily="18" charset="0"/>
                <a:ea typeface="Cambria" panose="02040503050406030204" pitchFamily="18" charset="0"/>
              </a:rPr>
              <a:t>—Jesuit astronomer Fr. Giovanni Battista </a:t>
            </a:r>
            <a:r>
              <a:rPr lang="en-US" sz="2400" dirty="0" err="1">
                <a:latin typeface="Cambria" panose="02040503050406030204" pitchFamily="18" charset="0"/>
                <a:ea typeface="Cambria" panose="02040503050406030204" pitchFamily="18" charset="0"/>
              </a:rPr>
              <a:t>Riccioli</a:t>
            </a:r>
            <a:r>
              <a:rPr lang="en-US" sz="2400" dirty="0">
                <a:latin typeface="Cambria" panose="02040503050406030204" pitchFamily="18" charset="0"/>
                <a:ea typeface="Cambria" panose="02040503050406030204" pitchFamily="18" charset="0"/>
              </a:rPr>
              <a:t> (1651), citing Isaiah 47:13-14 (among other things):</a:t>
            </a:r>
          </a:p>
          <a:p>
            <a:endParaRPr lang="en-US" sz="2400" dirty="0">
              <a:latin typeface="Cambria" panose="02040503050406030204" pitchFamily="18" charset="0"/>
              <a:ea typeface="Cambria" panose="02040503050406030204" pitchFamily="18" charset="0"/>
            </a:endParaRPr>
          </a:p>
          <a:p>
            <a:pPr lvl="1"/>
            <a:r>
              <a:rPr lang="en-US" sz="2400" b="1" dirty="0">
                <a:latin typeface="Cambria" panose="02040503050406030204" pitchFamily="18" charset="0"/>
                <a:ea typeface="Cambria" panose="02040503050406030204" pitchFamily="18" charset="0"/>
              </a:rPr>
              <a:t>“Let them come forward now and save you, these who </a:t>
            </a:r>
            <a:r>
              <a:rPr lang="en-US" sz="2400" b="1" dirty="0" err="1">
                <a:latin typeface="Cambria" panose="02040503050406030204" pitchFamily="18" charset="0"/>
                <a:ea typeface="Cambria" panose="02040503050406030204" pitchFamily="18" charset="0"/>
              </a:rPr>
              <a:t>analyse</a:t>
            </a:r>
            <a:r>
              <a:rPr lang="en-US" sz="2400" b="1" dirty="0">
                <a:latin typeface="Cambria" panose="02040503050406030204" pitchFamily="18" charset="0"/>
                <a:ea typeface="Cambria" panose="02040503050406030204" pitchFamily="18" charset="0"/>
              </a:rPr>
              <a:t> the heavens, who study the stars and announce month by month what will happen to you next. Oh, they will be like wisps of straw and the fire will burn them.”</a:t>
            </a:r>
          </a:p>
          <a:p>
            <a:endParaRPr lang="en-US" dirty="0"/>
          </a:p>
        </p:txBody>
      </p:sp>
      <p:sp>
        <p:nvSpPr>
          <p:cNvPr id="6" name="TextBox 5">
            <a:extLst>
              <a:ext uri="{FF2B5EF4-FFF2-40B4-BE49-F238E27FC236}">
                <a16:creationId xmlns:a16="http://schemas.microsoft.com/office/drawing/2014/main" id="{310C436D-E004-469E-8D8F-6924609006DF}"/>
              </a:ext>
            </a:extLst>
          </p:cNvPr>
          <p:cNvSpPr txBox="1"/>
          <p:nvPr/>
        </p:nvSpPr>
        <p:spPr>
          <a:xfrm>
            <a:off x="2596322" y="5740925"/>
            <a:ext cx="4803718" cy="923330"/>
          </a:xfrm>
          <a:prstGeom prst="rect">
            <a:avLst/>
          </a:prstGeom>
          <a:noFill/>
        </p:spPr>
        <p:txBody>
          <a:bodyPr wrap="square" rtlCol="0">
            <a:spAutoFit/>
          </a:bodyPr>
          <a:lstStyle/>
          <a:p>
            <a:r>
              <a:rPr lang="en-US" b="1" dirty="0">
                <a:solidFill>
                  <a:srgbClr val="CDBA96"/>
                </a:solidFill>
                <a:latin typeface="Cambria" panose="02040503050406030204" pitchFamily="18" charset="0"/>
                <a:ea typeface="Cambria" panose="02040503050406030204" pitchFamily="18" charset="0"/>
              </a:rPr>
              <a:t>Artwork from </a:t>
            </a:r>
            <a:r>
              <a:rPr lang="en-US" b="1" dirty="0" err="1">
                <a:solidFill>
                  <a:srgbClr val="CDBA96"/>
                </a:solidFill>
                <a:latin typeface="Cambria" panose="02040503050406030204" pitchFamily="18" charset="0"/>
                <a:ea typeface="Cambria" panose="02040503050406030204" pitchFamily="18" charset="0"/>
              </a:rPr>
              <a:t>Riccioli’s</a:t>
            </a:r>
            <a:r>
              <a:rPr lang="en-US" b="1" dirty="0">
                <a:solidFill>
                  <a:srgbClr val="CDBA96"/>
                </a:solidFill>
                <a:latin typeface="Cambria" panose="02040503050406030204" pitchFamily="18" charset="0"/>
                <a:ea typeface="Cambria" panose="02040503050406030204" pitchFamily="18" charset="0"/>
              </a:rPr>
              <a:t> 1651 </a:t>
            </a:r>
            <a:r>
              <a:rPr lang="en-US" b="1" i="1" dirty="0">
                <a:solidFill>
                  <a:srgbClr val="CDBA96"/>
                </a:solidFill>
                <a:latin typeface="Cambria" panose="02040503050406030204" pitchFamily="18" charset="0"/>
                <a:ea typeface="Cambria" panose="02040503050406030204" pitchFamily="18" charset="0"/>
              </a:rPr>
              <a:t>New Almagest</a:t>
            </a:r>
            <a:br>
              <a:rPr lang="en-US" b="1" i="1" dirty="0">
                <a:solidFill>
                  <a:srgbClr val="CDBA96"/>
                </a:solidFill>
                <a:latin typeface="Cambria" panose="02040503050406030204" pitchFamily="18" charset="0"/>
                <a:ea typeface="Cambria" panose="02040503050406030204" pitchFamily="18" charset="0"/>
              </a:rPr>
            </a:br>
            <a:r>
              <a:rPr lang="en-US" b="1" dirty="0">
                <a:solidFill>
                  <a:srgbClr val="E5DBC9"/>
                </a:solidFill>
                <a:latin typeface="Cambria" panose="02040503050406030204" pitchFamily="18" charset="0"/>
                <a:ea typeface="Cambria" panose="02040503050406030204" pitchFamily="18" charset="0"/>
              </a:rPr>
              <a:t>THE BIG book on astronomy of the 17</a:t>
            </a:r>
            <a:r>
              <a:rPr lang="en-US" b="1" baseline="30000" dirty="0">
                <a:solidFill>
                  <a:srgbClr val="E5DBC9"/>
                </a:solidFill>
                <a:latin typeface="Cambria" panose="02040503050406030204" pitchFamily="18" charset="0"/>
                <a:ea typeface="Cambria" panose="02040503050406030204" pitchFamily="18" charset="0"/>
              </a:rPr>
              <a:t>th</a:t>
            </a:r>
            <a:r>
              <a:rPr lang="en-US" b="1" dirty="0">
                <a:solidFill>
                  <a:srgbClr val="E5DBC9"/>
                </a:solidFill>
                <a:latin typeface="Cambria" panose="02040503050406030204" pitchFamily="18" charset="0"/>
                <a:ea typeface="Cambria" panose="02040503050406030204" pitchFamily="18" charset="0"/>
              </a:rPr>
              <a:t> century</a:t>
            </a:r>
            <a:endParaRPr lang="en-US" b="1" dirty="0">
              <a:solidFill>
                <a:srgbClr val="E5DBC9"/>
              </a:solidFill>
            </a:endParaRPr>
          </a:p>
        </p:txBody>
      </p:sp>
    </p:spTree>
    <p:extLst>
      <p:ext uri="{BB962C8B-B14F-4D97-AF65-F5344CB8AC3E}">
        <p14:creationId xmlns:p14="http://schemas.microsoft.com/office/powerpoint/2010/main" val="20551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79B4-AB38-4599-9C67-D5B379C13422}"/>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7204033-B0B4-461F-9F24-940F8CC1B5BF}"/>
              </a:ext>
            </a:extLst>
          </p:cNvPr>
          <p:cNvPicPr>
            <a:picLocks noChangeAspect="1"/>
          </p:cNvPicPr>
          <p:nvPr/>
        </p:nvPicPr>
        <p:blipFill>
          <a:blip r:embed="rId3"/>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7171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EB417-E221-4FE7-AB48-638E2F533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064" y="0"/>
            <a:ext cx="4507632" cy="6858000"/>
          </a:xfrm>
          <a:prstGeom prst="rect">
            <a:avLst/>
          </a:prstGeom>
        </p:spPr>
      </p:pic>
      <p:sp>
        <p:nvSpPr>
          <p:cNvPr id="5" name="TextBox 4">
            <a:extLst>
              <a:ext uri="{FF2B5EF4-FFF2-40B4-BE49-F238E27FC236}">
                <a16:creationId xmlns:a16="http://schemas.microsoft.com/office/drawing/2014/main" id="{4A9B4553-43F8-440B-89D5-2A6D9858D8FC}"/>
              </a:ext>
            </a:extLst>
          </p:cNvPr>
          <p:cNvSpPr txBox="1"/>
          <p:nvPr/>
        </p:nvSpPr>
        <p:spPr>
          <a:xfrm>
            <a:off x="424205" y="556181"/>
            <a:ext cx="6806154" cy="5139869"/>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Riccioli</a:t>
            </a:r>
            <a:r>
              <a:rPr lang="en-US" sz="2400" dirty="0">
                <a:latin typeface="Cambria" panose="02040503050406030204" pitchFamily="18" charset="0"/>
                <a:ea typeface="Cambria" panose="02040503050406030204" pitchFamily="18" charset="0"/>
              </a:rPr>
              <a:t> goes on to complain about:</a:t>
            </a:r>
          </a:p>
          <a:p>
            <a:endParaRPr lang="en-US" sz="2400" dirty="0">
              <a:latin typeface="Cambria" panose="02040503050406030204" pitchFamily="18" charset="0"/>
              <a:ea typeface="Cambria" panose="02040503050406030204" pitchFamily="18" charset="0"/>
            </a:endParaRPr>
          </a:p>
          <a:p>
            <a:pPr lvl="1"/>
            <a:r>
              <a:rPr lang="en-US" sz="2000" b="1" dirty="0">
                <a:latin typeface="Cambria" panose="02040503050406030204" pitchFamily="18" charset="0"/>
                <a:ea typeface="Cambria" panose="02040503050406030204" pitchFamily="18" charset="0"/>
              </a:rPr>
              <a:t>“the error of astrologers who, based on the position of the stars, not only predicted inclinations towards certain types of </a:t>
            </a:r>
            <a:r>
              <a:rPr lang="en-US" sz="2000" b="1" dirty="0" err="1">
                <a:latin typeface="Cambria" panose="02040503050406030204" pitchFamily="18" charset="0"/>
                <a:ea typeface="Cambria" panose="02040503050406030204" pitchFamily="18" charset="0"/>
              </a:rPr>
              <a:t>behaviour</a:t>
            </a:r>
            <a:r>
              <a:rPr lang="en-US" sz="2000" b="1" dirty="0">
                <a:latin typeface="Cambria" panose="02040503050406030204" pitchFamily="18" charset="0"/>
                <a:ea typeface="Cambria" panose="02040503050406030204" pitchFamily="18" charset="0"/>
              </a:rPr>
              <a:t> or lifestyles based on the natural temperament of the </a:t>
            </a:r>
            <a:r>
              <a:rPr lang="en-US" sz="2000" b="1" dirty="0" err="1">
                <a:latin typeface="Cambria" panose="02040503050406030204" pitchFamily="18" charset="0"/>
                <a:ea typeface="Cambria" panose="02040503050406030204" pitchFamily="18" charset="0"/>
              </a:rPr>
              <a:t>humours</a:t>
            </a:r>
            <a:r>
              <a:rPr lang="en-US" sz="2000" b="1" dirty="0">
                <a:latin typeface="Cambria" panose="02040503050406030204" pitchFamily="18" charset="0"/>
                <a:ea typeface="Cambria" panose="02040503050406030204" pitchFamily="18" charset="0"/>
              </a:rPr>
              <a:t>, but also ventured to predict future events and outcomes that were dependent solely on the free will of one or more individuals.</a:t>
            </a:r>
          </a:p>
          <a:p>
            <a:pPr lvl="1"/>
            <a:r>
              <a:rPr lang="en-US" sz="2000" b="1" dirty="0">
                <a:latin typeface="Cambria" panose="02040503050406030204" pitchFamily="18" charset="0"/>
                <a:ea typeface="Cambria" panose="02040503050406030204" pitchFamily="18" charset="0"/>
              </a:rPr>
              <a:t>	This type of men, as Tacitus says in his </a:t>
            </a:r>
            <a:r>
              <a:rPr lang="en-US" sz="2000" b="1" i="1" dirty="0">
                <a:latin typeface="Cambria" panose="02040503050406030204" pitchFamily="18" charset="0"/>
                <a:ea typeface="Cambria" panose="02040503050406030204" pitchFamily="18" charset="0"/>
              </a:rPr>
              <a:t>Annals</a:t>
            </a:r>
            <a:r>
              <a:rPr lang="en-US" sz="2000" b="1" dirty="0">
                <a:latin typeface="Cambria" panose="02040503050406030204" pitchFamily="18" charset="0"/>
                <a:ea typeface="Cambria" panose="02040503050406030204" pitchFamily="18" charset="0"/>
              </a:rPr>
              <a:t>, will “always be sought after and retained in the city”, or rather one could say </a:t>
            </a:r>
            <a:r>
              <a:rPr lang="en-US" sz="2000" b="1" i="1" dirty="0">
                <a:latin typeface="Cambria" panose="02040503050406030204" pitchFamily="18" charset="0"/>
                <a:ea typeface="Cambria" panose="02040503050406030204" pitchFamily="18" charset="0"/>
              </a:rPr>
              <a:t>throughout the world</a:t>
            </a:r>
            <a:r>
              <a:rPr lang="en-US" sz="2000" b="1" dirty="0">
                <a:latin typeface="Cambria" panose="02040503050406030204" pitchFamily="18" charset="0"/>
                <a:ea typeface="Cambria" panose="02040503050406030204" pitchFamily="18" charset="0"/>
              </a:rPr>
              <a:t>. </a:t>
            </a:r>
            <a:r>
              <a:rPr lang="en-US" sz="2000" b="1" dirty="0">
                <a:solidFill>
                  <a:srgbClr val="F0C845"/>
                </a:solidFill>
                <a:latin typeface="Cambria" panose="02040503050406030204" pitchFamily="18" charset="0"/>
                <a:ea typeface="Cambria" panose="02040503050406030204" pitchFamily="18" charset="0"/>
              </a:rPr>
              <a:t>Even though astrologers may be wrong a thousand times and deceive many, they earn more fame from one instance of reckless success than infamy from so many blatant lies.”</a:t>
            </a:r>
            <a:endParaRPr lang="en-US" sz="2000" dirty="0">
              <a:solidFill>
                <a:srgbClr val="F0C845"/>
              </a:solidFill>
            </a:endParaRPr>
          </a:p>
        </p:txBody>
      </p:sp>
      <p:sp>
        <p:nvSpPr>
          <p:cNvPr id="8" name="TextBox 7">
            <a:extLst>
              <a:ext uri="{FF2B5EF4-FFF2-40B4-BE49-F238E27FC236}">
                <a16:creationId xmlns:a16="http://schemas.microsoft.com/office/drawing/2014/main" id="{A046DC48-94D0-4C48-8F6F-F6AA2CF52A2C}"/>
              </a:ext>
            </a:extLst>
          </p:cNvPr>
          <p:cNvSpPr txBox="1"/>
          <p:nvPr/>
        </p:nvSpPr>
        <p:spPr>
          <a:xfrm>
            <a:off x="2596322" y="5740925"/>
            <a:ext cx="4803718" cy="923330"/>
          </a:xfrm>
          <a:prstGeom prst="rect">
            <a:avLst/>
          </a:prstGeom>
          <a:noFill/>
        </p:spPr>
        <p:txBody>
          <a:bodyPr wrap="square" rtlCol="0">
            <a:spAutoFit/>
          </a:bodyPr>
          <a:lstStyle/>
          <a:p>
            <a:r>
              <a:rPr lang="en-US" b="1" dirty="0">
                <a:solidFill>
                  <a:srgbClr val="CDBA96"/>
                </a:solidFill>
                <a:latin typeface="Cambria" panose="02040503050406030204" pitchFamily="18" charset="0"/>
                <a:ea typeface="Cambria" panose="02040503050406030204" pitchFamily="18" charset="0"/>
              </a:rPr>
              <a:t>Artwork from </a:t>
            </a:r>
            <a:r>
              <a:rPr lang="en-US" b="1" dirty="0" err="1">
                <a:solidFill>
                  <a:srgbClr val="CDBA96"/>
                </a:solidFill>
                <a:latin typeface="Cambria" panose="02040503050406030204" pitchFamily="18" charset="0"/>
                <a:ea typeface="Cambria" panose="02040503050406030204" pitchFamily="18" charset="0"/>
              </a:rPr>
              <a:t>Riccioli’s</a:t>
            </a:r>
            <a:r>
              <a:rPr lang="en-US" b="1" dirty="0">
                <a:solidFill>
                  <a:srgbClr val="CDBA96"/>
                </a:solidFill>
                <a:latin typeface="Cambria" panose="02040503050406030204" pitchFamily="18" charset="0"/>
                <a:ea typeface="Cambria" panose="02040503050406030204" pitchFamily="18" charset="0"/>
              </a:rPr>
              <a:t> 1651 </a:t>
            </a:r>
            <a:r>
              <a:rPr lang="en-US" b="1" i="1" dirty="0">
                <a:solidFill>
                  <a:srgbClr val="CDBA96"/>
                </a:solidFill>
                <a:latin typeface="Cambria" panose="02040503050406030204" pitchFamily="18" charset="0"/>
                <a:ea typeface="Cambria" panose="02040503050406030204" pitchFamily="18" charset="0"/>
              </a:rPr>
              <a:t>New Almagest</a:t>
            </a:r>
            <a:br>
              <a:rPr lang="en-US" b="1" i="1" dirty="0">
                <a:solidFill>
                  <a:srgbClr val="CDBA96"/>
                </a:solidFill>
                <a:latin typeface="Cambria" panose="02040503050406030204" pitchFamily="18" charset="0"/>
                <a:ea typeface="Cambria" panose="02040503050406030204" pitchFamily="18" charset="0"/>
              </a:rPr>
            </a:br>
            <a:r>
              <a:rPr lang="en-US" b="1" dirty="0">
                <a:solidFill>
                  <a:srgbClr val="E5DBC9"/>
                </a:solidFill>
                <a:latin typeface="Cambria" panose="02040503050406030204" pitchFamily="18" charset="0"/>
                <a:ea typeface="Cambria" panose="02040503050406030204" pitchFamily="18" charset="0"/>
              </a:rPr>
              <a:t>THE BIG book on astronomy of the 17</a:t>
            </a:r>
            <a:r>
              <a:rPr lang="en-US" b="1" baseline="30000" dirty="0">
                <a:solidFill>
                  <a:srgbClr val="E5DBC9"/>
                </a:solidFill>
                <a:latin typeface="Cambria" panose="02040503050406030204" pitchFamily="18" charset="0"/>
                <a:ea typeface="Cambria" panose="02040503050406030204" pitchFamily="18" charset="0"/>
              </a:rPr>
              <a:t>th</a:t>
            </a:r>
            <a:r>
              <a:rPr lang="en-US" b="1" dirty="0">
                <a:solidFill>
                  <a:srgbClr val="E5DBC9"/>
                </a:solidFill>
                <a:latin typeface="Cambria" panose="02040503050406030204" pitchFamily="18" charset="0"/>
                <a:ea typeface="Cambria" panose="02040503050406030204" pitchFamily="18" charset="0"/>
              </a:rPr>
              <a:t> century</a:t>
            </a:r>
            <a:endParaRPr lang="en-US" b="1" dirty="0">
              <a:solidFill>
                <a:srgbClr val="E5DBC9"/>
              </a:solidFill>
            </a:endParaRPr>
          </a:p>
        </p:txBody>
      </p:sp>
    </p:spTree>
    <p:extLst>
      <p:ext uri="{BB962C8B-B14F-4D97-AF65-F5344CB8AC3E}">
        <p14:creationId xmlns:p14="http://schemas.microsoft.com/office/powerpoint/2010/main" val="23106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EB417-E221-4FE7-AB48-638E2F533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064" y="0"/>
            <a:ext cx="4507632" cy="6858000"/>
          </a:xfrm>
          <a:prstGeom prst="rect">
            <a:avLst/>
          </a:prstGeom>
        </p:spPr>
      </p:pic>
      <p:sp>
        <p:nvSpPr>
          <p:cNvPr id="5" name="TextBox 4">
            <a:extLst>
              <a:ext uri="{FF2B5EF4-FFF2-40B4-BE49-F238E27FC236}">
                <a16:creationId xmlns:a16="http://schemas.microsoft.com/office/drawing/2014/main" id="{4A9B4553-43F8-440B-89D5-2A6D9858D8FC}"/>
              </a:ext>
            </a:extLst>
          </p:cNvPr>
          <p:cNvSpPr txBox="1"/>
          <p:nvPr/>
        </p:nvSpPr>
        <p:spPr>
          <a:xfrm>
            <a:off x="424205" y="556181"/>
            <a:ext cx="6806154" cy="4832092"/>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Riccioli</a:t>
            </a:r>
            <a:r>
              <a:rPr lang="en-US" sz="2400" dirty="0">
                <a:latin typeface="Cambria" panose="02040503050406030204" pitchFamily="18" charset="0"/>
                <a:ea typeface="Cambria" panose="02040503050406030204" pitchFamily="18" charset="0"/>
              </a:rPr>
              <a:t> goes on to complain about:</a:t>
            </a:r>
          </a:p>
          <a:p>
            <a:endParaRPr lang="en-US" sz="2400" dirty="0">
              <a:latin typeface="Cambria" panose="02040503050406030204" pitchFamily="18" charset="0"/>
              <a:ea typeface="Cambria" panose="02040503050406030204" pitchFamily="18" charset="0"/>
            </a:endParaRPr>
          </a:p>
          <a:p>
            <a:pPr lvl="1"/>
            <a:r>
              <a:rPr lang="en-US" sz="2000" b="1" dirty="0">
                <a:latin typeface="Cambria" panose="02040503050406030204" pitchFamily="18" charset="0"/>
                <a:ea typeface="Cambria" panose="02040503050406030204" pitchFamily="18" charset="0"/>
              </a:rPr>
              <a:t>“Astronomy is the most excellent part of Mathematics, and they perverted it to Judicial Astrology to predict fortuitous events, ranging from the certain prediction of Eclipses, to claiming equal certainty in other matters.”</a:t>
            </a:r>
          </a:p>
          <a:p>
            <a:pPr lvl="1"/>
            <a:endParaRPr lang="en-US" sz="2000" b="1" dirty="0">
              <a:latin typeface="Cambria" panose="02040503050406030204" pitchFamily="18" charset="0"/>
              <a:ea typeface="Cambria" panose="02040503050406030204" pitchFamily="18" charset="0"/>
            </a:endParaRPr>
          </a:p>
          <a:p>
            <a:r>
              <a:rPr lang="en-US" sz="2000" b="1" dirty="0">
                <a:solidFill>
                  <a:srgbClr val="E7DABC"/>
                </a:solidFill>
                <a:ea typeface="Cambria" panose="02040503050406030204" pitchFamily="18" charset="0"/>
              </a:rPr>
              <a:t>In other words, </a:t>
            </a:r>
            <a:r>
              <a:rPr lang="en-US" sz="2000" b="1" dirty="0" err="1">
                <a:solidFill>
                  <a:srgbClr val="E7DABC"/>
                </a:solidFill>
                <a:ea typeface="Cambria" panose="02040503050406030204" pitchFamily="18" charset="0"/>
              </a:rPr>
              <a:t>Riccioli</a:t>
            </a:r>
            <a:r>
              <a:rPr lang="en-US" sz="2000" b="1" dirty="0">
                <a:solidFill>
                  <a:srgbClr val="E7DABC"/>
                </a:solidFill>
                <a:ea typeface="Cambria" panose="02040503050406030204" pitchFamily="18" charset="0"/>
              </a:rPr>
              <a:t> is saying that yes, you </a:t>
            </a:r>
            <a:r>
              <a:rPr lang="en-US" sz="2000" b="1" i="1" dirty="0">
                <a:solidFill>
                  <a:srgbClr val="E7DABC"/>
                </a:solidFill>
                <a:ea typeface="Cambria" panose="02040503050406030204" pitchFamily="18" charset="0"/>
              </a:rPr>
              <a:t>can</a:t>
            </a:r>
            <a:r>
              <a:rPr lang="en-US" sz="2000" b="1" dirty="0">
                <a:solidFill>
                  <a:srgbClr val="E7DABC"/>
                </a:solidFill>
                <a:ea typeface="Cambria" panose="02040503050406030204" pitchFamily="18" charset="0"/>
              </a:rPr>
              <a:t> use the stars to predict things like eclipses, and even weather in a simple sense (when the Sun is in the scorpion the weather will be colder! when the Sun is in the crab, the weather will be cooler!)—but it is absurd to think you can use it to predict what your day will be like or what your life will be like or who your friends should be.</a:t>
            </a:r>
          </a:p>
        </p:txBody>
      </p:sp>
      <p:sp>
        <p:nvSpPr>
          <p:cNvPr id="6" name="TextBox 5">
            <a:extLst>
              <a:ext uri="{FF2B5EF4-FFF2-40B4-BE49-F238E27FC236}">
                <a16:creationId xmlns:a16="http://schemas.microsoft.com/office/drawing/2014/main" id="{015048DF-3C43-4305-8C20-5AF05E8E34C5}"/>
              </a:ext>
            </a:extLst>
          </p:cNvPr>
          <p:cNvSpPr txBox="1"/>
          <p:nvPr/>
        </p:nvSpPr>
        <p:spPr>
          <a:xfrm>
            <a:off x="2596322" y="5740925"/>
            <a:ext cx="4803718" cy="923330"/>
          </a:xfrm>
          <a:prstGeom prst="rect">
            <a:avLst/>
          </a:prstGeom>
          <a:noFill/>
        </p:spPr>
        <p:txBody>
          <a:bodyPr wrap="square" rtlCol="0">
            <a:spAutoFit/>
          </a:bodyPr>
          <a:lstStyle/>
          <a:p>
            <a:r>
              <a:rPr lang="en-US" b="1" dirty="0">
                <a:solidFill>
                  <a:srgbClr val="CDBA96"/>
                </a:solidFill>
                <a:latin typeface="Cambria" panose="02040503050406030204" pitchFamily="18" charset="0"/>
                <a:ea typeface="Cambria" panose="02040503050406030204" pitchFamily="18" charset="0"/>
              </a:rPr>
              <a:t>Artwork from </a:t>
            </a:r>
            <a:r>
              <a:rPr lang="en-US" b="1" dirty="0" err="1">
                <a:solidFill>
                  <a:srgbClr val="CDBA96"/>
                </a:solidFill>
                <a:latin typeface="Cambria" panose="02040503050406030204" pitchFamily="18" charset="0"/>
                <a:ea typeface="Cambria" panose="02040503050406030204" pitchFamily="18" charset="0"/>
              </a:rPr>
              <a:t>Riccioli’s</a:t>
            </a:r>
            <a:r>
              <a:rPr lang="en-US" b="1" dirty="0">
                <a:solidFill>
                  <a:srgbClr val="CDBA96"/>
                </a:solidFill>
                <a:latin typeface="Cambria" panose="02040503050406030204" pitchFamily="18" charset="0"/>
                <a:ea typeface="Cambria" panose="02040503050406030204" pitchFamily="18" charset="0"/>
              </a:rPr>
              <a:t> 1651 </a:t>
            </a:r>
            <a:r>
              <a:rPr lang="en-US" b="1" i="1" dirty="0">
                <a:solidFill>
                  <a:srgbClr val="CDBA96"/>
                </a:solidFill>
                <a:latin typeface="Cambria" panose="02040503050406030204" pitchFamily="18" charset="0"/>
                <a:ea typeface="Cambria" panose="02040503050406030204" pitchFamily="18" charset="0"/>
              </a:rPr>
              <a:t>New Almagest</a:t>
            </a:r>
            <a:br>
              <a:rPr lang="en-US" b="1" i="1" dirty="0">
                <a:solidFill>
                  <a:srgbClr val="CDBA96"/>
                </a:solidFill>
                <a:latin typeface="Cambria" panose="02040503050406030204" pitchFamily="18" charset="0"/>
                <a:ea typeface="Cambria" panose="02040503050406030204" pitchFamily="18" charset="0"/>
              </a:rPr>
            </a:br>
            <a:r>
              <a:rPr lang="en-US" b="1" dirty="0">
                <a:solidFill>
                  <a:srgbClr val="E5DBC9"/>
                </a:solidFill>
                <a:latin typeface="Cambria" panose="02040503050406030204" pitchFamily="18" charset="0"/>
                <a:ea typeface="Cambria" panose="02040503050406030204" pitchFamily="18" charset="0"/>
              </a:rPr>
              <a:t>THE BIG book on astronomy of the 17</a:t>
            </a:r>
            <a:r>
              <a:rPr lang="en-US" b="1" baseline="30000" dirty="0">
                <a:solidFill>
                  <a:srgbClr val="E5DBC9"/>
                </a:solidFill>
                <a:latin typeface="Cambria" panose="02040503050406030204" pitchFamily="18" charset="0"/>
                <a:ea typeface="Cambria" panose="02040503050406030204" pitchFamily="18" charset="0"/>
              </a:rPr>
              <a:t>th</a:t>
            </a:r>
            <a:r>
              <a:rPr lang="en-US" b="1" dirty="0">
                <a:solidFill>
                  <a:srgbClr val="E5DBC9"/>
                </a:solidFill>
                <a:latin typeface="Cambria" panose="02040503050406030204" pitchFamily="18" charset="0"/>
                <a:ea typeface="Cambria" panose="02040503050406030204" pitchFamily="18" charset="0"/>
              </a:rPr>
              <a:t> century</a:t>
            </a:r>
            <a:endParaRPr lang="en-US" b="1" dirty="0">
              <a:solidFill>
                <a:srgbClr val="E5DBC9"/>
              </a:solidFill>
            </a:endParaRPr>
          </a:p>
        </p:txBody>
      </p:sp>
    </p:spTree>
    <p:extLst>
      <p:ext uri="{BB962C8B-B14F-4D97-AF65-F5344CB8AC3E}">
        <p14:creationId xmlns:p14="http://schemas.microsoft.com/office/powerpoint/2010/main" val="15775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0FC2F8-F28C-4239-ACFB-539E11120F46}"/>
              </a:ext>
            </a:extLst>
          </p:cNvPr>
          <p:cNvSpPr txBox="1"/>
          <p:nvPr/>
        </p:nvSpPr>
        <p:spPr>
          <a:xfrm>
            <a:off x="385020" y="440848"/>
            <a:ext cx="5949792" cy="1200329"/>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Another Jesuit </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(not an astronomer—a chemistry tech!), Pope Francis.</a:t>
            </a:r>
          </a:p>
        </p:txBody>
      </p:sp>
      <p:pic>
        <p:nvPicPr>
          <p:cNvPr id="4" name="Picture 3">
            <a:extLst>
              <a:ext uri="{FF2B5EF4-FFF2-40B4-BE49-F238E27FC236}">
                <a16:creationId xmlns:a16="http://schemas.microsoft.com/office/drawing/2014/main" id="{15E42634-F5E3-416D-956C-481BB71E76AA}"/>
              </a:ext>
            </a:extLst>
          </p:cNvPr>
          <p:cNvPicPr>
            <a:picLocks noChangeAspect="1"/>
          </p:cNvPicPr>
          <p:nvPr/>
        </p:nvPicPr>
        <p:blipFill rotWithShape="1">
          <a:blip r:embed="rId2">
            <a:extLst>
              <a:ext uri="{28A0092B-C50C-407E-A947-70E740481C1C}">
                <a14:useLocalDpi xmlns:a14="http://schemas.microsoft.com/office/drawing/2010/main" val="0"/>
              </a:ext>
            </a:extLst>
          </a:blip>
          <a:srcRect t="5224" b="5430"/>
          <a:stretch/>
        </p:blipFill>
        <p:spPr>
          <a:xfrm>
            <a:off x="7031220" y="233313"/>
            <a:ext cx="3064552" cy="6127423"/>
          </a:xfrm>
          <a:prstGeom prst="rect">
            <a:avLst/>
          </a:prstGeom>
        </p:spPr>
      </p:pic>
      <p:pic>
        <p:nvPicPr>
          <p:cNvPr id="6" name="Picture 5">
            <a:extLst>
              <a:ext uri="{FF2B5EF4-FFF2-40B4-BE49-F238E27FC236}">
                <a16:creationId xmlns:a16="http://schemas.microsoft.com/office/drawing/2014/main" id="{3E387ABA-8549-40F9-8A8D-742D57600B0F}"/>
              </a:ext>
            </a:extLst>
          </p:cNvPr>
          <p:cNvPicPr>
            <a:picLocks noChangeAspect="1"/>
          </p:cNvPicPr>
          <p:nvPr/>
        </p:nvPicPr>
        <p:blipFill rotWithShape="1">
          <a:blip r:embed="rId3">
            <a:extLst>
              <a:ext uri="{28A0092B-C50C-407E-A947-70E740481C1C}">
                <a14:useLocalDpi xmlns:a14="http://schemas.microsoft.com/office/drawing/2010/main" val="0"/>
              </a:ext>
            </a:extLst>
          </a:blip>
          <a:srcRect b="31409"/>
          <a:stretch/>
        </p:blipFill>
        <p:spPr>
          <a:xfrm>
            <a:off x="2928566" y="1264248"/>
            <a:ext cx="3406246" cy="5228463"/>
          </a:xfrm>
          <a:prstGeom prst="rect">
            <a:avLst/>
          </a:prstGeom>
        </p:spPr>
      </p:pic>
      <p:pic>
        <p:nvPicPr>
          <p:cNvPr id="7" name="Picture 6">
            <a:extLst>
              <a:ext uri="{FF2B5EF4-FFF2-40B4-BE49-F238E27FC236}">
                <a16:creationId xmlns:a16="http://schemas.microsoft.com/office/drawing/2014/main" id="{497626C8-C1D6-4C28-8B9C-8423059E2269}"/>
              </a:ext>
            </a:extLst>
          </p:cNvPr>
          <p:cNvPicPr>
            <a:picLocks noChangeAspect="1"/>
          </p:cNvPicPr>
          <p:nvPr/>
        </p:nvPicPr>
        <p:blipFill>
          <a:blip r:embed="rId4"/>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192141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VO front page.jpg" descr="VO front page.jpg"/>
          <p:cNvPicPr>
            <a:picLocks noChangeAspect="1"/>
          </p:cNvPicPr>
          <p:nvPr/>
        </p:nvPicPr>
        <p:blipFill>
          <a:blip r:embed="rId4"/>
          <a:stretch>
            <a:fillRect/>
          </a:stretch>
        </p:blipFill>
        <p:spPr>
          <a:xfrm>
            <a:off x="-4276" y="22888"/>
            <a:ext cx="12200552" cy="5351507"/>
          </a:xfrm>
          <a:prstGeom prst="rect">
            <a:avLst/>
          </a:prstGeom>
          <a:ln w="12700">
            <a:miter lim="400000"/>
          </a:ln>
        </p:spPr>
      </p:pic>
      <p:pic>
        <p:nvPicPr>
          <p:cNvPr id="172" name="VIDEO - VO Logo Draw.m4v" descr="VIDEO - VO Logo Draw.m4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1040" y="2751905"/>
            <a:ext cx="7193606" cy="4046403"/>
          </a:xfrm>
          <a:prstGeom prst="rect">
            <a:avLst/>
          </a:prstGeom>
          <a:ln w="12700">
            <a:miter lim="400000"/>
          </a:ln>
        </p:spPr>
      </p:pic>
      <p:sp>
        <p:nvSpPr>
          <p:cNvPr id="173" name="Learn more about…"/>
          <p:cNvSpPr txBox="1"/>
          <p:nvPr/>
        </p:nvSpPr>
        <p:spPr>
          <a:xfrm>
            <a:off x="6005832" y="5551654"/>
            <a:ext cx="7160423" cy="1300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410765">
              <a:defRPr sz="5400">
                <a:latin typeface="Gill Sans"/>
                <a:ea typeface="Gill Sans"/>
                <a:cs typeface="Gill Sans"/>
                <a:sym typeface="Gill Sans"/>
              </a:defRPr>
            </a:pPr>
            <a:r>
              <a:rPr sz="2700" dirty="0"/>
              <a:t>Learn more about </a:t>
            </a:r>
          </a:p>
          <a:p>
            <a:pPr algn="ctr" defTabSz="410765">
              <a:defRPr sz="5400">
                <a:latin typeface="Gill Sans"/>
                <a:ea typeface="Gill Sans"/>
                <a:cs typeface="Gill Sans"/>
                <a:sym typeface="Gill Sans"/>
              </a:defRPr>
            </a:pPr>
            <a:r>
              <a:rPr sz="2700" dirty="0"/>
              <a:t>the Vatican Observatory at</a:t>
            </a:r>
          </a:p>
          <a:p>
            <a:pPr algn="ctr" defTabSz="410765">
              <a:defRPr sz="5400">
                <a:solidFill>
                  <a:srgbClr val="FFFB00"/>
                </a:solidFill>
                <a:latin typeface="Gill Sans"/>
                <a:ea typeface="Gill Sans"/>
                <a:cs typeface="Gill Sans"/>
                <a:sym typeface="Gill Sans"/>
              </a:defRPr>
            </a:pPr>
            <a:r>
              <a:rPr sz="2700" dirty="0"/>
              <a:t>www.VaticanObservatory.org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4" fill="hold"/>
                                        <p:tgtEl>
                                          <p:spTgt spid="17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17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VO front page.jpg" descr="VO front page.jpg"/>
          <p:cNvPicPr>
            <a:picLocks noChangeAspect="1"/>
          </p:cNvPicPr>
          <p:nvPr/>
        </p:nvPicPr>
        <p:blipFill>
          <a:blip r:embed="rId2"/>
          <a:stretch>
            <a:fillRect/>
          </a:stretch>
        </p:blipFill>
        <p:spPr>
          <a:xfrm>
            <a:off x="-4276" y="27623"/>
            <a:ext cx="12200552" cy="5351508"/>
          </a:xfrm>
          <a:prstGeom prst="rect">
            <a:avLst/>
          </a:prstGeom>
          <a:ln w="12700">
            <a:miter lim="400000"/>
          </a:ln>
        </p:spPr>
      </p:pic>
      <p:sp>
        <p:nvSpPr>
          <p:cNvPr id="176" name="We’re exploring the farthest reaches of creation – the galaxies, stars and planets. But doing that takes money. Your tax-deductible gift to the Vatican Observatory Foundation promotes scientific study while helping us reveal God’s unlimited majesty.…"/>
          <p:cNvSpPr txBox="1"/>
          <p:nvPr/>
        </p:nvSpPr>
        <p:spPr>
          <a:xfrm>
            <a:off x="856428" y="3222610"/>
            <a:ext cx="6786353" cy="2534346"/>
          </a:xfrm>
          <a:prstGeom prst="rect">
            <a:avLst/>
          </a:prstGeom>
          <a:solidFill>
            <a:srgbClr val="21212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000">
                <a:latin typeface="Red Rose Light"/>
                <a:ea typeface="Red Rose Light"/>
                <a:cs typeface="Red Rose Light"/>
                <a:sym typeface="Red Rose Light"/>
              </a:defRPr>
            </a:pPr>
            <a:r>
              <a:rPr sz="2000" dirty="0"/>
              <a:t>We’re exploring the farthest reaches of creation – the galaxies, stars and planets. But doing that takes money. Your </a:t>
            </a:r>
            <a:r>
              <a:rPr lang="en-US" sz="2000" dirty="0"/>
              <a:t>USA </a:t>
            </a:r>
            <a:r>
              <a:rPr sz="2000" dirty="0"/>
              <a:t>tax-deductible gift to the Vatican Observatory Foundation promotes scientific study while helping us reveal God’s unlimited majesty. </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000">
                <a:latin typeface="Red Rose Light"/>
                <a:ea typeface="Red Rose Light"/>
                <a:cs typeface="Red Rose Light"/>
                <a:sym typeface="Red Rose Light"/>
              </a:defRPr>
            </a:pPr>
            <a:endParaRPr sz="2000"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000">
                <a:latin typeface="Red Rose Light"/>
                <a:ea typeface="Red Rose Light"/>
                <a:cs typeface="Red Rose Light"/>
                <a:sym typeface="Red Rose Light"/>
              </a:defRPr>
            </a:pPr>
            <a:r>
              <a:rPr sz="2000" dirty="0"/>
              <a:t>There’s a whole universe out there.</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000">
                <a:latin typeface="Red Rose Light"/>
                <a:ea typeface="Red Rose Light"/>
                <a:cs typeface="Red Rose Light"/>
                <a:sym typeface="Red Rose Light"/>
              </a:defRPr>
            </a:pPr>
            <a:r>
              <a:rPr sz="2000" dirty="0"/>
              <a:t>Let’s explore it together. </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000">
                <a:latin typeface="Red Rose Light"/>
                <a:ea typeface="Red Rose Light"/>
                <a:cs typeface="Red Rose Light"/>
                <a:sym typeface="Red Rose Light"/>
              </a:defRPr>
            </a:pPr>
            <a:r>
              <a:rPr sz="2000" dirty="0"/>
              <a:t>Please consider a donation today.</a:t>
            </a:r>
          </a:p>
        </p:txBody>
      </p:sp>
      <p:sp>
        <p:nvSpPr>
          <p:cNvPr id="5" name="Explosion: 14 Points 4">
            <a:extLst>
              <a:ext uri="{FF2B5EF4-FFF2-40B4-BE49-F238E27FC236}">
                <a16:creationId xmlns:a16="http://schemas.microsoft.com/office/drawing/2014/main" id="{89458D30-06A6-4253-B7F2-CF82BF6A1472}"/>
              </a:ext>
            </a:extLst>
          </p:cNvPr>
          <p:cNvSpPr/>
          <p:nvPr/>
        </p:nvSpPr>
        <p:spPr>
          <a:xfrm rot="11439027">
            <a:off x="7463128" y="9335"/>
            <a:ext cx="1707502" cy="668695"/>
          </a:xfrm>
          <a:prstGeom prst="irregularSeal2">
            <a:avLst/>
          </a:prstGeom>
          <a:noFill/>
          <a:ln w="38100" cap="flat">
            <a:solidFill>
              <a:srgbClr val="FFFF00"/>
            </a:solidFill>
            <a:miter lim="400000"/>
          </a:ln>
          <a:effectLst>
            <a:glow rad="101600">
              <a:srgbClr val="FFFF00">
                <a:alpha val="40000"/>
              </a:srgb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000000"/>
              </a:solidFill>
              <a:latin typeface="Helvetica Neue Medium"/>
              <a:ea typeface="Helvetica Neue Medium"/>
              <a:cs typeface="Helvetica Neue Medium"/>
              <a:sym typeface="Helvetica Neue Medium"/>
            </a:endParaRPr>
          </a:p>
        </p:txBody>
      </p:sp>
      <p:sp>
        <p:nvSpPr>
          <p:cNvPr id="6" name="Learn more about…">
            <a:extLst>
              <a:ext uri="{FF2B5EF4-FFF2-40B4-BE49-F238E27FC236}">
                <a16:creationId xmlns:a16="http://schemas.microsoft.com/office/drawing/2014/main" id="{B87BBAFB-D23A-45C1-933E-8B478FB9D64E}"/>
              </a:ext>
            </a:extLst>
          </p:cNvPr>
          <p:cNvSpPr txBox="1"/>
          <p:nvPr/>
        </p:nvSpPr>
        <p:spPr>
          <a:xfrm>
            <a:off x="6005832" y="5551654"/>
            <a:ext cx="7160423" cy="1300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410765">
              <a:defRPr sz="5400">
                <a:latin typeface="Gill Sans"/>
                <a:ea typeface="Gill Sans"/>
                <a:cs typeface="Gill Sans"/>
                <a:sym typeface="Gill Sans"/>
              </a:defRPr>
            </a:pPr>
            <a:r>
              <a:rPr sz="2700" dirty="0"/>
              <a:t>Learn more about </a:t>
            </a:r>
          </a:p>
          <a:p>
            <a:pPr algn="ctr" defTabSz="410765">
              <a:defRPr sz="5400">
                <a:latin typeface="Gill Sans"/>
                <a:ea typeface="Gill Sans"/>
                <a:cs typeface="Gill Sans"/>
                <a:sym typeface="Gill Sans"/>
              </a:defRPr>
            </a:pPr>
            <a:r>
              <a:rPr sz="2700" dirty="0"/>
              <a:t>the Vatican Observatory at</a:t>
            </a:r>
          </a:p>
          <a:p>
            <a:pPr algn="ctr" defTabSz="410765">
              <a:defRPr sz="5400">
                <a:solidFill>
                  <a:srgbClr val="FFFB00"/>
                </a:solidFill>
                <a:latin typeface="Gill Sans"/>
                <a:ea typeface="Gill Sans"/>
                <a:cs typeface="Gill Sans"/>
                <a:sym typeface="Gill Sans"/>
              </a:defRPr>
            </a:pPr>
            <a:r>
              <a:rPr sz="2700" dirty="0"/>
              <a:t>www.VaticanObservatory.org</a:t>
            </a:r>
          </a:p>
        </p:txBody>
      </p:sp>
    </p:spTree>
  </p:cSld>
  <p:clrMapOvr>
    <a:masterClrMapping/>
  </p:clrMapOvr>
  <mc:AlternateContent xmlns:mc="http://schemas.openxmlformats.org/markup-compatibility/2006" xmlns:p14="http://schemas.microsoft.com/office/powerpoint/2010/main">
    <mc:Choice Requires="p14">
      <p:transition spd="slow" p14:dur="12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1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1EA461-244D-4015-93C8-EC9ABA1F804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8727A2B-FCE0-4A20-B506-07AE98BF0F81}"/>
              </a:ext>
            </a:extLst>
          </p:cNvPr>
          <p:cNvPicPr>
            <a:picLocks noChangeAspect="1"/>
          </p:cNvPicPr>
          <p:nvPr/>
        </p:nvPicPr>
        <p:blipFill>
          <a:blip r:embed="rId3"/>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132596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352AA-F1E5-4701-8614-F97D16447AD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FD04DFC-E97E-4CFA-8F69-AE61B5AB38B8}"/>
              </a:ext>
            </a:extLst>
          </p:cNvPr>
          <p:cNvPicPr>
            <a:picLocks noChangeAspect="1"/>
          </p:cNvPicPr>
          <p:nvPr/>
        </p:nvPicPr>
        <p:blipFill>
          <a:blip r:embed="rId3"/>
          <a:stretch>
            <a:fillRect/>
          </a:stretch>
        </p:blipFill>
        <p:spPr>
          <a:xfrm>
            <a:off x="10461554" y="5248694"/>
            <a:ext cx="1507986" cy="1514571"/>
          </a:xfrm>
          <a:prstGeom prst="rect">
            <a:avLst/>
          </a:prstGeom>
        </p:spPr>
      </p:pic>
    </p:spTree>
    <p:extLst>
      <p:ext uri="{BB962C8B-B14F-4D97-AF65-F5344CB8AC3E}">
        <p14:creationId xmlns:p14="http://schemas.microsoft.com/office/powerpoint/2010/main" val="35995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AFAED-F1D4-4C88-88A8-57431323F6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0706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A497F-CF61-4878-9E7E-853F089C0E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55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A497F-CF61-4878-9E7E-853F089C0E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5A6E79F-35DD-452A-95AC-25FAE79BD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13" y="75414"/>
            <a:ext cx="3064552" cy="6858000"/>
          </a:xfrm>
          <a:prstGeom prst="rect">
            <a:avLst/>
          </a:prstGeom>
        </p:spPr>
      </p:pic>
    </p:spTree>
    <p:extLst>
      <p:ext uri="{BB962C8B-B14F-4D97-AF65-F5344CB8AC3E}">
        <p14:creationId xmlns:p14="http://schemas.microsoft.com/office/powerpoint/2010/main" val="184203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F776C5-4A1B-4AFD-AED2-D25E8D08C87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99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1565</TotalTime>
  <Words>1238</Words>
  <Application>Microsoft Office PowerPoint</Application>
  <PresentationFormat>Widescreen</PresentationFormat>
  <Paragraphs>68</Paragraphs>
  <Slides>35</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Cambria</vt:lpstr>
      <vt:lpstr>Gill Sans</vt:lpstr>
      <vt:lpstr>Helvetica Neue Medium</vt:lpstr>
      <vt:lpstr>Red Rose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KCTCS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Graney, Christopher M (Jefferson)</dc:creator>
  <cp:lastModifiedBy>Owner</cp:lastModifiedBy>
  <cp:revision>37</cp:revision>
  <dcterms:created xsi:type="dcterms:W3CDTF">2022-03-11T16:54:26Z</dcterms:created>
  <dcterms:modified xsi:type="dcterms:W3CDTF">2024-12-04T12:59:31Z</dcterms:modified>
</cp:coreProperties>
</file>